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61" r:id="rId4"/>
    <p:sldId id="278" r:id="rId5"/>
    <p:sldId id="279" r:id="rId6"/>
    <p:sldId id="280" r:id="rId7"/>
    <p:sldId id="281" r:id="rId8"/>
    <p:sldId id="283" r:id="rId9"/>
    <p:sldId id="262" r:id="rId10"/>
    <p:sldId id="256" r:id="rId11"/>
    <p:sldId id="264" r:id="rId12"/>
    <p:sldId id="265" r:id="rId13"/>
    <p:sldId id="263" r:id="rId14"/>
    <p:sldId id="266" r:id="rId15"/>
    <p:sldId id="290" r:id="rId16"/>
    <p:sldId id="292" r:id="rId17"/>
    <p:sldId id="267" r:id="rId18"/>
    <p:sldId id="268" r:id="rId19"/>
    <p:sldId id="269" r:id="rId20"/>
    <p:sldId id="270" r:id="rId21"/>
    <p:sldId id="271" r:id="rId22"/>
    <p:sldId id="291" r:id="rId23"/>
    <p:sldId id="293" r:id="rId24"/>
    <p:sldId id="272" r:id="rId25"/>
    <p:sldId id="273" r:id="rId26"/>
    <p:sldId id="274" r:id="rId27"/>
    <p:sldId id="275" r:id="rId28"/>
    <p:sldId id="276" r:id="rId29"/>
    <p:sldId id="277" r:id="rId30"/>
    <p:sldId id="289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2E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58"/>
    <p:restoredTop sz="94674"/>
  </p:normalViewPr>
  <p:slideViewPr>
    <p:cSldViewPr snapToGrid="0" snapToObjects="1">
      <p:cViewPr varScale="1">
        <p:scale>
          <a:sx n="105" d="100"/>
          <a:sy n="105" d="100"/>
        </p:scale>
        <p:origin x="54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90560-7DF9-3048-B354-121D27B2F335}" type="datetimeFigureOut">
              <a:rPr lang="en-US" smtClean="0"/>
              <a:pPr/>
              <a:t>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43342-E1E7-524D-8256-1FD189D27F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844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90560-7DF9-3048-B354-121D27B2F335}" type="datetimeFigureOut">
              <a:rPr lang="en-US" smtClean="0"/>
              <a:pPr/>
              <a:t>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43342-E1E7-524D-8256-1FD189D27F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729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90560-7DF9-3048-B354-121D27B2F335}" type="datetimeFigureOut">
              <a:rPr lang="en-US" smtClean="0"/>
              <a:pPr/>
              <a:t>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43342-E1E7-524D-8256-1FD189D27F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007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90560-7DF9-3048-B354-121D27B2F335}" type="datetimeFigureOut">
              <a:rPr lang="en-US" smtClean="0"/>
              <a:pPr/>
              <a:t>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43342-E1E7-524D-8256-1FD189D27F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725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90560-7DF9-3048-B354-121D27B2F335}" type="datetimeFigureOut">
              <a:rPr lang="en-US" smtClean="0"/>
              <a:pPr/>
              <a:t>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43342-E1E7-524D-8256-1FD189D27F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275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90560-7DF9-3048-B354-121D27B2F335}" type="datetimeFigureOut">
              <a:rPr lang="en-US" smtClean="0"/>
              <a:pPr/>
              <a:t>7/3/2023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43342-E1E7-524D-8256-1FD189D27F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875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90560-7DF9-3048-B354-121D27B2F335}" type="datetimeFigureOut">
              <a:rPr lang="en-US" smtClean="0"/>
              <a:pPr/>
              <a:t>7/3/2023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43342-E1E7-524D-8256-1FD189D27F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78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90560-7DF9-3048-B354-121D27B2F335}" type="datetimeFigureOut">
              <a:rPr lang="en-US" smtClean="0"/>
              <a:pPr/>
              <a:t>7/3/2023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43342-E1E7-524D-8256-1FD189D27F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4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90560-7DF9-3048-B354-121D27B2F335}" type="datetimeFigureOut">
              <a:rPr lang="en-US" smtClean="0"/>
              <a:pPr/>
              <a:t>7/3/2023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43342-E1E7-524D-8256-1FD189D27F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085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90560-7DF9-3048-B354-121D27B2F335}" type="datetimeFigureOut">
              <a:rPr lang="en-US" smtClean="0"/>
              <a:pPr/>
              <a:t>7/3/2023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43342-E1E7-524D-8256-1FD189D27F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980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90560-7DF9-3048-B354-121D27B2F335}" type="datetimeFigureOut">
              <a:rPr lang="en-US" smtClean="0"/>
              <a:pPr/>
              <a:t>7/3/2023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43342-E1E7-524D-8256-1FD189D27F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553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590560-7DF9-3048-B354-121D27B2F335}" type="datetimeFigureOut">
              <a:rPr lang="en-US" smtClean="0"/>
              <a:pPr/>
              <a:t>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A43342-E1E7-524D-8256-1FD189D27F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188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viation.met.hu/hu/idojarasi_tajekoztato/" TargetMode="Externa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aviation.met.hu/hu/szignifikans/" TargetMode="Externa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emf"/><Relationship Id="rId5" Type="http://schemas.openxmlformats.org/officeDocument/2006/relationships/image" Target="../media/image49.emf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emf"/><Relationship Id="rId18" Type="http://schemas.openxmlformats.org/officeDocument/2006/relationships/image" Target="../media/image77.png"/><Relationship Id="rId3" Type="http://schemas.openxmlformats.org/officeDocument/2006/relationships/image" Target="../media/image62.png"/><Relationship Id="rId21" Type="http://schemas.openxmlformats.org/officeDocument/2006/relationships/image" Target="../media/image80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17" Type="http://schemas.openxmlformats.org/officeDocument/2006/relationships/image" Target="../media/image76.emf"/><Relationship Id="rId2" Type="http://schemas.openxmlformats.org/officeDocument/2006/relationships/image" Target="../media/image61.jpeg"/><Relationship Id="rId16" Type="http://schemas.openxmlformats.org/officeDocument/2006/relationships/image" Target="../media/image75.png"/><Relationship Id="rId20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5" Type="http://schemas.openxmlformats.org/officeDocument/2006/relationships/image" Target="../media/image74.png"/><Relationship Id="rId10" Type="http://schemas.openxmlformats.org/officeDocument/2006/relationships/image" Target="../media/image69.png"/><Relationship Id="rId19" Type="http://schemas.openxmlformats.org/officeDocument/2006/relationships/image" Target="../media/image78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Relationship Id="rId14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7.jpeg"/><Relationship Id="rId7" Type="http://schemas.openxmlformats.org/officeDocument/2006/relationships/image" Target="../media/image2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http://www.sg.hu/kep/2005_10/sg_t10_9.jpg" TargetMode="External"/><Relationship Id="rId4" Type="http://schemas.openxmlformats.org/officeDocument/2006/relationships/image" Target="../media/image18.jpeg"/><Relationship Id="rId9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54"/>
            <a:ext cx="12192000" cy="6858000"/>
          </a:xfrm>
          <a:prstGeom prst="rect">
            <a:avLst/>
          </a:prstGeom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256B8541-C6A1-47BB-AC12-A3D172DF01DD}"/>
              </a:ext>
            </a:extLst>
          </p:cNvPr>
          <p:cNvSpPr txBox="1"/>
          <p:nvPr/>
        </p:nvSpPr>
        <p:spPr>
          <a:xfrm>
            <a:off x="2626581" y="4734829"/>
            <a:ext cx="72436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 Repülésmeteorológiai Osztály tevékenysége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9A5C84F1-340A-400C-B30B-D20DEEFD90D2}"/>
              </a:ext>
            </a:extLst>
          </p:cNvPr>
          <p:cNvSpPr txBox="1"/>
          <p:nvPr/>
        </p:nvSpPr>
        <p:spPr>
          <a:xfrm>
            <a:off x="3584541" y="5415948"/>
            <a:ext cx="61698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hu-HU" dirty="0">
                <a:solidFill>
                  <a:schemeClr val="tx1">
                    <a:lumMod val="50000"/>
                    <a:lumOff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Fövényi Attila</a:t>
            </a:r>
            <a:endParaRPr lang="hu-HU" sz="1800" dirty="0">
              <a:solidFill>
                <a:schemeClr val="tx1">
                  <a:lumMod val="50000"/>
                  <a:lumOff val="50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algn="r"/>
            <a:r>
              <a:rPr lang="hu-HU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ELTE terepgyakorlat </a:t>
            </a:r>
          </a:p>
          <a:p>
            <a:pPr algn="r"/>
            <a:r>
              <a:rPr lang="hu-HU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2023. </a:t>
            </a:r>
            <a:r>
              <a:rPr lang="hu-HU">
                <a:solidFill>
                  <a:schemeClr val="tx1">
                    <a:lumMod val="50000"/>
                    <a:lumOff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július</a:t>
            </a:r>
            <a:r>
              <a:rPr lang="hu-HU" sz="1800">
                <a:solidFill>
                  <a:schemeClr val="tx1">
                    <a:lumMod val="50000"/>
                    <a:lumOff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3. </a:t>
            </a:r>
            <a:endParaRPr lang="en-US" sz="1800" dirty="0">
              <a:solidFill>
                <a:schemeClr val="tx1">
                  <a:lumMod val="50000"/>
                  <a:lumOff val="50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5518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4988" y="728226"/>
            <a:ext cx="72436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2B2E8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FUNKCIÓK SZERINTI SZÉTVÁLASZTÁS</a:t>
            </a:r>
          </a:p>
          <a:p>
            <a:endParaRPr lang="en-US" sz="2000" dirty="0">
              <a:solidFill>
                <a:srgbClr val="2B2E83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en-US" sz="20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B0360CC9-B5FF-47E0-81E7-7AF9923F9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801" y="1122363"/>
            <a:ext cx="2854951" cy="4655841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7C2A4710-F92E-4280-BEC4-EE2E552C85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6553" y="1357771"/>
            <a:ext cx="4091938" cy="344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1631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427"/>
            <a:ext cx="12192000" cy="6858000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5AB0B3A1-9571-4A51-87F7-E3FCA31D1CCB}"/>
              </a:ext>
            </a:extLst>
          </p:cNvPr>
          <p:cNvSpPr txBox="1"/>
          <p:nvPr/>
        </p:nvSpPr>
        <p:spPr>
          <a:xfrm>
            <a:off x="620318" y="744570"/>
            <a:ext cx="7243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kern="1200" dirty="0">
                <a:solidFill>
                  <a:srgbClr val="2B2E83"/>
                </a:solidFill>
                <a:latin typeface="+mj-lt"/>
                <a:ea typeface="+mj-ea"/>
                <a:cs typeface="+mj-cs"/>
              </a:rPr>
              <a:t>AERONAUTICAL METEOROLOGICAL STATION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31ED121A-B63A-44FB-9C1A-A6A79097BA1D}"/>
              </a:ext>
            </a:extLst>
          </p:cNvPr>
          <p:cNvSpPr txBox="1"/>
          <p:nvPr/>
        </p:nvSpPr>
        <p:spPr>
          <a:xfrm>
            <a:off x="620318" y="1726162"/>
            <a:ext cx="6172200" cy="257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rgbClr val="3333CC">
                  <a:lumMod val="75000"/>
                </a:srgbClr>
              </a:buClr>
            </a:pPr>
            <a:r>
              <a:rPr lang="en-US" sz="2800" b="1" kern="1200" dirty="0">
                <a:solidFill>
                  <a:srgbClr val="000099"/>
                </a:solidFill>
                <a:latin typeface="+mn-lt"/>
                <a:ea typeface="+mn-ea"/>
                <a:cs typeface="+mn-cs"/>
              </a:rPr>
              <a:t>METAR </a:t>
            </a:r>
            <a:r>
              <a:rPr lang="en-US" sz="2800" b="1" kern="1200" dirty="0" err="1">
                <a:solidFill>
                  <a:srgbClr val="000099"/>
                </a:solidFill>
                <a:latin typeface="+mn-lt"/>
                <a:ea typeface="+mn-ea"/>
                <a:cs typeface="+mn-cs"/>
              </a:rPr>
              <a:t>és</a:t>
            </a:r>
            <a:r>
              <a:rPr lang="en-US" sz="2800" b="1" kern="1200" dirty="0">
                <a:solidFill>
                  <a:srgbClr val="000099"/>
                </a:solidFill>
                <a:latin typeface="+mn-lt"/>
                <a:ea typeface="+mn-ea"/>
                <a:cs typeface="+mn-cs"/>
              </a:rPr>
              <a:t> SPECI </a:t>
            </a:r>
            <a:r>
              <a:rPr lang="en-US" sz="2800" b="1" kern="1200" dirty="0" err="1">
                <a:solidFill>
                  <a:srgbClr val="000099"/>
                </a:solidFill>
                <a:latin typeface="+mn-lt"/>
                <a:ea typeface="+mn-ea"/>
                <a:cs typeface="+mn-cs"/>
              </a:rPr>
              <a:t>táviratok</a:t>
            </a:r>
            <a:r>
              <a:rPr lang="en-US" sz="2800" b="1" kern="1200" dirty="0">
                <a:solidFill>
                  <a:srgbClr val="000099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Clr>
                <a:srgbClr val="3333CC">
                  <a:lumMod val="75000"/>
                </a:srgbClr>
              </a:buClr>
              <a:buFont typeface="Arial" panose="020B0604020202020204" pitchFamily="34" charset="0"/>
              <a:buChar char="•"/>
            </a:pPr>
            <a:endParaRPr lang="en-US" sz="2800" b="1" kern="1200" dirty="0">
              <a:solidFill>
                <a:srgbClr val="000099"/>
              </a:solidFill>
              <a:latin typeface="+mn-lt"/>
              <a:ea typeface="+mn-ea"/>
              <a:cs typeface="+mn-cs"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Clr>
                <a:srgbClr val="3333CC">
                  <a:lumMod val="75000"/>
                </a:srgbClr>
              </a:buClr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rgbClr val="000099"/>
                </a:solidFill>
              </a:rPr>
              <a:t>Ferihegy </a:t>
            </a:r>
            <a:r>
              <a:rPr lang="en-US" b="1" dirty="0">
                <a:solidFill>
                  <a:srgbClr val="000099"/>
                </a:solidFill>
              </a:rPr>
              <a:t>–</a:t>
            </a:r>
            <a:r>
              <a:rPr lang="hu-HU" b="1" dirty="0">
                <a:solidFill>
                  <a:srgbClr val="000099"/>
                </a:solidFill>
              </a:rPr>
              <a:t> LHBP</a:t>
            </a:r>
            <a:endParaRPr lang="hu-HU" sz="1800" b="1" kern="1200" dirty="0">
              <a:solidFill>
                <a:srgbClr val="000099"/>
              </a:solidFill>
              <a:latin typeface="+mn-lt"/>
              <a:ea typeface="+mn-ea"/>
              <a:cs typeface="+mn-cs"/>
            </a:endParaRP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Clr>
                <a:srgbClr val="3333CC">
                  <a:lumMod val="75000"/>
                </a:srgbClr>
              </a:buClr>
              <a:buFont typeface="Arial" panose="020B0604020202020204" pitchFamily="34" charset="0"/>
              <a:buChar char="•"/>
            </a:pPr>
            <a:r>
              <a:rPr lang="en-US" sz="1800" b="1" kern="1200" dirty="0">
                <a:solidFill>
                  <a:srgbClr val="000099"/>
                </a:solidFill>
                <a:latin typeface="+mn-lt"/>
                <a:ea typeface="+mn-ea"/>
                <a:cs typeface="+mn-cs"/>
              </a:rPr>
              <a:t>Debrecen – LHDC</a:t>
            </a: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Clr>
                <a:srgbClr val="3333CC">
                  <a:lumMod val="75000"/>
                </a:srgbClr>
              </a:buClr>
              <a:buFont typeface="Arial" panose="020B0604020202020204" pitchFamily="34" charset="0"/>
              <a:buChar char="•"/>
            </a:pPr>
            <a:r>
              <a:rPr lang="en-US" sz="1800" b="1" kern="1200" dirty="0" err="1">
                <a:solidFill>
                  <a:srgbClr val="000099"/>
                </a:solidFill>
                <a:latin typeface="+mn-lt"/>
                <a:ea typeface="+mn-ea"/>
                <a:cs typeface="+mn-cs"/>
              </a:rPr>
              <a:t>Sármellék</a:t>
            </a:r>
            <a:r>
              <a:rPr lang="en-US" sz="1800" b="1" kern="1200" dirty="0">
                <a:solidFill>
                  <a:srgbClr val="000099"/>
                </a:solidFill>
                <a:latin typeface="+mn-lt"/>
                <a:ea typeface="+mn-ea"/>
                <a:cs typeface="+mn-cs"/>
              </a:rPr>
              <a:t> – LHSM </a:t>
            </a: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Clr>
                <a:srgbClr val="3333CC">
                  <a:lumMod val="75000"/>
                </a:srgbClr>
              </a:buClr>
              <a:buFont typeface="Arial" panose="020B0604020202020204" pitchFamily="34" charset="0"/>
              <a:buChar char="•"/>
            </a:pPr>
            <a:r>
              <a:rPr lang="en-US" sz="1800" b="1" kern="1200" dirty="0" err="1">
                <a:solidFill>
                  <a:srgbClr val="000099"/>
                </a:solidFill>
                <a:latin typeface="+mn-lt"/>
                <a:ea typeface="+mn-ea"/>
                <a:cs typeface="+mn-cs"/>
              </a:rPr>
              <a:t>Pér</a:t>
            </a:r>
            <a:r>
              <a:rPr lang="en-US" sz="1800" b="1" kern="1200" dirty="0">
                <a:solidFill>
                  <a:srgbClr val="000099"/>
                </a:solidFill>
                <a:latin typeface="+mn-lt"/>
                <a:ea typeface="+mn-ea"/>
                <a:cs typeface="+mn-cs"/>
              </a:rPr>
              <a:t> – LHPR</a:t>
            </a: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Clr>
                <a:srgbClr val="3333CC">
                  <a:lumMod val="75000"/>
                </a:srgbClr>
              </a:buClr>
              <a:buFont typeface="Arial" panose="020B0604020202020204" pitchFamily="34" charset="0"/>
              <a:buChar char="•"/>
            </a:pPr>
            <a:r>
              <a:rPr lang="en-US" sz="1800" b="1" kern="1200" dirty="0" err="1">
                <a:solidFill>
                  <a:srgbClr val="000099"/>
                </a:solidFill>
                <a:latin typeface="+mn-lt"/>
                <a:ea typeface="+mn-ea"/>
                <a:cs typeface="+mn-cs"/>
              </a:rPr>
              <a:t>Pécs</a:t>
            </a:r>
            <a:r>
              <a:rPr lang="en-US" sz="1800" b="1" kern="1200" dirty="0">
                <a:solidFill>
                  <a:srgbClr val="000099"/>
                </a:solidFill>
                <a:latin typeface="+mn-lt"/>
                <a:ea typeface="+mn-ea"/>
                <a:cs typeface="+mn-cs"/>
              </a:rPr>
              <a:t> – LHPP  </a:t>
            </a:r>
            <a:endParaRPr lang="hu-HU" sz="1800" b="1" kern="1200" dirty="0">
              <a:solidFill>
                <a:srgbClr val="000099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86B59AD8-0FD8-4854-A594-2BE148FCE8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6813" y="1454669"/>
            <a:ext cx="5994285" cy="3004941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64F35FB7-0CBD-4736-A56B-DA8F6E93E1BC}"/>
              </a:ext>
            </a:extLst>
          </p:cNvPr>
          <p:cNvSpPr txBox="1"/>
          <p:nvPr/>
        </p:nvSpPr>
        <p:spPr>
          <a:xfrm>
            <a:off x="4688898" y="2923437"/>
            <a:ext cx="6172200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  <a:buClr>
                <a:srgbClr val="3333CC">
                  <a:lumMod val="75000"/>
                </a:srgbClr>
              </a:buClr>
            </a:pPr>
            <a:r>
              <a:rPr lang="en-US" sz="1800" b="1" kern="1200" dirty="0">
                <a:solidFill>
                  <a:srgbClr val="000099"/>
                </a:solidFill>
                <a:latin typeface="+mn-lt"/>
                <a:ea typeface="+mn-ea"/>
                <a:cs typeface="+mn-cs"/>
              </a:rPr>
              <a:t>METRIS 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9543" y="3368281"/>
            <a:ext cx="4985231" cy="3211556"/>
          </a:xfrm>
          <a:prstGeom prst="rect">
            <a:avLst/>
          </a:prstGeom>
        </p:spPr>
      </p:pic>
      <p:sp>
        <p:nvSpPr>
          <p:cNvPr id="10" name="Szövegdoboz 9"/>
          <p:cNvSpPr txBox="1"/>
          <p:nvPr/>
        </p:nvSpPr>
        <p:spPr>
          <a:xfrm>
            <a:off x="4688898" y="6080760"/>
            <a:ext cx="2178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>
                <a:solidFill>
                  <a:srgbClr val="2B2E83"/>
                </a:solidFill>
              </a:rPr>
              <a:t>AWOS</a:t>
            </a:r>
            <a:endParaRPr lang="en-US" b="1" dirty="0">
              <a:solidFill>
                <a:srgbClr val="2B2E8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44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4">
            <a:extLst>
              <a:ext uri="{FF2B5EF4-FFF2-40B4-BE49-F238E27FC236}">
                <a16:creationId xmlns:a16="http://schemas.microsoft.com/office/drawing/2014/main" id="{4D036D6B-EEB0-49AA-9340-EA864301A409}"/>
              </a:ext>
            </a:extLst>
          </p:cNvPr>
          <p:cNvSpPr txBox="1"/>
          <p:nvPr/>
        </p:nvSpPr>
        <p:spPr>
          <a:xfrm>
            <a:off x="620318" y="744570"/>
            <a:ext cx="72436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kern="1200" dirty="0">
                <a:solidFill>
                  <a:srgbClr val="2B2E83"/>
                </a:solidFill>
                <a:latin typeface="+mj-lt"/>
                <a:ea typeface="+mj-ea"/>
                <a:cs typeface="+mj-cs"/>
              </a:rPr>
              <a:t>AERO</a:t>
            </a:r>
            <a:r>
              <a:rPr lang="hu-HU" sz="2800" b="1" kern="1200" dirty="0">
                <a:solidFill>
                  <a:srgbClr val="2B2E83"/>
                </a:solidFill>
                <a:latin typeface="+mj-lt"/>
                <a:ea typeface="+mj-ea"/>
                <a:cs typeface="+mj-cs"/>
              </a:rPr>
              <a:t>DROME ME</a:t>
            </a:r>
            <a:r>
              <a:rPr lang="en-US" sz="2800" b="1" kern="1200" dirty="0">
                <a:solidFill>
                  <a:srgbClr val="2B2E83"/>
                </a:solidFill>
                <a:latin typeface="+mj-lt"/>
                <a:ea typeface="+mj-ea"/>
                <a:cs typeface="+mj-cs"/>
              </a:rPr>
              <a:t>TEOROLOGICAL </a:t>
            </a:r>
            <a:r>
              <a:rPr lang="hu-HU" sz="2800" b="1" kern="1200" dirty="0">
                <a:solidFill>
                  <a:srgbClr val="2B2E83"/>
                </a:solidFill>
                <a:latin typeface="+mj-lt"/>
                <a:ea typeface="+mj-ea"/>
                <a:cs typeface="+mj-cs"/>
              </a:rPr>
              <a:t>OFFICE</a:t>
            </a:r>
            <a:endParaRPr lang="en-US" sz="2800" b="1" kern="1200" dirty="0">
              <a:solidFill>
                <a:srgbClr val="2B2E83"/>
              </a:solidFill>
              <a:latin typeface="+mj-lt"/>
              <a:ea typeface="+mj-ea"/>
              <a:cs typeface="+mj-cs"/>
            </a:endParaRPr>
          </a:p>
          <a:p>
            <a:endParaRPr lang="en-US" sz="20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7AAC50BB-CE51-4119-AB11-FD7F4177B2BD}"/>
              </a:ext>
            </a:extLst>
          </p:cNvPr>
          <p:cNvSpPr txBox="1"/>
          <p:nvPr/>
        </p:nvSpPr>
        <p:spPr>
          <a:xfrm>
            <a:off x="1101886" y="1372322"/>
            <a:ext cx="5136536" cy="24848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800" b="1" kern="1200" dirty="0">
                <a:solidFill>
                  <a:srgbClr val="000099"/>
                </a:solidFill>
                <a:latin typeface="+mn-lt"/>
                <a:ea typeface="+mn-ea"/>
                <a:cs typeface="+mn-cs"/>
              </a:rPr>
              <a:t>TAF </a:t>
            </a:r>
            <a:r>
              <a:rPr lang="en-US" sz="2800" b="1" kern="1200" dirty="0" err="1">
                <a:solidFill>
                  <a:srgbClr val="000099"/>
                </a:solidFill>
                <a:latin typeface="+mn-lt"/>
                <a:ea typeface="+mn-ea"/>
                <a:cs typeface="+mn-cs"/>
              </a:rPr>
              <a:t>táviratok</a:t>
            </a:r>
            <a:endParaRPr lang="en-US" sz="2800" b="1" kern="1200" dirty="0">
              <a:solidFill>
                <a:srgbClr val="000099"/>
              </a:solidFill>
              <a:latin typeface="+mn-lt"/>
              <a:ea typeface="+mn-ea"/>
              <a:cs typeface="+mn-cs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b="1" kern="1200" dirty="0">
              <a:solidFill>
                <a:srgbClr val="000099"/>
              </a:solidFill>
              <a:latin typeface="+mn-lt"/>
              <a:ea typeface="+mn-ea"/>
              <a:cs typeface="+mn-cs"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Clr>
                <a:srgbClr val="3333CC">
                  <a:lumMod val="75000"/>
                </a:srgbClr>
              </a:buClr>
              <a:buFont typeface="Arial" panose="020B0604020202020204" pitchFamily="34" charset="0"/>
              <a:buChar char="•"/>
            </a:pPr>
            <a:r>
              <a:rPr lang="hu-HU" sz="1700" b="1" kern="1200" dirty="0">
                <a:solidFill>
                  <a:srgbClr val="000099"/>
                </a:solidFill>
                <a:latin typeface="+mn-lt"/>
                <a:ea typeface="+mn-ea"/>
                <a:cs typeface="+mn-cs"/>
              </a:rPr>
              <a:t>Ferihegy </a:t>
            </a:r>
            <a:r>
              <a:rPr lang="en-US" sz="1700" b="1" dirty="0">
                <a:solidFill>
                  <a:srgbClr val="000099"/>
                </a:solidFill>
              </a:rPr>
              <a:t>–</a:t>
            </a:r>
            <a:r>
              <a:rPr lang="hu-HU" sz="1700" b="1" dirty="0">
                <a:solidFill>
                  <a:srgbClr val="000099"/>
                </a:solidFill>
              </a:rPr>
              <a:t> LHBP</a:t>
            </a:r>
            <a:endParaRPr lang="hu-HU" sz="1700" b="1" kern="1200" dirty="0">
              <a:solidFill>
                <a:srgbClr val="000099"/>
              </a:solidFill>
              <a:latin typeface="+mn-lt"/>
              <a:ea typeface="+mn-ea"/>
              <a:cs typeface="+mn-cs"/>
            </a:endParaRP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Clr>
                <a:srgbClr val="3333CC">
                  <a:lumMod val="75000"/>
                </a:srgbClr>
              </a:buClr>
              <a:buFont typeface="Arial" panose="020B0604020202020204" pitchFamily="34" charset="0"/>
              <a:buChar char="•"/>
            </a:pPr>
            <a:r>
              <a:rPr lang="en-US" sz="1700" b="1" kern="1200" dirty="0">
                <a:solidFill>
                  <a:srgbClr val="000099"/>
                </a:solidFill>
                <a:latin typeface="+mn-lt"/>
                <a:ea typeface="+mn-ea"/>
                <a:cs typeface="+mn-cs"/>
              </a:rPr>
              <a:t>Debrecen – LHDC</a:t>
            </a: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Clr>
                <a:srgbClr val="3333CC">
                  <a:lumMod val="75000"/>
                </a:srgbClr>
              </a:buClr>
              <a:buFont typeface="Arial" panose="020B0604020202020204" pitchFamily="34" charset="0"/>
              <a:buChar char="•"/>
            </a:pPr>
            <a:r>
              <a:rPr lang="en-US" sz="1700" b="1" kern="1200" dirty="0" err="1">
                <a:solidFill>
                  <a:srgbClr val="000099"/>
                </a:solidFill>
                <a:latin typeface="+mn-lt"/>
                <a:ea typeface="+mn-ea"/>
                <a:cs typeface="+mn-cs"/>
              </a:rPr>
              <a:t>Sármellék</a:t>
            </a:r>
            <a:r>
              <a:rPr lang="en-US" sz="1700" b="1" kern="1200" dirty="0">
                <a:solidFill>
                  <a:srgbClr val="000099"/>
                </a:solidFill>
                <a:latin typeface="+mn-lt"/>
                <a:ea typeface="+mn-ea"/>
                <a:cs typeface="+mn-cs"/>
              </a:rPr>
              <a:t> – LHSM </a:t>
            </a: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Clr>
                <a:srgbClr val="3333CC">
                  <a:lumMod val="75000"/>
                </a:srgbClr>
              </a:buClr>
              <a:buFont typeface="Arial" panose="020B0604020202020204" pitchFamily="34" charset="0"/>
              <a:buChar char="•"/>
            </a:pPr>
            <a:r>
              <a:rPr lang="en-US" sz="1700" b="1" kern="1200" dirty="0" err="1">
                <a:solidFill>
                  <a:srgbClr val="000099"/>
                </a:solidFill>
                <a:latin typeface="+mn-lt"/>
                <a:ea typeface="+mn-ea"/>
                <a:cs typeface="+mn-cs"/>
              </a:rPr>
              <a:t>Pér</a:t>
            </a:r>
            <a:r>
              <a:rPr lang="en-US" sz="1700" b="1" kern="1200" dirty="0">
                <a:solidFill>
                  <a:srgbClr val="000099"/>
                </a:solidFill>
                <a:latin typeface="+mn-lt"/>
                <a:ea typeface="+mn-ea"/>
                <a:cs typeface="+mn-cs"/>
              </a:rPr>
              <a:t> – LHPR</a:t>
            </a: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Clr>
                <a:srgbClr val="3333CC">
                  <a:lumMod val="75000"/>
                </a:srgbClr>
              </a:buClr>
              <a:buFont typeface="Arial" panose="020B0604020202020204" pitchFamily="34" charset="0"/>
              <a:buChar char="•"/>
            </a:pPr>
            <a:r>
              <a:rPr lang="en-US" sz="1700" b="1" kern="1200" dirty="0" err="1">
                <a:solidFill>
                  <a:srgbClr val="000099"/>
                </a:solidFill>
                <a:latin typeface="+mn-lt"/>
                <a:ea typeface="+mn-ea"/>
                <a:cs typeface="+mn-cs"/>
              </a:rPr>
              <a:t>Pécs</a:t>
            </a:r>
            <a:r>
              <a:rPr lang="en-US" sz="1700" b="1" kern="1200" dirty="0">
                <a:solidFill>
                  <a:srgbClr val="000099"/>
                </a:solidFill>
                <a:latin typeface="+mn-lt"/>
                <a:ea typeface="+mn-ea"/>
                <a:cs typeface="+mn-cs"/>
              </a:rPr>
              <a:t> – LHPP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CD24967C-A0F9-425A-9589-52C7394B38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2537" y="1574611"/>
            <a:ext cx="5374820" cy="3654878"/>
          </a:xfrm>
          <a:prstGeom prst="rect">
            <a:avLst/>
          </a:prstGeom>
        </p:spPr>
      </p:pic>
      <p:sp>
        <p:nvSpPr>
          <p:cNvPr id="13" name="Szövegdoboz 12">
            <a:extLst>
              <a:ext uri="{FF2B5EF4-FFF2-40B4-BE49-F238E27FC236}">
                <a16:creationId xmlns:a16="http://schemas.microsoft.com/office/drawing/2014/main" id="{1BDAC750-09F6-48BA-B357-F488D8544891}"/>
              </a:ext>
            </a:extLst>
          </p:cNvPr>
          <p:cNvSpPr txBox="1"/>
          <p:nvPr/>
        </p:nvSpPr>
        <p:spPr>
          <a:xfrm>
            <a:off x="1255977" y="3962211"/>
            <a:ext cx="45365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>
                <a:solidFill>
                  <a:srgbClr val="3333CC">
                    <a:lumMod val="75000"/>
                  </a:srgbClr>
                </a:solidFill>
                <a:latin typeface="Calibri" panose="020F0502020204030204" pitchFamily="34" charset="0"/>
              </a:rPr>
              <a:t>TAF LHDC 251415Z 2515/2524 VRB02KT 8000 NSC </a:t>
            </a:r>
          </a:p>
          <a:p>
            <a:r>
              <a:rPr lang="hu-HU" sz="1400" b="1" dirty="0">
                <a:solidFill>
                  <a:srgbClr val="3333CC">
                    <a:lumMod val="75000"/>
                  </a:srgbClr>
                </a:solidFill>
                <a:latin typeface="Calibri" panose="020F0502020204030204" pitchFamily="34" charset="0"/>
              </a:rPr>
              <a:t>TEMPO 2517/2520 5000 HZ </a:t>
            </a:r>
          </a:p>
          <a:p>
            <a:r>
              <a:rPr lang="hu-HU" sz="1400" b="1" dirty="0">
                <a:solidFill>
                  <a:srgbClr val="3333CC">
                    <a:lumMod val="75000"/>
                  </a:srgbClr>
                </a:solidFill>
                <a:latin typeface="Calibri" panose="020F0502020204030204" pitchFamily="34" charset="0"/>
              </a:rPr>
              <a:t>BECMG 2520/2523 4000 BR=</a:t>
            </a:r>
          </a:p>
        </p:txBody>
      </p:sp>
    </p:spTree>
    <p:extLst>
      <p:ext uri="{BB962C8B-B14F-4D97-AF65-F5344CB8AC3E}">
        <p14:creationId xmlns:p14="http://schemas.microsoft.com/office/powerpoint/2010/main" val="7191717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9F0F6203-9D03-476D-917C-FB7333F0D369}"/>
              </a:ext>
            </a:extLst>
          </p:cNvPr>
          <p:cNvSpPr txBox="1"/>
          <p:nvPr/>
        </p:nvSpPr>
        <p:spPr>
          <a:xfrm>
            <a:off x="620318" y="744570"/>
            <a:ext cx="72436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kern="1200" dirty="0">
                <a:solidFill>
                  <a:srgbClr val="2B2E83"/>
                </a:solidFill>
                <a:latin typeface="+mj-lt"/>
                <a:ea typeface="+mj-ea"/>
                <a:cs typeface="+mj-cs"/>
              </a:rPr>
              <a:t>AERO</a:t>
            </a:r>
            <a:r>
              <a:rPr lang="hu-HU" sz="2800" b="1" kern="1200" dirty="0">
                <a:solidFill>
                  <a:srgbClr val="2B2E83"/>
                </a:solidFill>
                <a:latin typeface="+mj-lt"/>
                <a:ea typeface="+mj-ea"/>
                <a:cs typeface="+mj-cs"/>
              </a:rPr>
              <a:t>DROME ME</a:t>
            </a:r>
            <a:r>
              <a:rPr lang="en-US" sz="2800" b="1" kern="1200" dirty="0">
                <a:solidFill>
                  <a:srgbClr val="2B2E83"/>
                </a:solidFill>
                <a:latin typeface="+mj-lt"/>
                <a:ea typeface="+mj-ea"/>
                <a:cs typeface="+mj-cs"/>
              </a:rPr>
              <a:t>TEOROLOGICAL </a:t>
            </a:r>
            <a:r>
              <a:rPr lang="hu-HU" sz="2800" b="1" kern="1200" dirty="0">
                <a:solidFill>
                  <a:srgbClr val="2B2E83"/>
                </a:solidFill>
                <a:latin typeface="+mj-lt"/>
                <a:ea typeface="+mj-ea"/>
                <a:cs typeface="+mj-cs"/>
              </a:rPr>
              <a:t>OFFICE</a:t>
            </a:r>
            <a:endParaRPr lang="en-US" sz="2800" b="1" kern="1200" dirty="0">
              <a:solidFill>
                <a:srgbClr val="2B2E83"/>
              </a:solidFill>
              <a:latin typeface="+mj-lt"/>
              <a:ea typeface="+mj-ea"/>
              <a:cs typeface="+mj-cs"/>
            </a:endParaRPr>
          </a:p>
          <a:p>
            <a:endParaRPr lang="en-US" sz="20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8376036A-CC60-4D28-B657-295E423E4F32}"/>
              </a:ext>
            </a:extLst>
          </p:cNvPr>
          <p:cNvSpPr/>
          <p:nvPr/>
        </p:nvSpPr>
        <p:spPr>
          <a:xfrm>
            <a:off x="699187" y="1736812"/>
            <a:ext cx="5136536" cy="3384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u-HU" sz="2800" b="1" dirty="0">
                <a:solidFill>
                  <a:srgbClr val="3333CC">
                    <a:lumMod val="75000"/>
                  </a:srgb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Leszállási előrejelzés – </a:t>
            </a:r>
            <a:r>
              <a:rPr lang="hu-HU" sz="2800" b="1" dirty="0" err="1">
                <a:solidFill>
                  <a:srgbClr val="3333CC">
                    <a:lumMod val="75000"/>
                  </a:srgb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Landing</a:t>
            </a:r>
            <a:r>
              <a:rPr lang="hu-HU" sz="2800" b="1" dirty="0">
                <a:solidFill>
                  <a:srgbClr val="3333CC">
                    <a:lumMod val="75000"/>
                  </a:srgb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800" b="1" dirty="0" err="1">
                <a:solidFill>
                  <a:srgbClr val="3333CC">
                    <a:lumMod val="75000"/>
                  </a:srgb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forecast</a:t>
            </a:r>
            <a:r>
              <a:rPr lang="hu-HU" sz="2800" b="1" dirty="0">
                <a:solidFill>
                  <a:srgbClr val="3333CC">
                    <a:lumMod val="75000"/>
                  </a:srgb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(TREND)</a:t>
            </a:r>
          </a:p>
          <a:p>
            <a:pPr lvl="0"/>
            <a:endParaRPr lang="hu-HU" sz="2800" b="1" dirty="0">
              <a:solidFill>
                <a:srgbClr val="3333CC">
                  <a:lumMod val="75000"/>
                </a:srgb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Clr>
                <a:srgbClr val="3333CC">
                  <a:lumMod val="75000"/>
                </a:srgbClr>
              </a:buClr>
              <a:buFont typeface="Arial" panose="020B0604020202020204" pitchFamily="34" charset="0"/>
              <a:buChar char="•"/>
            </a:pPr>
            <a:r>
              <a:rPr lang="hu-HU" sz="1700" b="1" kern="1200" dirty="0">
                <a:solidFill>
                  <a:srgbClr val="000099"/>
                </a:solidFill>
                <a:latin typeface="+mn-lt"/>
                <a:ea typeface="+mn-ea"/>
                <a:cs typeface="+mn-cs"/>
              </a:rPr>
              <a:t>Ferihegy </a:t>
            </a:r>
            <a:r>
              <a:rPr lang="en-US" sz="1700" b="1" dirty="0">
                <a:solidFill>
                  <a:srgbClr val="000099"/>
                </a:solidFill>
              </a:rPr>
              <a:t>–</a:t>
            </a:r>
            <a:r>
              <a:rPr lang="hu-HU" sz="1700" b="1" dirty="0">
                <a:solidFill>
                  <a:srgbClr val="000099"/>
                </a:solidFill>
              </a:rPr>
              <a:t> LHBP</a:t>
            </a:r>
            <a:endParaRPr lang="hu-HU" sz="1700" b="1" kern="1200" dirty="0">
              <a:solidFill>
                <a:srgbClr val="000099"/>
              </a:solidFill>
              <a:latin typeface="+mn-lt"/>
              <a:ea typeface="+mn-ea"/>
              <a:cs typeface="+mn-cs"/>
            </a:endParaRP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Clr>
                <a:srgbClr val="3333CC">
                  <a:lumMod val="75000"/>
                </a:srgbClr>
              </a:buClr>
              <a:buFont typeface="Arial" panose="020B0604020202020204" pitchFamily="34" charset="0"/>
              <a:buChar char="•"/>
            </a:pPr>
            <a:r>
              <a:rPr lang="en-US" sz="1700" b="1" kern="1200" dirty="0">
                <a:solidFill>
                  <a:srgbClr val="000099"/>
                </a:solidFill>
                <a:latin typeface="+mn-lt"/>
                <a:ea typeface="+mn-ea"/>
                <a:cs typeface="+mn-cs"/>
              </a:rPr>
              <a:t>Debrecen – LHDC</a:t>
            </a: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Clr>
                <a:srgbClr val="3333CC">
                  <a:lumMod val="75000"/>
                </a:srgbClr>
              </a:buClr>
              <a:buFont typeface="Arial" panose="020B0604020202020204" pitchFamily="34" charset="0"/>
              <a:buChar char="•"/>
            </a:pPr>
            <a:r>
              <a:rPr lang="en-US" sz="1700" b="1" kern="1200" dirty="0" err="1">
                <a:solidFill>
                  <a:srgbClr val="000099"/>
                </a:solidFill>
                <a:latin typeface="+mn-lt"/>
                <a:ea typeface="+mn-ea"/>
                <a:cs typeface="+mn-cs"/>
              </a:rPr>
              <a:t>Sármellék</a:t>
            </a:r>
            <a:r>
              <a:rPr lang="en-US" sz="1700" b="1" kern="1200" dirty="0">
                <a:solidFill>
                  <a:srgbClr val="000099"/>
                </a:solidFill>
                <a:latin typeface="+mn-lt"/>
                <a:ea typeface="+mn-ea"/>
                <a:cs typeface="+mn-cs"/>
              </a:rPr>
              <a:t> – LHSM</a:t>
            </a:r>
            <a:endParaRPr lang="hu-HU" sz="1700" b="1" kern="1200" dirty="0">
              <a:solidFill>
                <a:srgbClr val="000099"/>
              </a:solidFill>
              <a:latin typeface="+mn-lt"/>
              <a:ea typeface="+mn-ea"/>
              <a:cs typeface="+mn-cs"/>
            </a:endParaRP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Clr>
                <a:srgbClr val="3333CC">
                  <a:lumMod val="75000"/>
                </a:srgbClr>
              </a:buClr>
              <a:buFont typeface="Arial" panose="020B0604020202020204" pitchFamily="34" charset="0"/>
              <a:buChar char="•"/>
            </a:pPr>
            <a:r>
              <a:rPr lang="hu-HU" sz="1700" b="1" dirty="0">
                <a:solidFill>
                  <a:srgbClr val="000099"/>
                </a:solidFill>
              </a:rPr>
              <a:t>Győr- Pér – LHPR </a:t>
            </a:r>
            <a:endParaRPr lang="en-US" sz="1700" b="1" kern="1200" dirty="0">
              <a:solidFill>
                <a:srgbClr val="000099"/>
              </a:solidFill>
              <a:latin typeface="+mn-lt"/>
              <a:ea typeface="+mn-ea"/>
              <a:cs typeface="+mn-cs"/>
            </a:endParaRP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Clr>
                <a:srgbClr val="3333CC">
                  <a:lumMod val="75000"/>
                </a:srgbClr>
              </a:buClr>
              <a:buFont typeface="Arial" panose="020B0604020202020204" pitchFamily="34" charset="0"/>
              <a:buChar char="•"/>
            </a:pPr>
            <a:endParaRPr lang="en-US" sz="1700" b="1" kern="1200" dirty="0">
              <a:solidFill>
                <a:srgbClr val="000099"/>
              </a:solidFill>
              <a:latin typeface="+mn-lt"/>
              <a:ea typeface="+mn-ea"/>
              <a:cs typeface="+mn-cs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Clr>
                <a:srgbClr val="3333CC">
                  <a:lumMod val="75000"/>
                </a:srgbClr>
              </a:buClr>
              <a:buFont typeface="Arial" panose="020B0604020202020204" pitchFamily="34" charset="0"/>
              <a:buChar char="•"/>
            </a:pPr>
            <a:endParaRPr lang="en-US" sz="17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89D4AADE-D3A5-43BB-AA0D-EBA8F6EB2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4127" y="1160068"/>
            <a:ext cx="5026149" cy="4142647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7FBD9789-701C-489B-B255-74F2452B093D}"/>
              </a:ext>
            </a:extLst>
          </p:cNvPr>
          <p:cNvSpPr txBox="1"/>
          <p:nvPr/>
        </p:nvSpPr>
        <p:spPr>
          <a:xfrm>
            <a:off x="1804349" y="4543163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3333CC">
                  <a:lumMod val="75000"/>
                </a:srgbClr>
              </a:buClr>
            </a:pPr>
            <a:r>
              <a:rPr lang="hu-HU" b="1" dirty="0">
                <a:solidFill>
                  <a:srgbClr val="2D2DB9">
                    <a:lumMod val="75000"/>
                  </a:srgbClr>
                </a:solidFill>
                <a:latin typeface="+mn-lt"/>
                <a:cs typeface="Times New Roman" panose="02020603050405020304" pitchFamily="18" charset="0"/>
              </a:rPr>
              <a:t>2 órás előrejelzés </a:t>
            </a:r>
          </a:p>
          <a:p>
            <a:pPr lvl="0">
              <a:buClr>
                <a:srgbClr val="3333CC">
                  <a:lumMod val="75000"/>
                </a:srgbClr>
              </a:buClr>
            </a:pPr>
            <a:r>
              <a:rPr lang="hu-HU" b="1" dirty="0" err="1">
                <a:solidFill>
                  <a:srgbClr val="2D2DB9">
                    <a:lumMod val="75000"/>
                  </a:srgbClr>
                </a:solidFill>
                <a:latin typeface="+mn-lt"/>
                <a:cs typeface="Times New Roman" panose="02020603050405020304" pitchFamily="18" charset="0"/>
              </a:rPr>
              <a:t>félóránként</a:t>
            </a:r>
            <a:r>
              <a:rPr lang="hu-HU" b="1" dirty="0">
                <a:solidFill>
                  <a:srgbClr val="2D2DB9">
                    <a:lumMod val="75000"/>
                  </a:srgbClr>
                </a:solidFill>
                <a:latin typeface="+mn-lt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7997" y="3640358"/>
            <a:ext cx="5749026" cy="3145809"/>
          </a:xfrm>
          <a:prstGeom prst="rect">
            <a:avLst/>
          </a:prstGeom>
        </p:spPr>
      </p:pic>
      <p:sp>
        <p:nvSpPr>
          <p:cNvPr id="10" name="Szövegdoboz 9"/>
          <p:cNvSpPr txBox="1"/>
          <p:nvPr/>
        </p:nvSpPr>
        <p:spPr>
          <a:xfrm>
            <a:off x="10012680" y="5568696"/>
            <a:ext cx="1801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rgbClr val="2B2E83"/>
                </a:solidFill>
              </a:rPr>
              <a:t>…és szélnyírás figyelmeztetés</a:t>
            </a:r>
            <a:endParaRPr lang="en-US" b="1" dirty="0">
              <a:solidFill>
                <a:srgbClr val="2B2E8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3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E023AE98-1177-4C78-B92C-368BA97E7D60}"/>
              </a:ext>
            </a:extLst>
          </p:cNvPr>
          <p:cNvSpPr txBox="1"/>
          <p:nvPr/>
        </p:nvSpPr>
        <p:spPr>
          <a:xfrm>
            <a:off x="620318" y="744570"/>
            <a:ext cx="72436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kern="1200" dirty="0">
                <a:solidFill>
                  <a:srgbClr val="2B2E83"/>
                </a:solidFill>
                <a:latin typeface="+mj-lt"/>
                <a:ea typeface="+mj-ea"/>
                <a:cs typeface="+mj-cs"/>
              </a:rPr>
              <a:t>AERO</a:t>
            </a:r>
            <a:r>
              <a:rPr lang="hu-HU" sz="2800" b="1" kern="1200" dirty="0">
                <a:solidFill>
                  <a:srgbClr val="2B2E83"/>
                </a:solidFill>
                <a:latin typeface="+mj-lt"/>
                <a:ea typeface="+mj-ea"/>
                <a:cs typeface="+mj-cs"/>
              </a:rPr>
              <a:t>DROME ME</a:t>
            </a:r>
            <a:r>
              <a:rPr lang="en-US" sz="2800" b="1" kern="1200" dirty="0">
                <a:solidFill>
                  <a:srgbClr val="2B2E83"/>
                </a:solidFill>
                <a:latin typeface="+mj-lt"/>
                <a:ea typeface="+mj-ea"/>
                <a:cs typeface="+mj-cs"/>
              </a:rPr>
              <a:t>TEOROLOGICAL </a:t>
            </a:r>
            <a:r>
              <a:rPr lang="hu-HU" sz="2800" b="1" kern="1200" dirty="0">
                <a:solidFill>
                  <a:srgbClr val="2B2E83"/>
                </a:solidFill>
                <a:latin typeface="+mj-lt"/>
                <a:ea typeface="+mj-ea"/>
                <a:cs typeface="+mj-cs"/>
              </a:rPr>
              <a:t>OFFICE</a:t>
            </a:r>
            <a:endParaRPr lang="en-US" sz="2800" b="1" kern="1200" dirty="0">
              <a:solidFill>
                <a:srgbClr val="2B2E83"/>
              </a:solidFill>
              <a:latin typeface="+mj-lt"/>
              <a:ea typeface="+mj-ea"/>
              <a:cs typeface="+mj-cs"/>
            </a:endParaRPr>
          </a:p>
          <a:p>
            <a:endParaRPr lang="en-US" sz="20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E208BF5D-D465-40FC-8A09-503C27A7143C}"/>
              </a:ext>
            </a:extLst>
          </p:cNvPr>
          <p:cNvSpPr/>
          <p:nvPr/>
        </p:nvSpPr>
        <p:spPr>
          <a:xfrm>
            <a:off x="6170438" y="1528809"/>
            <a:ext cx="3556365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2800" b="1" dirty="0" err="1">
                <a:solidFill>
                  <a:srgbClr val="3333CC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Briefing</a:t>
            </a:r>
            <a:r>
              <a:rPr lang="hu-HU" sz="2800" b="1" dirty="0">
                <a:solidFill>
                  <a:srgbClr val="3333CC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just"/>
            <a:r>
              <a:rPr lang="hu-HU" b="1" dirty="0">
                <a:solidFill>
                  <a:srgbClr val="3333CC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Az üzembentartók vagy a hajózó személyzet használatára szánt információk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D5F7CD2C-9271-43FF-8CD0-16A8D43B4A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4634" r="2" b="2"/>
          <a:stretch/>
        </p:blipFill>
        <p:spPr>
          <a:xfrm>
            <a:off x="677402" y="1160068"/>
            <a:ext cx="3945383" cy="3320025"/>
          </a:xfrm>
          <a:custGeom>
            <a:avLst/>
            <a:gdLst>
              <a:gd name="connsiteX0" fmla="*/ 73119 w 3943111"/>
              <a:gd name="connsiteY0" fmla="*/ 0 h 3318096"/>
              <a:gd name="connsiteX1" fmla="*/ 3572026 w 3943111"/>
              <a:gd name="connsiteY1" fmla="*/ 0 h 3318096"/>
              <a:gd name="connsiteX2" fmla="*/ 3580957 w 3943111"/>
              <a:gd name="connsiteY2" fmla="*/ 11944 h 3318096"/>
              <a:gd name="connsiteX3" fmla="*/ 3943111 w 3943111"/>
              <a:gd name="connsiteY3" fmla="*/ 1197557 h 3318096"/>
              <a:gd name="connsiteX4" fmla="*/ 1822572 w 3943111"/>
              <a:gd name="connsiteY4" fmla="*/ 3318096 h 3318096"/>
              <a:gd name="connsiteX5" fmla="*/ 64188 w 3943111"/>
              <a:gd name="connsiteY5" fmla="*/ 2383171 h 3318096"/>
              <a:gd name="connsiteX6" fmla="*/ 0 w 3943111"/>
              <a:gd name="connsiteY6" fmla="*/ 2277515 h 3318096"/>
              <a:gd name="connsiteX7" fmla="*/ 0 w 3943111"/>
              <a:gd name="connsiteY7" fmla="*/ 117600 h 3318096"/>
              <a:gd name="connsiteX8" fmla="*/ 64188 w 3943111"/>
              <a:gd name="connsiteY8" fmla="*/ 11944 h 3318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43111" h="3318096">
                <a:moveTo>
                  <a:pt x="73119" y="0"/>
                </a:moveTo>
                <a:lnTo>
                  <a:pt x="3572026" y="0"/>
                </a:lnTo>
                <a:lnTo>
                  <a:pt x="3580957" y="11944"/>
                </a:lnTo>
                <a:cubicBezTo>
                  <a:pt x="3809602" y="350384"/>
                  <a:pt x="3943111" y="758379"/>
                  <a:pt x="3943111" y="1197557"/>
                </a:cubicBezTo>
                <a:cubicBezTo>
                  <a:pt x="3943111" y="2368699"/>
                  <a:pt x="2993714" y="3318096"/>
                  <a:pt x="1822572" y="3318096"/>
                </a:cubicBezTo>
                <a:cubicBezTo>
                  <a:pt x="1090609" y="3318096"/>
                  <a:pt x="445264" y="2947238"/>
                  <a:pt x="64188" y="2383171"/>
                </a:cubicBezTo>
                <a:lnTo>
                  <a:pt x="0" y="2277515"/>
                </a:lnTo>
                <a:lnTo>
                  <a:pt x="0" y="117600"/>
                </a:lnTo>
                <a:lnTo>
                  <a:pt x="64188" y="11944"/>
                </a:lnTo>
                <a:close/>
              </a:path>
            </a:pathLst>
          </a:custGeom>
          <a:effectLst>
            <a:softEdge rad="0"/>
          </a:effectLst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FC5D7C90-F0F2-4253-ACD8-91E09ABD2D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27189" r="3308" b="-5"/>
          <a:stretch/>
        </p:blipFill>
        <p:spPr>
          <a:xfrm>
            <a:off x="7285547" y="3723905"/>
            <a:ext cx="2556888" cy="2556888"/>
          </a:xfrm>
          <a:custGeom>
            <a:avLst/>
            <a:gdLst>
              <a:gd name="connsiteX0" fmla="*/ 3028805 w 6057610"/>
              <a:gd name="connsiteY0" fmla="*/ 0 h 6057610"/>
              <a:gd name="connsiteX1" fmla="*/ 6057610 w 6057610"/>
              <a:gd name="connsiteY1" fmla="*/ 3028805 h 6057610"/>
              <a:gd name="connsiteX2" fmla="*/ 3028805 w 6057610"/>
              <a:gd name="connsiteY2" fmla="*/ 6057610 h 6057610"/>
              <a:gd name="connsiteX3" fmla="*/ 0 w 6057610"/>
              <a:gd name="connsiteY3" fmla="*/ 3028805 h 6057610"/>
              <a:gd name="connsiteX4" fmla="*/ 3028805 w 6057610"/>
              <a:gd name="connsiteY4" fmla="*/ 0 h 60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4F714F03-C847-436A-8457-9FD811FDA1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t="21412" r="1" b="20145"/>
          <a:stretch/>
        </p:blipFill>
        <p:spPr>
          <a:xfrm>
            <a:off x="3571897" y="3406834"/>
            <a:ext cx="3085236" cy="2548558"/>
          </a:xfrm>
          <a:custGeom>
            <a:avLst/>
            <a:gdLst>
              <a:gd name="connsiteX0" fmla="*/ 1464476 w 3083442"/>
              <a:gd name="connsiteY0" fmla="*/ 0 h 2547077"/>
              <a:gd name="connsiteX1" fmla="*/ 3083442 w 3083442"/>
              <a:gd name="connsiteY1" fmla="*/ 1618966 h 2547077"/>
              <a:gd name="connsiteX2" fmla="*/ 2806948 w 3083442"/>
              <a:gd name="connsiteY2" fmla="*/ 2524145 h 2547077"/>
              <a:gd name="connsiteX3" fmla="*/ 2789800 w 3083442"/>
              <a:gd name="connsiteY3" fmla="*/ 2547077 h 2547077"/>
              <a:gd name="connsiteX4" fmla="*/ 139152 w 3083442"/>
              <a:gd name="connsiteY4" fmla="*/ 2547077 h 2547077"/>
              <a:gd name="connsiteX5" fmla="*/ 122004 w 3083442"/>
              <a:gd name="connsiteY5" fmla="*/ 2524145 h 2547077"/>
              <a:gd name="connsiteX6" fmla="*/ 40911 w 3083442"/>
              <a:gd name="connsiteY6" fmla="*/ 2390661 h 2547077"/>
              <a:gd name="connsiteX7" fmla="*/ 0 w 3083442"/>
              <a:gd name="connsiteY7" fmla="*/ 2305737 h 2547077"/>
              <a:gd name="connsiteX8" fmla="*/ 0 w 3083442"/>
              <a:gd name="connsiteY8" fmla="*/ 932195 h 2547077"/>
              <a:gd name="connsiteX9" fmla="*/ 40911 w 3083442"/>
              <a:gd name="connsiteY9" fmla="*/ 847271 h 2547077"/>
              <a:gd name="connsiteX10" fmla="*/ 1464476 w 3083442"/>
              <a:gd name="connsiteY10" fmla="*/ 0 h 2547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83442" h="2547077">
                <a:moveTo>
                  <a:pt x="1464476" y="0"/>
                </a:moveTo>
                <a:cubicBezTo>
                  <a:pt x="2358607" y="0"/>
                  <a:pt x="3083442" y="724836"/>
                  <a:pt x="3083442" y="1618966"/>
                </a:cubicBezTo>
                <a:cubicBezTo>
                  <a:pt x="3083442" y="1954265"/>
                  <a:pt x="2981512" y="2265757"/>
                  <a:pt x="2806948" y="2524145"/>
                </a:cubicBezTo>
                <a:lnTo>
                  <a:pt x="2789800" y="2547077"/>
                </a:lnTo>
                <a:lnTo>
                  <a:pt x="139152" y="2547077"/>
                </a:lnTo>
                <a:lnTo>
                  <a:pt x="122004" y="2524145"/>
                </a:lnTo>
                <a:cubicBezTo>
                  <a:pt x="92910" y="2481081"/>
                  <a:pt x="65834" y="2436541"/>
                  <a:pt x="40911" y="2390661"/>
                </a:cubicBezTo>
                <a:lnTo>
                  <a:pt x="0" y="2305737"/>
                </a:lnTo>
                <a:lnTo>
                  <a:pt x="0" y="932195"/>
                </a:lnTo>
                <a:lnTo>
                  <a:pt x="40911" y="847271"/>
                </a:lnTo>
                <a:cubicBezTo>
                  <a:pt x="315065" y="342598"/>
                  <a:pt x="849762" y="0"/>
                  <a:pt x="1464476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7792994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E023AE98-1177-4C78-B92C-368BA97E7D60}"/>
              </a:ext>
            </a:extLst>
          </p:cNvPr>
          <p:cNvSpPr txBox="1"/>
          <p:nvPr/>
        </p:nvSpPr>
        <p:spPr>
          <a:xfrm>
            <a:off x="620318" y="744570"/>
            <a:ext cx="72436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B2E83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AERO</a:t>
            </a: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rgbClr val="2B2E83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DROME ME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B2E83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TEOROLOGICAL </a:t>
            </a: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rgbClr val="2B2E83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OFFICE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2B2E83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E208BF5D-D465-40FC-8A09-503C27A7143C}"/>
              </a:ext>
            </a:extLst>
          </p:cNvPr>
          <p:cNvSpPr/>
          <p:nvPr/>
        </p:nvSpPr>
        <p:spPr>
          <a:xfrm>
            <a:off x="432274" y="2325820"/>
            <a:ext cx="35563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560" lvl="1">
              <a:lnSpc>
                <a:spcPct val="100000"/>
              </a:lnSpc>
              <a:spcBef>
                <a:spcPts val="499"/>
              </a:spcBef>
              <a:buClr>
                <a:srgbClr val="FF0000"/>
              </a:buClr>
            </a:pPr>
            <a:r>
              <a:rPr lang="hu-HU" b="1" spc="-1" dirty="0" err="1">
                <a:solidFill>
                  <a:srgbClr val="2B2E83"/>
                </a:solidFill>
              </a:rPr>
              <a:t>HungaroControl</a:t>
            </a:r>
            <a:r>
              <a:rPr lang="hu-HU" b="1" spc="-1" dirty="0">
                <a:solidFill>
                  <a:srgbClr val="2B2E83"/>
                </a:solidFill>
              </a:rPr>
              <a:t> </a:t>
            </a:r>
            <a:r>
              <a:rPr lang="hu-HU" b="1" spc="-1" dirty="0" err="1">
                <a:solidFill>
                  <a:srgbClr val="2B2E83"/>
                </a:solidFill>
              </a:rPr>
              <a:t>Zrt</a:t>
            </a:r>
            <a:r>
              <a:rPr lang="hu-HU" b="1" spc="-1" dirty="0">
                <a:solidFill>
                  <a:srgbClr val="2B2E83"/>
                </a:solidFill>
              </a:rPr>
              <a:t>. számára készített LHBP-LVP előrejelzés</a:t>
            </a:r>
            <a:endParaRPr lang="hu-HU" spc="-1" dirty="0">
              <a:solidFill>
                <a:srgbClr val="2B2E83"/>
              </a:solidFill>
            </a:endParaRPr>
          </a:p>
        </p:txBody>
      </p:sp>
      <p:pic>
        <p:nvPicPr>
          <p:cNvPr id="11" name="Kép 10"/>
          <p:cNvPicPr/>
          <p:nvPr/>
        </p:nvPicPr>
        <p:blipFill>
          <a:blip r:embed="rId3"/>
          <a:stretch/>
        </p:blipFill>
        <p:spPr>
          <a:xfrm>
            <a:off x="4242136" y="1388384"/>
            <a:ext cx="4782991" cy="6118839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191501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E023AE98-1177-4C78-B92C-368BA97E7D60}"/>
              </a:ext>
            </a:extLst>
          </p:cNvPr>
          <p:cNvSpPr txBox="1"/>
          <p:nvPr/>
        </p:nvSpPr>
        <p:spPr>
          <a:xfrm>
            <a:off x="620318" y="744570"/>
            <a:ext cx="72436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B2E83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AERO</a:t>
            </a: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rgbClr val="2B2E83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DROME ME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B2E83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TEOROLOGICAL </a:t>
            </a: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rgbClr val="2B2E83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OFFICE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2B2E83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E208BF5D-D465-40FC-8A09-503C27A7143C}"/>
              </a:ext>
            </a:extLst>
          </p:cNvPr>
          <p:cNvSpPr/>
          <p:nvPr/>
        </p:nvSpPr>
        <p:spPr>
          <a:xfrm>
            <a:off x="432274" y="2325820"/>
            <a:ext cx="3556365" cy="1264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560" lvl="1">
              <a:lnSpc>
                <a:spcPct val="100000"/>
              </a:lnSpc>
              <a:spcBef>
                <a:spcPts val="499"/>
              </a:spcBef>
              <a:buClr>
                <a:srgbClr val="FF0000"/>
              </a:buClr>
            </a:pPr>
            <a:r>
              <a:rPr lang="hu-HU" b="1" spc="-1" dirty="0">
                <a:solidFill>
                  <a:srgbClr val="2B2E83"/>
                </a:solidFill>
              </a:rPr>
              <a:t>A Budapest Airport </a:t>
            </a:r>
            <a:r>
              <a:rPr lang="hu-HU" b="1" spc="-1" dirty="0" err="1">
                <a:solidFill>
                  <a:srgbClr val="2B2E83"/>
                </a:solidFill>
              </a:rPr>
              <a:t>Zrt</a:t>
            </a:r>
            <a:r>
              <a:rPr lang="hu-HU" b="1" spc="-1" dirty="0">
                <a:solidFill>
                  <a:srgbClr val="2B2E83"/>
                </a:solidFill>
              </a:rPr>
              <a:t>. számára készített üzemmenet előrejelzés</a:t>
            </a:r>
          </a:p>
          <a:p>
            <a:pPr marL="457560" lvl="1">
              <a:lnSpc>
                <a:spcPct val="100000"/>
              </a:lnSpc>
              <a:spcBef>
                <a:spcPts val="499"/>
              </a:spcBef>
              <a:buClr>
                <a:srgbClr val="FF0000"/>
              </a:buClr>
            </a:pPr>
            <a:r>
              <a:rPr lang="hu-HU" sz="1600" b="1" spc="-1" dirty="0">
                <a:solidFill>
                  <a:srgbClr val="2B2E83"/>
                </a:solidFill>
              </a:rPr>
              <a:t>(téli, nyári)</a:t>
            </a:r>
            <a:endParaRPr lang="hu-HU" sz="1600" spc="-1" dirty="0">
              <a:solidFill>
                <a:srgbClr val="2B2E83"/>
              </a:solidFill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5CE2E5D7-2435-4193-B90B-729E8BEFFB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779" y="1160068"/>
            <a:ext cx="4669196" cy="659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5649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71B8E197-63B8-4324-BB12-BB281D89EA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5563" r="47728"/>
          <a:stretch/>
        </p:blipFill>
        <p:spPr>
          <a:xfrm>
            <a:off x="6513295" y="416533"/>
            <a:ext cx="5381626" cy="6192886"/>
          </a:xfrm>
          <a:custGeom>
            <a:avLst/>
            <a:gdLst>
              <a:gd name="connsiteX0" fmla="*/ 2178155 w 5298683"/>
              <a:gd name="connsiteY0" fmla="*/ 0 h 6097438"/>
              <a:gd name="connsiteX1" fmla="*/ 5298683 w 5298683"/>
              <a:gd name="connsiteY1" fmla="*/ 3120527 h 6097438"/>
              <a:gd name="connsiteX2" fmla="*/ 3392805 w 5298683"/>
              <a:gd name="connsiteY2" fmla="*/ 5995828 h 6097438"/>
              <a:gd name="connsiteX3" fmla="*/ 3115184 w 5298683"/>
              <a:gd name="connsiteY3" fmla="*/ 6097438 h 6097438"/>
              <a:gd name="connsiteX4" fmla="*/ 1241127 w 5298683"/>
              <a:gd name="connsiteY4" fmla="*/ 6097438 h 6097438"/>
              <a:gd name="connsiteX5" fmla="*/ 963506 w 5298683"/>
              <a:gd name="connsiteY5" fmla="*/ 5995828 h 6097438"/>
              <a:gd name="connsiteX6" fmla="*/ 193210 w 5298683"/>
              <a:gd name="connsiteY6" fmla="*/ 5528477 h 6097438"/>
              <a:gd name="connsiteX7" fmla="*/ 0 w 5298683"/>
              <a:gd name="connsiteY7" fmla="*/ 5352876 h 6097438"/>
              <a:gd name="connsiteX8" fmla="*/ 0 w 5298683"/>
              <a:gd name="connsiteY8" fmla="*/ 888178 h 6097438"/>
              <a:gd name="connsiteX9" fmla="*/ 193210 w 5298683"/>
              <a:gd name="connsiteY9" fmla="*/ 712577 h 6097438"/>
              <a:gd name="connsiteX10" fmla="*/ 2178155 w 5298683"/>
              <a:gd name="connsiteY10" fmla="*/ 0 h 609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12" name="TextBox 4">
            <a:extLst>
              <a:ext uri="{FF2B5EF4-FFF2-40B4-BE49-F238E27FC236}">
                <a16:creationId xmlns:a16="http://schemas.microsoft.com/office/drawing/2014/main" id="{6C22F0BA-B717-4E76-A856-1E3FA07378D9}"/>
              </a:ext>
            </a:extLst>
          </p:cNvPr>
          <p:cNvSpPr txBox="1"/>
          <p:nvPr/>
        </p:nvSpPr>
        <p:spPr>
          <a:xfrm>
            <a:off x="620318" y="744570"/>
            <a:ext cx="7243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kern="1200" dirty="0">
                <a:solidFill>
                  <a:srgbClr val="2B2E83"/>
                </a:solidFill>
                <a:latin typeface="+mj-lt"/>
                <a:ea typeface="+mj-ea"/>
                <a:cs typeface="+mj-cs"/>
              </a:rPr>
              <a:t>METEOROLOGICAL WATCH OFFICE</a:t>
            </a:r>
            <a:endParaRPr lang="en-US" sz="20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3B81C454-6C23-4590-AB04-89606C2429EE}"/>
              </a:ext>
            </a:extLst>
          </p:cNvPr>
          <p:cNvSpPr/>
          <p:nvPr/>
        </p:nvSpPr>
        <p:spPr>
          <a:xfrm>
            <a:off x="705679" y="1380915"/>
            <a:ext cx="3687212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2800" b="1" dirty="0">
                <a:solidFill>
                  <a:srgbClr val="3333CC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SIGMET</a:t>
            </a:r>
          </a:p>
          <a:p>
            <a:pPr algn="just"/>
            <a:endParaRPr lang="hu-HU" sz="2800" b="1" dirty="0">
              <a:solidFill>
                <a:srgbClr val="3333CC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hu-HU" sz="2000" b="1" dirty="0">
                <a:solidFill>
                  <a:srgbClr val="3333CC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Teljes légtér – LHCC FIR</a:t>
            </a:r>
          </a:p>
          <a:p>
            <a:pPr algn="just"/>
            <a:r>
              <a:rPr lang="hu-HU" sz="2000" b="1" dirty="0">
                <a:solidFill>
                  <a:srgbClr val="3333CC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rgbClr val="3333CC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WS SIGMET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rgbClr val="3333CC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WV SIGMET – vulkáni hamu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rgbClr val="3333CC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WC SIGMET – trópusi ciklon </a:t>
            </a:r>
          </a:p>
          <a:p>
            <a:pPr algn="just"/>
            <a:endParaRPr lang="hu-HU" sz="2800" b="1" dirty="0">
              <a:solidFill>
                <a:srgbClr val="3333CC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églalap 13">
            <a:extLst>
              <a:ext uri="{FF2B5EF4-FFF2-40B4-BE49-F238E27FC236}">
                <a16:creationId xmlns:a16="http://schemas.microsoft.com/office/drawing/2014/main" id="{6CAE1B61-7CAF-44E9-B3F9-7AA8E1866221}"/>
              </a:ext>
            </a:extLst>
          </p:cNvPr>
          <p:cNvSpPr/>
          <p:nvPr/>
        </p:nvSpPr>
        <p:spPr>
          <a:xfrm>
            <a:off x="620318" y="4304792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400" b="1" dirty="0">
                <a:solidFill>
                  <a:srgbClr val="3333CC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WSHU31 LHBM 072015</a:t>
            </a:r>
            <a:br>
              <a:rPr lang="hu-HU" sz="1400" b="1" dirty="0">
                <a:solidFill>
                  <a:srgbClr val="3333CC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u-HU" sz="1400" b="1" dirty="0">
                <a:solidFill>
                  <a:srgbClr val="3333CC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LHCC SIGMET 02 VALID 072030/080000 LHBP-</a:t>
            </a:r>
            <a:br>
              <a:rPr lang="hu-HU" sz="1400" b="1" dirty="0">
                <a:solidFill>
                  <a:srgbClr val="3333CC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u-HU" sz="1400" b="1" dirty="0">
                <a:solidFill>
                  <a:srgbClr val="3333CC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LHCC BUDAPEST FIR SEV TURB FCST SE OF LINE N4548 E01741 - N4747 E01827 FL260/380 MOV E NC=</a:t>
            </a:r>
          </a:p>
        </p:txBody>
      </p:sp>
      <p:sp>
        <p:nvSpPr>
          <p:cNvPr id="15" name="Téglalap 14">
            <a:extLst>
              <a:ext uri="{FF2B5EF4-FFF2-40B4-BE49-F238E27FC236}">
                <a16:creationId xmlns:a16="http://schemas.microsoft.com/office/drawing/2014/main" id="{8CD839E7-4C94-4EF5-94FC-0005634D7D77}"/>
              </a:ext>
            </a:extLst>
          </p:cNvPr>
          <p:cNvSpPr/>
          <p:nvPr/>
        </p:nvSpPr>
        <p:spPr>
          <a:xfrm>
            <a:off x="4885776" y="2342911"/>
            <a:ext cx="16561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hu-HU" sz="1800" b="1" i="0" u="none" strike="noStrike" kern="0" cap="none" spc="0" normalizeH="0" baseline="0" noProof="0" dirty="0" err="1">
                <a:ln>
                  <a:noFill/>
                </a:ln>
                <a:solidFill>
                  <a:srgbClr val="3333CC">
                    <a:lumMod val="75000"/>
                  </a:srgbClr>
                </a:solidFill>
                <a:effectLst/>
                <a:uLnTx/>
                <a:uFillTx/>
              </a:rPr>
              <a:t>Austria</a:t>
            </a:r>
            <a:endParaRPr kumimoji="0" lang="hu-HU" sz="1800" b="1" i="0" u="none" strike="noStrike" kern="0" cap="none" spc="0" normalizeH="0" baseline="0" noProof="0" dirty="0">
              <a:ln>
                <a:noFill/>
              </a:ln>
              <a:solidFill>
                <a:srgbClr val="3333CC">
                  <a:lumMod val="75000"/>
                </a:srgbClr>
              </a:solidFill>
              <a:effectLst/>
              <a:uLnTx/>
              <a:uFillTx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hu-HU" sz="1800" b="1" i="0" u="none" strike="noStrike" kern="0" cap="none" spc="0" normalizeH="0" baseline="0" noProof="0" dirty="0" err="1">
                <a:ln>
                  <a:noFill/>
                </a:ln>
                <a:solidFill>
                  <a:srgbClr val="2D2DB9">
                    <a:lumMod val="75000"/>
                  </a:srgbClr>
                </a:solidFill>
                <a:effectLst/>
                <a:uLnTx/>
                <a:uFillTx/>
              </a:rPr>
              <a:t>Croatia</a:t>
            </a:r>
            <a:endParaRPr kumimoji="0" lang="hu-HU" sz="1800" b="1" i="0" u="none" strike="noStrike" kern="0" cap="none" spc="0" normalizeH="0" baseline="0" noProof="0" dirty="0">
              <a:ln>
                <a:noFill/>
              </a:ln>
              <a:solidFill>
                <a:srgbClr val="2D2DB9">
                  <a:lumMod val="75000"/>
                </a:srgbClr>
              </a:solidFill>
              <a:effectLst/>
              <a:uLnTx/>
              <a:uFillTx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hu-HU" sz="1800" b="1" i="0" u="none" strike="noStrike" kern="0" cap="none" spc="0" normalizeH="0" baseline="0" noProof="0" dirty="0" err="1">
                <a:ln>
                  <a:noFill/>
                </a:ln>
                <a:solidFill>
                  <a:srgbClr val="2D2DB9">
                    <a:lumMod val="75000"/>
                  </a:srgbClr>
                </a:solidFill>
                <a:effectLst/>
                <a:uLnTx/>
                <a:uFillTx/>
              </a:rPr>
              <a:t>Romania</a:t>
            </a:r>
            <a:r>
              <a:rPr kumimoji="0" lang="hu-HU" sz="1800" b="1" i="0" u="none" strike="noStrike" kern="0" cap="none" spc="0" normalizeH="0" baseline="0" noProof="0" dirty="0">
                <a:ln>
                  <a:noFill/>
                </a:ln>
                <a:solidFill>
                  <a:srgbClr val="2D2DB9">
                    <a:lumMod val="75000"/>
                  </a:srgbClr>
                </a:solidFill>
                <a:effectLst/>
                <a:uLnTx/>
                <a:uFillTx/>
              </a:rPr>
              <a:t> 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hu-HU" sz="1800" b="1" i="0" u="none" strike="noStrike" kern="0" cap="none" spc="0" normalizeH="0" baseline="0" noProof="0" dirty="0" err="1">
                <a:ln>
                  <a:noFill/>
                </a:ln>
                <a:solidFill>
                  <a:srgbClr val="2D2DB9">
                    <a:lumMod val="75000"/>
                  </a:srgbClr>
                </a:solidFill>
                <a:effectLst/>
                <a:uLnTx/>
                <a:uFillTx/>
              </a:rPr>
              <a:t>Serbia</a:t>
            </a:r>
            <a:endParaRPr kumimoji="0" lang="hu-HU" sz="1800" b="1" i="0" u="none" strike="noStrike" kern="0" cap="none" spc="0" normalizeH="0" baseline="0" noProof="0" dirty="0">
              <a:ln>
                <a:noFill/>
              </a:ln>
              <a:solidFill>
                <a:srgbClr val="2D2DB9">
                  <a:lumMod val="75000"/>
                </a:srgbClr>
              </a:solidFill>
              <a:effectLst/>
              <a:uLnTx/>
              <a:uFillTx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hu-HU" sz="1800" b="1" i="0" u="none" strike="noStrike" kern="0" cap="none" spc="0" normalizeH="0" baseline="0" noProof="0" dirty="0" err="1">
                <a:ln>
                  <a:noFill/>
                </a:ln>
                <a:solidFill>
                  <a:srgbClr val="2D2DB9">
                    <a:lumMod val="75000"/>
                  </a:srgbClr>
                </a:solidFill>
                <a:effectLst/>
                <a:uLnTx/>
                <a:uFillTx/>
              </a:rPr>
              <a:t>Slovenia</a:t>
            </a:r>
            <a:endParaRPr kumimoji="0" lang="hu-HU" sz="1800" b="1" i="0" u="none" strike="noStrike" kern="0" cap="none" spc="0" normalizeH="0" baseline="0" noProof="0" dirty="0">
              <a:ln>
                <a:noFill/>
              </a:ln>
              <a:solidFill>
                <a:srgbClr val="2D2DB9">
                  <a:lumMod val="75000"/>
                </a:srgbClr>
              </a:solidFill>
              <a:effectLst/>
              <a:uLnTx/>
              <a:uFillTx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hu-HU" b="1" kern="0" dirty="0" err="1">
                <a:solidFill>
                  <a:srgbClr val="2D2DB9">
                    <a:lumMod val="75000"/>
                  </a:srgbClr>
                </a:solidFill>
              </a:rPr>
              <a:t>Slovakia</a:t>
            </a:r>
            <a:endParaRPr kumimoji="0" lang="hu-HU" sz="1800" b="1" i="0" u="none" strike="noStrike" kern="0" cap="none" spc="0" normalizeH="0" baseline="0" noProof="0" dirty="0">
              <a:ln>
                <a:noFill/>
              </a:ln>
              <a:solidFill>
                <a:srgbClr val="2D2DB9">
                  <a:lumMod val="7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16" name="Téglalap 15">
            <a:extLst>
              <a:ext uri="{FF2B5EF4-FFF2-40B4-BE49-F238E27FC236}">
                <a16:creationId xmlns:a16="http://schemas.microsoft.com/office/drawing/2014/main" id="{B2E595AA-1A8F-44FD-AD79-B496CA752363}"/>
              </a:ext>
            </a:extLst>
          </p:cNvPr>
          <p:cNvSpPr/>
          <p:nvPr/>
        </p:nvSpPr>
        <p:spPr>
          <a:xfrm>
            <a:off x="2978696" y="1850726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0" cap="none" spc="0" normalizeH="0" baseline="0" noProof="0" dirty="0">
                <a:ln>
                  <a:noFill/>
                </a:ln>
                <a:solidFill>
                  <a:srgbClr val="2D2DB9">
                    <a:lumMod val="75000"/>
                  </a:srgbClr>
                </a:solidFill>
                <a:effectLst/>
                <a:uLnTx/>
                <a:uFillTx/>
              </a:rPr>
              <a:t>SIGMET </a:t>
            </a:r>
            <a:r>
              <a:rPr kumimoji="0" lang="hu-HU" sz="2000" b="1" i="0" u="none" strike="noStrike" kern="0" cap="none" spc="0" normalizeH="0" baseline="0" noProof="0" dirty="0" err="1">
                <a:ln>
                  <a:noFill/>
                </a:ln>
                <a:solidFill>
                  <a:srgbClr val="2D2DB9">
                    <a:lumMod val="75000"/>
                  </a:srgbClr>
                </a:solidFill>
                <a:effectLst/>
                <a:uLnTx/>
                <a:uFillTx/>
              </a:rPr>
              <a:t>Coordination</a:t>
            </a:r>
            <a:endParaRPr kumimoji="0" lang="hu-HU" sz="2000" b="1" i="0" u="none" strike="noStrike" kern="0" cap="none" spc="0" normalizeH="0" baseline="0" noProof="0" dirty="0">
              <a:ln>
                <a:noFill/>
              </a:ln>
              <a:solidFill>
                <a:srgbClr val="2D2DB9">
                  <a:lumMod val="75000"/>
                </a:srgb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395243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4C87BEB9-14E6-44A3-BEF7-DB18B381FAFF}"/>
              </a:ext>
            </a:extLst>
          </p:cNvPr>
          <p:cNvSpPr txBox="1"/>
          <p:nvPr/>
        </p:nvSpPr>
        <p:spPr>
          <a:xfrm>
            <a:off x="620318" y="744570"/>
            <a:ext cx="7243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kern="1200" dirty="0">
                <a:solidFill>
                  <a:srgbClr val="2B2E83"/>
                </a:solidFill>
                <a:latin typeface="+mj-lt"/>
                <a:ea typeface="+mj-ea"/>
                <a:cs typeface="+mj-cs"/>
              </a:rPr>
              <a:t>METEOROLOGICAL WATCH OFFICE</a:t>
            </a:r>
            <a:endParaRPr lang="en-US" sz="20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7" name="Kép 6" descr="A képen kültéri, fű, mező, játék látható&#10;&#10;Automatikusan generált leírás">
            <a:extLst>
              <a:ext uri="{FF2B5EF4-FFF2-40B4-BE49-F238E27FC236}">
                <a16:creationId xmlns:a16="http://schemas.microsoft.com/office/drawing/2014/main" id="{844BB7D2-ABFB-4952-9579-65E2BEBB11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18077" r="12996" b="-3"/>
          <a:stretch/>
        </p:blipFill>
        <p:spPr>
          <a:xfrm>
            <a:off x="7308837" y="0"/>
            <a:ext cx="3945383" cy="3320025"/>
          </a:xfrm>
          <a:custGeom>
            <a:avLst/>
            <a:gdLst>
              <a:gd name="connsiteX0" fmla="*/ 73119 w 3943111"/>
              <a:gd name="connsiteY0" fmla="*/ 0 h 3318096"/>
              <a:gd name="connsiteX1" fmla="*/ 3572026 w 3943111"/>
              <a:gd name="connsiteY1" fmla="*/ 0 h 3318096"/>
              <a:gd name="connsiteX2" fmla="*/ 3580957 w 3943111"/>
              <a:gd name="connsiteY2" fmla="*/ 11944 h 3318096"/>
              <a:gd name="connsiteX3" fmla="*/ 3943111 w 3943111"/>
              <a:gd name="connsiteY3" fmla="*/ 1197557 h 3318096"/>
              <a:gd name="connsiteX4" fmla="*/ 1822572 w 3943111"/>
              <a:gd name="connsiteY4" fmla="*/ 3318096 h 3318096"/>
              <a:gd name="connsiteX5" fmla="*/ 64188 w 3943111"/>
              <a:gd name="connsiteY5" fmla="*/ 2383171 h 3318096"/>
              <a:gd name="connsiteX6" fmla="*/ 0 w 3943111"/>
              <a:gd name="connsiteY6" fmla="*/ 2277515 h 3318096"/>
              <a:gd name="connsiteX7" fmla="*/ 0 w 3943111"/>
              <a:gd name="connsiteY7" fmla="*/ 117600 h 3318096"/>
              <a:gd name="connsiteX8" fmla="*/ 64188 w 3943111"/>
              <a:gd name="connsiteY8" fmla="*/ 11944 h 3318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43111" h="3318096">
                <a:moveTo>
                  <a:pt x="73119" y="0"/>
                </a:moveTo>
                <a:lnTo>
                  <a:pt x="3572026" y="0"/>
                </a:lnTo>
                <a:lnTo>
                  <a:pt x="3580957" y="11944"/>
                </a:lnTo>
                <a:cubicBezTo>
                  <a:pt x="3809602" y="350384"/>
                  <a:pt x="3943111" y="758379"/>
                  <a:pt x="3943111" y="1197557"/>
                </a:cubicBezTo>
                <a:cubicBezTo>
                  <a:pt x="3943111" y="2368699"/>
                  <a:pt x="2993714" y="3318096"/>
                  <a:pt x="1822572" y="3318096"/>
                </a:cubicBezTo>
                <a:cubicBezTo>
                  <a:pt x="1090609" y="3318096"/>
                  <a:pt x="445264" y="2947238"/>
                  <a:pt x="64188" y="2383171"/>
                </a:cubicBezTo>
                <a:lnTo>
                  <a:pt x="0" y="2277515"/>
                </a:lnTo>
                <a:lnTo>
                  <a:pt x="0" y="117600"/>
                </a:lnTo>
                <a:lnTo>
                  <a:pt x="64188" y="11944"/>
                </a:lnTo>
                <a:close/>
              </a:path>
            </a:pathLst>
          </a:custGeom>
          <a:effectLst>
            <a:softEdge rad="0"/>
          </a:effectLst>
        </p:spPr>
      </p:pic>
      <p:pic>
        <p:nvPicPr>
          <p:cNvPr id="8" name="Kép 7" descr="A képen sima, kültéri, repülőgép, füst látható&#10;&#10;Automatikusan generált leírás">
            <a:extLst>
              <a:ext uri="{FF2B5EF4-FFF2-40B4-BE49-F238E27FC236}">
                <a16:creationId xmlns:a16="http://schemas.microsoft.com/office/drawing/2014/main" id="{8CBAA9BF-AAE8-496C-BD4B-FF7F0EE2F7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22779" r="8724" b="3"/>
          <a:stretch/>
        </p:blipFill>
        <p:spPr>
          <a:xfrm>
            <a:off x="4135222" y="1688616"/>
            <a:ext cx="2556888" cy="2556888"/>
          </a:xfrm>
          <a:custGeom>
            <a:avLst/>
            <a:gdLst>
              <a:gd name="connsiteX0" fmla="*/ 3028805 w 6057610"/>
              <a:gd name="connsiteY0" fmla="*/ 0 h 6057610"/>
              <a:gd name="connsiteX1" fmla="*/ 6057610 w 6057610"/>
              <a:gd name="connsiteY1" fmla="*/ 3028805 h 6057610"/>
              <a:gd name="connsiteX2" fmla="*/ 3028805 w 6057610"/>
              <a:gd name="connsiteY2" fmla="*/ 6057610 h 6057610"/>
              <a:gd name="connsiteX3" fmla="*/ 0 w 6057610"/>
              <a:gd name="connsiteY3" fmla="*/ 3028805 h 6057610"/>
              <a:gd name="connsiteX4" fmla="*/ 3028805 w 6057610"/>
              <a:gd name="connsiteY4" fmla="*/ 0 h 60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9" name="Kép 8" descr="A képen kültéri, víz, repülő, papírsárkány látható&#10;&#10;Automatikusan generált leírás">
            <a:extLst>
              <a:ext uri="{FF2B5EF4-FFF2-40B4-BE49-F238E27FC236}">
                <a16:creationId xmlns:a16="http://schemas.microsoft.com/office/drawing/2014/main" id="{A3CB35D8-CFF8-4DF4-A417-400BB8060F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l="10556" r="8940"/>
          <a:stretch/>
        </p:blipFill>
        <p:spPr>
          <a:xfrm>
            <a:off x="-18618" y="2967060"/>
            <a:ext cx="3085236" cy="2548558"/>
          </a:xfrm>
          <a:custGeom>
            <a:avLst/>
            <a:gdLst>
              <a:gd name="connsiteX0" fmla="*/ 1464476 w 3083442"/>
              <a:gd name="connsiteY0" fmla="*/ 0 h 2547077"/>
              <a:gd name="connsiteX1" fmla="*/ 3083442 w 3083442"/>
              <a:gd name="connsiteY1" fmla="*/ 1618966 h 2547077"/>
              <a:gd name="connsiteX2" fmla="*/ 2806948 w 3083442"/>
              <a:gd name="connsiteY2" fmla="*/ 2524145 h 2547077"/>
              <a:gd name="connsiteX3" fmla="*/ 2789800 w 3083442"/>
              <a:gd name="connsiteY3" fmla="*/ 2547077 h 2547077"/>
              <a:gd name="connsiteX4" fmla="*/ 139152 w 3083442"/>
              <a:gd name="connsiteY4" fmla="*/ 2547077 h 2547077"/>
              <a:gd name="connsiteX5" fmla="*/ 122004 w 3083442"/>
              <a:gd name="connsiteY5" fmla="*/ 2524145 h 2547077"/>
              <a:gd name="connsiteX6" fmla="*/ 40911 w 3083442"/>
              <a:gd name="connsiteY6" fmla="*/ 2390661 h 2547077"/>
              <a:gd name="connsiteX7" fmla="*/ 0 w 3083442"/>
              <a:gd name="connsiteY7" fmla="*/ 2305737 h 2547077"/>
              <a:gd name="connsiteX8" fmla="*/ 0 w 3083442"/>
              <a:gd name="connsiteY8" fmla="*/ 932195 h 2547077"/>
              <a:gd name="connsiteX9" fmla="*/ 40911 w 3083442"/>
              <a:gd name="connsiteY9" fmla="*/ 847271 h 2547077"/>
              <a:gd name="connsiteX10" fmla="*/ 1464476 w 3083442"/>
              <a:gd name="connsiteY10" fmla="*/ 0 h 2547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83442" h="2547077">
                <a:moveTo>
                  <a:pt x="1464476" y="0"/>
                </a:moveTo>
                <a:cubicBezTo>
                  <a:pt x="2358607" y="0"/>
                  <a:pt x="3083442" y="724836"/>
                  <a:pt x="3083442" y="1618966"/>
                </a:cubicBezTo>
                <a:cubicBezTo>
                  <a:pt x="3083442" y="1954265"/>
                  <a:pt x="2981512" y="2265757"/>
                  <a:pt x="2806948" y="2524145"/>
                </a:cubicBezTo>
                <a:lnTo>
                  <a:pt x="2789800" y="2547077"/>
                </a:lnTo>
                <a:lnTo>
                  <a:pt x="139152" y="2547077"/>
                </a:lnTo>
                <a:lnTo>
                  <a:pt x="122004" y="2524145"/>
                </a:lnTo>
                <a:cubicBezTo>
                  <a:pt x="92910" y="2481081"/>
                  <a:pt x="65834" y="2436541"/>
                  <a:pt x="40911" y="2390661"/>
                </a:cubicBezTo>
                <a:lnTo>
                  <a:pt x="0" y="2305737"/>
                </a:lnTo>
                <a:lnTo>
                  <a:pt x="0" y="932195"/>
                </a:lnTo>
                <a:lnTo>
                  <a:pt x="40911" y="847271"/>
                </a:lnTo>
                <a:cubicBezTo>
                  <a:pt x="315065" y="342598"/>
                  <a:pt x="849762" y="0"/>
                  <a:pt x="1464476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10" name="Téglalap 9">
            <a:extLst>
              <a:ext uri="{FF2B5EF4-FFF2-40B4-BE49-F238E27FC236}">
                <a16:creationId xmlns:a16="http://schemas.microsoft.com/office/drawing/2014/main" id="{7E392FB6-3EF9-4558-87F6-1BC0B48F3F5A}"/>
              </a:ext>
            </a:extLst>
          </p:cNvPr>
          <p:cNvSpPr/>
          <p:nvPr/>
        </p:nvSpPr>
        <p:spPr>
          <a:xfrm>
            <a:off x="634385" y="1429320"/>
            <a:ext cx="350233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2800" b="1" dirty="0">
                <a:solidFill>
                  <a:srgbClr val="3333CC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AIRMET</a:t>
            </a:r>
          </a:p>
          <a:p>
            <a:pPr algn="just"/>
            <a:endParaRPr lang="hu-HU" sz="2800" b="1" dirty="0">
              <a:solidFill>
                <a:srgbClr val="3333CC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hu-HU" sz="2000" b="1" dirty="0">
                <a:solidFill>
                  <a:srgbClr val="3333CC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Teljes légtér – LHCC FIR</a:t>
            </a:r>
          </a:p>
          <a:p>
            <a:pPr algn="just"/>
            <a:r>
              <a:rPr lang="hu-HU" sz="2000" b="1" dirty="0">
                <a:solidFill>
                  <a:srgbClr val="3333CC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just"/>
            <a:endParaRPr lang="hu-HU" sz="2800" b="1" dirty="0">
              <a:solidFill>
                <a:srgbClr val="3333CC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1B7C56E2-2540-4D3A-84B7-25D693EDD4A5}"/>
              </a:ext>
            </a:extLst>
          </p:cNvPr>
          <p:cNvSpPr/>
          <p:nvPr/>
        </p:nvSpPr>
        <p:spPr>
          <a:xfrm>
            <a:off x="5697710" y="4627196"/>
            <a:ext cx="526575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>
                <a:solidFill>
                  <a:srgbClr val="3333CC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WAHU41 LHBM 270932</a:t>
            </a:r>
            <a:br>
              <a:rPr lang="pt-BR" sz="1400" b="1" dirty="0">
                <a:solidFill>
                  <a:srgbClr val="3333CC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1400" b="1" dirty="0">
                <a:solidFill>
                  <a:srgbClr val="3333CC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LHCC AIRMET 01 VALID 270932/271200 LHBP-</a:t>
            </a:r>
            <a:br>
              <a:rPr lang="pt-BR" sz="1400" b="1" dirty="0">
                <a:solidFill>
                  <a:srgbClr val="3333CC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1400" b="1" dirty="0">
                <a:solidFill>
                  <a:srgbClr val="3333CC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LHCC BUDAPEST FIR SFC VIS </a:t>
            </a:r>
            <a:r>
              <a:rPr lang="hu-HU" sz="1400" b="1" dirty="0">
                <a:solidFill>
                  <a:srgbClr val="3333CC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3000</a:t>
            </a:r>
            <a:r>
              <a:rPr lang="pt-BR" sz="1400" b="1" dirty="0">
                <a:solidFill>
                  <a:srgbClr val="3333CC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 BR OBS</a:t>
            </a:r>
            <a:br>
              <a:rPr lang="pt-BR" sz="1400" b="1" dirty="0">
                <a:solidFill>
                  <a:srgbClr val="3333CC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1400" b="1" dirty="0">
                <a:solidFill>
                  <a:srgbClr val="3333CC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 N4755 E01644 - N4620 E01646 - N4608 E01705 - N4651 E01757 -</a:t>
            </a:r>
            <a:r>
              <a:rPr lang="hu-HU" sz="1400" b="1" dirty="0">
                <a:solidFill>
                  <a:srgbClr val="3333CC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400" b="1" dirty="0">
                <a:solidFill>
                  <a:srgbClr val="3333CC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N4807 E01730 - N4755 E01644 STNR WKN=</a:t>
            </a:r>
            <a:endParaRPr lang="hu-HU" sz="1400" b="1" dirty="0">
              <a:solidFill>
                <a:srgbClr val="3333CC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8888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5D5476B9-E8D8-4302-B3E4-C20E8BBE46BB}"/>
              </a:ext>
            </a:extLst>
          </p:cNvPr>
          <p:cNvSpPr txBox="1"/>
          <p:nvPr/>
        </p:nvSpPr>
        <p:spPr>
          <a:xfrm>
            <a:off x="620318" y="744570"/>
            <a:ext cx="7243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kern="1200" dirty="0">
                <a:solidFill>
                  <a:srgbClr val="2B2E83"/>
                </a:solidFill>
                <a:latin typeface="+mj-lt"/>
                <a:ea typeface="+mj-ea"/>
                <a:cs typeface="+mj-cs"/>
              </a:rPr>
              <a:t>METEOROLOGICAL WATCH OFFICE</a:t>
            </a:r>
            <a:endParaRPr lang="en-US" sz="20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E1AA1168-297E-4D5C-A991-A18DE1DB3919}"/>
              </a:ext>
            </a:extLst>
          </p:cNvPr>
          <p:cNvSpPr/>
          <p:nvPr/>
        </p:nvSpPr>
        <p:spPr>
          <a:xfrm>
            <a:off x="620318" y="1547708"/>
            <a:ext cx="34237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u-HU" sz="2400" b="1" dirty="0">
                <a:solidFill>
                  <a:srgbClr val="3333CC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Kis magasságban történő repülésekre vonatkozó területi előrejelzések</a:t>
            </a:r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BD628A60-66D6-48A5-8A97-6FA7AE1D0D35}"/>
              </a:ext>
            </a:extLst>
          </p:cNvPr>
          <p:cNvSpPr/>
          <p:nvPr/>
        </p:nvSpPr>
        <p:spPr>
          <a:xfrm>
            <a:off x="620318" y="2980070"/>
            <a:ext cx="272934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u-HU" sz="2000" b="1" dirty="0">
                <a:solidFill>
                  <a:srgbClr val="3333CC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Teljes légtér – LHCC FIR</a:t>
            </a:r>
          </a:p>
          <a:p>
            <a:pPr lvl="0"/>
            <a:endParaRPr lang="hu-HU" sz="2000" b="1" dirty="0">
              <a:solidFill>
                <a:srgbClr val="3333CC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hu-HU" sz="2800" b="1" dirty="0">
                <a:solidFill>
                  <a:srgbClr val="3333CC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GAMET </a:t>
            </a:r>
          </a:p>
          <a:p>
            <a:pPr lvl="0"/>
            <a:endParaRPr lang="hu-HU" sz="2000" b="1" dirty="0">
              <a:solidFill>
                <a:srgbClr val="3333CC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hu-HU" sz="2000" b="1" dirty="0">
                <a:solidFill>
                  <a:srgbClr val="3333CC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órás előrejelzés </a:t>
            </a:r>
          </a:p>
          <a:p>
            <a:pPr lvl="0"/>
            <a:r>
              <a:rPr lang="hu-HU" sz="2000" b="1" dirty="0">
                <a:solidFill>
                  <a:srgbClr val="3333CC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naponta kétszer </a:t>
            </a:r>
          </a:p>
          <a:p>
            <a:pPr lvl="0"/>
            <a:r>
              <a:rPr lang="hu-HU" sz="2000" b="1" dirty="0">
                <a:solidFill>
                  <a:srgbClr val="3333CC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05 és 11 UTC</a:t>
            </a:r>
          </a:p>
        </p:txBody>
      </p:sp>
      <p:pic>
        <p:nvPicPr>
          <p:cNvPr id="14" name="Kép 13">
            <a:extLst>
              <a:ext uri="{FF2B5EF4-FFF2-40B4-BE49-F238E27FC236}">
                <a16:creationId xmlns:a16="http://schemas.microsoft.com/office/drawing/2014/main" id="{13B8FD4F-24E1-47C4-A143-F1144D1E3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5403" y="1928312"/>
            <a:ext cx="6175734" cy="340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5298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2D6037-852F-A34E-AA3B-220C9EC5C397}"/>
              </a:ext>
            </a:extLst>
          </p:cNvPr>
          <p:cNvSpPr txBox="1"/>
          <p:nvPr/>
        </p:nvSpPr>
        <p:spPr>
          <a:xfrm>
            <a:off x="1022877" y="786938"/>
            <a:ext cx="72436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Feladata:</a:t>
            </a:r>
          </a:p>
          <a:p>
            <a:r>
              <a:rPr lang="hu-HU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 nemzetközi és belföldi polgári repülés meteorológiai kiszolgálása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2DB30F63-B3C3-46D3-A6EE-C9C405DA9A9B}"/>
              </a:ext>
            </a:extLst>
          </p:cNvPr>
          <p:cNvSpPr txBox="1"/>
          <p:nvPr/>
        </p:nvSpPr>
        <p:spPr>
          <a:xfrm>
            <a:off x="1022877" y="2575599"/>
            <a:ext cx="29649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Létszám: </a:t>
            </a:r>
          </a:p>
          <a:p>
            <a:r>
              <a:rPr lang="hu-H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15+1+6+2+1 fő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98C37C86-99DB-4B7A-84E4-3276486770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4035" r="-3" b="-3"/>
          <a:stretch/>
        </p:blipFill>
        <p:spPr>
          <a:xfrm>
            <a:off x="3030927" y="1575831"/>
            <a:ext cx="4346723" cy="5282169"/>
          </a:xfrm>
          <a:custGeom>
            <a:avLst/>
            <a:gdLst>
              <a:gd name="connsiteX0" fmla="*/ 2879389 w 4351232"/>
              <a:gd name="connsiteY0" fmla="*/ 0 h 5287648"/>
              <a:gd name="connsiteX1" fmla="*/ 4251877 w 4351232"/>
              <a:gd name="connsiteY1" fmla="*/ 347527 h 5287648"/>
              <a:gd name="connsiteX2" fmla="*/ 4351232 w 4351232"/>
              <a:gd name="connsiteY2" fmla="*/ 407886 h 5287648"/>
              <a:gd name="connsiteX3" fmla="*/ 4351232 w 4351232"/>
              <a:gd name="connsiteY3" fmla="*/ 5287648 h 5287648"/>
              <a:gd name="connsiteX4" fmla="*/ 1303444 w 4351232"/>
              <a:gd name="connsiteY4" fmla="*/ 5287648 h 5287648"/>
              <a:gd name="connsiteX5" fmla="*/ 1269495 w 4351232"/>
              <a:gd name="connsiteY5" fmla="*/ 5267024 h 5287648"/>
              <a:gd name="connsiteX6" fmla="*/ 0 w 4351232"/>
              <a:gd name="connsiteY6" fmla="*/ 2879389 h 5287648"/>
              <a:gd name="connsiteX7" fmla="*/ 2879389 w 4351232"/>
              <a:gd name="connsiteY7" fmla="*/ 0 h 528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51232" h="5287648">
                <a:moveTo>
                  <a:pt x="2879389" y="0"/>
                </a:moveTo>
                <a:cubicBezTo>
                  <a:pt x="3376340" y="0"/>
                  <a:pt x="3843887" y="125893"/>
                  <a:pt x="4251877" y="347527"/>
                </a:cubicBezTo>
                <a:lnTo>
                  <a:pt x="4351232" y="407886"/>
                </a:lnTo>
                <a:lnTo>
                  <a:pt x="4351232" y="5287648"/>
                </a:lnTo>
                <a:lnTo>
                  <a:pt x="1303444" y="5287648"/>
                </a:lnTo>
                <a:lnTo>
                  <a:pt x="1269495" y="5267024"/>
                </a:lnTo>
                <a:cubicBezTo>
                  <a:pt x="503573" y="4749577"/>
                  <a:pt x="0" y="3873291"/>
                  <a:pt x="0" y="2879389"/>
                </a:cubicBezTo>
                <a:cubicBezTo>
                  <a:pt x="0" y="1289146"/>
                  <a:pt x="1289146" y="0"/>
                  <a:pt x="2879389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0492654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60573570-4ED4-4575-8166-A02839BD6F32}"/>
              </a:ext>
            </a:extLst>
          </p:cNvPr>
          <p:cNvSpPr txBox="1"/>
          <p:nvPr/>
        </p:nvSpPr>
        <p:spPr>
          <a:xfrm>
            <a:off x="620318" y="744570"/>
            <a:ext cx="7243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kern="1200" dirty="0">
                <a:solidFill>
                  <a:srgbClr val="2B2E83"/>
                </a:solidFill>
                <a:latin typeface="+mj-lt"/>
                <a:ea typeface="+mj-ea"/>
                <a:cs typeface="+mj-cs"/>
              </a:rPr>
              <a:t>METEOROLOGICAL WATCH OFFICE</a:t>
            </a:r>
            <a:endParaRPr lang="en-US" sz="20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7F04FDC5-40A8-4542-959D-9692451C6633}"/>
              </a:ext>
            </a:extLst>
          </p:cNvPr>
          <p:cNvSpPr/>
          <p:nvPr/>
        </p:nvSpPr>
        <p:spPr>
          <a:xfrm>
            <a:off x="6808022" y="127617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hu-HU" sz="2400" b="1" dirty="0">
                <a:solidFill>
                  <a:srgbClr val="3333CC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Kis magasságban történő repülésekre vonatkozó területi előrejelzések</a:t>
            </a:r>
          </a:p>
        </p:txBody>
      </p:sp>
      <p:pic>
        <p:nvPicPr>
          <p:cNvPr id="8" name="Kép 7" descr="A képen képernyőkép látható&#10;&#10;Automatikusan generált leírás">
            <a:extLst>
              <a:ext uri="{FF2B5EF4-FFF2-40B4-BE49-F238E27FC236}">
                <a16:creationId xmlns:a16="http://schemas.microsoft.com/office/drawing/2014/main" id="{9E8A65FF-8AFD-46FE-B09D-21098B5DF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662" y="1836503"/>
            <a:ext cx="2832481" cy="3255725"/>
          </a:xfrm>
          <a:prstGeom prst="rect">
            <a:avLst/>
          </a:prstGeom>
        </p:spPr>
      </p:pic>
      <p:pic>
        <p:nvPicPr>
          <p:cNvPr id="9" name="Kép 8" descr="A képen szöveg, térkép látható&#10;&#10;Automatikusan generált leírás">
            <a:extLst>
              <a:ext uri="{FF2B5EF4-FFF2-40B4-BE49-F238E27FC236}">
                <a16:creationId xmlns:a16="http://schemas.microsoft.com/office/drawing/2014/main" id="{669FC398-A3CE-4285-9332-B8742BD832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0274" y="1267790"/>
            <a:ext cx="3194617" cy="4515360"/>
          </a:xfrm>
          <a:prstGeom prst="rect">
            <a:avLst/>
          </a:prstGeom>
        </p:spPr>
      </p:pic>
      <p:pic>
        <p:nvPicPr>
          <p:cNvPr id="10" name="Kép 9" descr="A képen képernyőkép látható&#10;&#10;Automatikusan generált leírás">
            <a:extLst>
              <a:ext uri="{FF2B5EF4-FFF2-40B4-BE49-F238E27FC236}">
                <a16:creationId xmlns:a16="http://schemas.microsoft.com/office/drawing/2014/main" id="{734A5007-CF0D-4764-A340-F770679071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9754" y="2724280"/>
            <a:ext cx="2665476" cy="1779205"/>
          </a:xfrm>
          <a:prstGeom prst="rect">
            <a:avLst/>
          </a:prstGeom>
        </p:spPr>
      </p:pic>
      <p:sp>
        <p:nvSpPr>
          <p:cNvPr id="11" name="Téglalap 10">
            <a:extLst>
              <a:ext uri="{FF2B5EF4-FFF2-40B4-BE49-F238E27FC236}">
                <a16:creationId xmlns:a16="http://schemas.microsoft.com/office/drawing/2014/main" id="{FA39F067-FEC3-4F16-8176-BC75C31DFA4B}"/>
              </a:ext>
            </a:extLst>
          </p:cNvPr>
          <p:cNvSpPr/>
          <p:nvPr/>
        </p:nvSpPr>
        <p:spPr>
          <a:xfrm>
            <a:off x="7317035" y="4692118"/>
            <a:ext cx="26309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hu-HU" sz="2000" b="1" dirty="0">
                <a:solidFill>
                  <a:srgbClr val="3333CC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Teljes légtér – LHCC FIR</a:t>
            </a:r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id="{C7CFE0F3-6FC3-4FEB-8DDF-E39D21BE2154}"/>
              </a:ext>
            </a:extLst>
          </p:cNvPr>
          <p:cNvSpPr/>
          <p:nvPr/>
        </p:nvSpPr>
        <p:spPr>
          <a:xfrm>
            <a:off x="7491222" y="5416712"/>
            <a:ext cx="25786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u-HU" sz="2000" b="1" dirty="0">
                <a:solidFill>
                  <a:srgbClr val="3333CC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Időjárási tájékoztató </a:t>
            </a:r>
          </a:p>
          <a:p>
            <a:pPr lvl="0"/>
            <a:r>
              <a:rPr lang="hu-HU" sz="2000" b="1" dirty="0">
                <a:solidFill>
                  <a:srgbClr val="3333CC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aviation.met.hu </a:t>
            </a:r>
            <a:endParaRPr lang="hu-HU" sz="2000" b="1" dirty="0">
              <a:solidFill>
                <a:srgbClr val="3333CC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9749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44A83475-EB3C-4F0F-A2A4-3D735732E7DE}"/>
              </a:ext>
            </a:extLst>
          </p:cNvPr>
          <p:cNvSpPr txBox="1"/>
          <p:nvPr/>
        </p:nvSpPr>
        <p:spPr>
          <a:xfrm>
            <a:off x="620318" y="744570"/>
            <a:ext cx="7243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kern="1200" dirty="0">
                <a:solidFill>
                  <a:srgbClr val="2B2E83"/>
                </a:solidFill>
                <a:latin typeface="+mj-lt"/>
                <a:ea typeface="+mj-ea"/>
                <a:cs typeface="+mj-cs"/>
              </a:rPr>
              <a:t>METEOROLOGICAL WATCH OFFICE</a:t>
            </a:r>
            <a:endParaRPr lang="en-US" sz="20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7874DB9D-07C3-43A5-9457-701DA8409A54}"/>
              </a:ext>
            </a:extLst>
          </p:cNvPr>
          <p:cNvSpPr/>
          <p:nvPr/>
        </p:nvSpPr>
        <p:spPr>
          <a:xfrm>
            <a:off x="5778885" y="146667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hu-HU" sz="2400" b="1" dirty="0">
                <a:solidFill>
                  <a:srgbClr val="3333CC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Kis magasságban történő repülésekre vonatkozó területi előrejelzések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828BF7F6-1A7A-45FA-A1DD-2A15584B2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063" y="1556235"/>
            <a:ext cx="4420088" cy="3348217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217E68A9-A33A-400C-8A3A-D84E59F01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3634" y="2720651"/>
            <a:ext cx="2501251" cy="3539066"/>
          </a:xfrm>
          <a:prstGeom prst="rect">
            <a:avLst/>
          </a:prstGeom>
        </p:spPr>
      </p:pic>
      <p:sp>
        <p:nvSpPr>
          <p:cNvPr id="10" name="Téglalap 9">
            <a:extLst>
              <a:ext uri="{FF2B5EF4-FFF2-40B4-BE49-F238E27FC236}">
                <a16:creationId xmlns:a16="http://schemas.microsoft.com/office/drawing/2014/main" id="{DF252F60-AF70-4B16-B637-25D6ED4DC410}"/>
              </a:ext>
            </a:extLst>
          </p:cNvPr>
          <p:cNvSpPr/>
          <p:nvPr/>
        </p:nvSpPr>
        <p:spPr>
          <a:xfrm>
            <a:off x="8401164" y="3509963"/>
            <a:ext cx="194972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u-HU" sz="2000" b="1" dirty="0">
                <a:solidFill>
                  <a:srgbClr val="3333CC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Közép-Európa</a:t>
            </a:r>
          </a:p>
          <a:p>
            <a:pPr lvl="0"/>
            <a:r>
              <a:rPr lang="hu-HU" sz="2000" b="1" dirty="0">
                <a:solidFill>
                  <a:srgbClr val="3333CC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aviation.met.hu</a:t>
            </a:r>
            <a:endParaRPr lang="hu-HU" sz="2000" b="1" dirty="0">
              <a:solidFill>
                <a:srgbClr val="3333CC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hu-HU" sz="2000" b="1" dirty="0">
              <a:solidFill>
                <a:srgbClr val="3333CC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hu-HU" sz="2000" b="1" dirty="0">
                <a:solidFill>
                  <a:srgbClr val="3333CC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06, 12, 18 UTC </a:t>
            </a:r>
          </a:p>
        </p:txBody>
      </p:sp>
    </p:spTree>
    <p:extLst>
      <p:ext uri="{BB962C8B-B14F-4D97-AF65-F5344CB8AC3E}">
        <p14:creationId xmlns:p14="http://schemas.microsoft.com/office/powerpoint/2010/main" val="17465016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44A83475-EB3C-4F0F-A2A4-3D735732E7DE}"/>
              </a:ext>
            </a:extLst>
          </p:cNvPr>
          <p:cNvSpPr txBox="1"/>
          <p:nvPr/>
        </p:nvSpPr>
        <p:spPr>
          <a:xfrm>
            <a:off x="620318" y="744570"/>
            <a:ext cx="7243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kern="1200" dirty="0">
                <a:solidFill>
                  <a:srgbClr val="2B2E83"/>
                </a:solidFill>
                <a:latin typeface="+mj-lt"/>
                <a:ea typeface="+mj-ea"/>
                <a:cs typeface="+mj-cs"/>
              </a:rPr>
              <a:t>METEOROLOGICAL WATCH OFFICE</a:t>
            </a:r>
            <a:endParaRPr lang="en-US" sz="20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7874DB9D-07C3-43A5-9457-701DA8409A54}"/>
              </a:ext>
            </a:extLst>
          </p:cNvPr>
          <p:cNvSpPr/>
          <p:nvPr/>
        </p:nvSpPr>
        <p:spPr>
          <a:xfrm>
            <a:off x="-200517" y="1828562"/>
            <a:ext cx="4572000" cy="16004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560" lvl="1" algn="ctr">
              <a:lnSpc>
                <a:spcPct val="100000"/>
              </a:lnSpc>
              <a:spcBef>
                <a:spcPts val="499"/>
              </a:spcBef>
              <a:buClr>
                <a:srgbClr val="FF0000"/>
              </a:buClr>
            </a:pPr>
            <a:r>
              <a:rPr lang="hu-HU" b="1" spc="-1" dirty="0" err="1">
                <a:solidFill>
                  <a:srgbClr val="2B2E83"/>
                </a:solidFill>
              </a:rPr>
              <a:t>HungaroControl</a:t>
            </a:r>
            <a:r>
              <a:rPr lang="hu-HU" b="1" spc="-1" dirty="0">
                <a:solidFill>
                  <a:srgbClr val="2B2E83"/>
                </a:solidFill>
              </a:rPr>
              <a:t> </a:t>
            </a:r>
            <a:r>
              <a:rPr lang="hu-HU" b="1" spc="-1" dirty="0" err="1">
                <a:solidFill>
                  <a:srgbClr val="2B2E83"/>
                </a:solidFill>
              </a:rPr>
              <a:t>Zrt</a:t>
            </a:r>
            <a:r>
              <a:rPr lang="hu-HU" b="1" spc="-1" dirty="0">
                <a:solidFill>
                  <a:srgbClr val="2B2E83"/>
                </a:solidFill>
              </a:rPr>
              <a:t>. számára készített </a:t>
            </a:r>
            <a:r>
              <a:rPr lang="hu-HU" b="1" spc="-1" dirty="0" err="1">
                <a:solidFill>
                  <a:srgbClr val="2B2E83"/>
                </a:solidFill>
              </a:rPr>
              <a:t>Konvektív</a:t>
            </a:r>
            <a:r>
              <a:rPr lang="hu-HU" b="1" spc="-1" dirty="0">
                <a:solidFill>
                  <a:srgbClr val="2B2E83"/>
                </a:solidFill>
              </a:rPr>
              <a:t> időjárási tájékoztató</a:t>
            </a:r>
            <a:endParaRPr lang="hu-HU" spc="-1" dirty="0">
              <a:solidFill>
                <a:srgbClr val="2B2E83"/>
              </a:solidFill>
            </a:endParaRPr>
          </a:p>
          <a:p>
            <a:pPr algn="ctr"/>
            <a:r>
              <a:rPr lang="hu-HU" sz="1600" b="1" spc="-1" dirty="0">
                <a:solidFill>
                  <a:srgbClr val="2B2E83"/>
                </a:solidFill>
                <a:ea typeface="Microsoft YaHei"/>
              </a:rPr>
              <a:t>- zivatar előrejelzés az ACC és Flow szolgálat számára</a:t>
            </a:r>
          </a:p>
          <a:p>
            <a:pPr algn="ctr"/>
            <a:r>
              <a:rPr lang="hu-HU" sz="1600" b="1" spc="-1" dirty="0">
                <a:solidFill>
                  <a:srgbClr val="2B2E83"/>
                </a:solidFill>
                <a:ea typeface="Microsoft YaHei"/>
              </a:rPr>
              <a:t> (</a:t>
            </a:r>
            <a:r>
              <a:rPr lang="hu-HU" sz="1400" b="1" spc="-1" dirty="0">
                <a:solidFill>
                  <a:srgbClr val="2B2E83"/>
                </a:solidFill>
              </a:rPr>
              <a:t>WEST, az EAST szektorban és a TMA-</a:t>
            </a:r>
            <a:r>
              <a:rPr lang="hu-HU" sz="1400" b="1" spc="-1" dirty="0" err="1">
                <a:solidFill>
                  <a:srgbClr val="2B2E83"/>
                </a:solidFill>
              </a:rPr>
              <a:t>ban</a:t>
            </a:r>
            <a:r>
              <a:rPr lang="hu-HU" sz="1400" b="1" spc="-1" dirty="0">
                <a:solidFill>
                  <a:srgbClr val="2B2E83"/>
                </a:solidFill>
              </a:rPr>
              <a:t> milyen zivatarsűrűségre kell számítani)</a:t>
            </a:r>
            <a:endParaRPr lang="hu-HU" sz="1600" spc="-1" dirty="0">
              <a:solidFill>
                <a:srgbClr val="2B2E83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221" y="1828562"/>
            <a:ext cx="6296517" cy="445511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30205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44A83475-EB3C-4F0F-A2A4-3D735732E7DE}"/>
              </a:ext>
            </a:extLst>
          </p:cNvPr>
          <p:cNvSpPr txBox="1"/>
          <p:nvPr/>
        </p:nvSpPr>
        <p:spPr>
          <a:xfrm>
            <a:off x="620318" y="744570"/>
            <a:ext cx="7243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kern="1200" dirty="0">
                <a:solidFill>
                  <a:srgbClr val="2B2E83"/>
                </a:solidFill>
                <a:latin typeface="+mj-lt"/>
                <a:ea typeface="+mj-ea"/>
                <a:cs typeface="+mj-cs"/>
              </a:rPr>
              <a:t>METEOROLOGICAL WATCH OFFICE</a:t>
            </a:r>
            <a:endParaRPr lang="en-US" sz="20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7874DB9D-07C3-43A5-9457-701DA8409A54}"/>
              </a:ext>
            </a:extLst>
          </p:cNvPr>
          <p:cNvSpPr/>
          <p:nvPr/>
        </p:nvSpPr>
        <p:spPr>
          <a:xfrm>
            <a:off x="-200517" y="1828562"/>
            <a:ext cx="4572000" cy="1759456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560" lvl="1" algn="ctr">
              <a:lnSpc>
                <a:spcPct val="100000"/>
              </a:lnSpc>
              <a:spcBef>
                <a:spcPts val="499"/>
              </a:spcBef>
              <a:buClr>
                <a:srgbClr val="FF0000"/>
              </a:buClr>
            </a:pPr>
            <a:r>
              <a:rPr lang="hu-HU" b="1" spc="-1" dirty="0" err="1">
                <a:solidFill>
                  <a:srgbClr val="2B2E83"/>
                </a:solidFill>
              </a:rPr>
              <a:t>HungaroControl</a:t>
            </a:r>
            <a:r>
              <a:rPr lang="hu-HU" b="1" spc="-1" dirty="0">
                <a:solidFill>
                  <a:srgbClr val="2B2E83"/>
                </a:solidFill>
              </a:rPr>
              <a:t> </a:t>
            </a:r>
            <a:r>
              <a:rPr lang="hu-HU" b="1" spc="-1" dirty="0" err="1">
                <a:solidFill>
                  <a:srgbClr val="2B2E83"/>
                </a:solidFill>
              </a:rPr>
              <a:t>Zrt</a:t>
            </a:r>
            <a:r>
              <a:rPr lang="hu-HU" b="1" spc="-1" dirty="0">
                <a:solidFill>
                  <a:srgbClr val="2B2E83"/>
                </a:solidFill>
              </a:rPr>
              <a:t>. TWR-SV számára készített </a:t>
            </a:r>
            <a:r>
              <a:rPr lang="hu-HU" b="1" spc="-1" dirty="0" err="1">
                <a:solidFill>
                  <a:srgbClr val="2B2E83"/>
                </a:solidFill>
              </a:rPr>
              <a:t>munkatermi</a:t>
            </a:r>
            <a:r>
              <a:rPr lang="hu-HU" b="1" spc="-1" dirty="0">
                <a:solidFill>
                  <a:srgbClr val="2B2E83"/>
                </a:solidFill>
              </a:rPr>
              <a:t> </a:t>
            </a:r>
            <a:r>
              <a:rPr lang="hu-HU" b="1" spc="-1" dirty="0" err="1">
                <a:solidFill>
                  <a:srgbClr val="2B2E83"/>
                </a:solidFill>
              </a:rPr>
              <a:t>briefing</a:t>
            </a:r>
            <a:r>
              <a:rPr lang="hu-HU" b="1" spc="-1" dirty="0">
                <a:solidFill>
                  <a:srgbClr val="2B2E83"/>
                </a:solidFill>
              </a:rPr>
              <a:t> tájékoztató</a:t>
            </a:r>
            <a:endParaRPr lang="hu-HU" spc="-1" dirty="0">
              <a:solidFill>
                <a:srgbClr val="2B2E83"/>
              </a:solidFill>
            </a:endParaRPr>
          </a:p>
          <a:p>
            <a:pPr marL="743040" lvl="1" indent="-285480">
              <a:lnSpc>
                <a:spcPct val="100000"/>
              </a:lnSpc>
              <a:spcBef>
                <a:spcPts val="499"/>
              </a:spcBef>
              <a:buClr>
                <a:srgbClr val="FFFFFF"/>
              </a:buClr>
              <a:buFont typeface="Arial"/>
              <a:buChar char="-"/>
            </a:pPr>
            <a:r>
              <a:rPr lang="hu-HU" sz="1200" b="1" spc="-1" dirty="0">
                <a:solidFill>
                  <a:srgbClr val="2B2E83"/>
                </a:solidFill>
                <a:ea typeface="Microsoft YaHei"/>
              </a:rPr>
              <a:t>- </a:t>
            </a:r>
            <a:r>
              <a:rPr lang="hu-HU" sz="1600" b="1" spc="-1" dirty="0">
                <a:solidFill>
                  <a:srgbClr val="2B2E83"/>
                </a:solidFill>
              </a:rPr>
              <a:t>Időjárási helyzet</a:t>
            </a:r>
          </a:p>
          <a:p>
            <a:pPr marL="743040" lvl="1" indent="-285480">
              <a:lnSpc>
                <a:spcPct val="100000"/>
              </a:lnSpc>
              <a:spcBef>
                <a:spcPts val="499"/>
              </a:spcBef>
              <a:buClr>
                <a:srgbClr val="FFFFFF"/>
              </a:buClr>
              <a:buFont typeface="Arial"/>
              <a:buChar char="-"/>
            </a:pPr>
            <a:r>
              <a:rPr lang="hu-HU" sz="1600" b="1" spc="-1" dirty="0">
                <a:solidFill>
                  <a:srgbClr val="2B2E83"/>
                </a:solidFill>
              </a:rPr>
              <a:t>- </a:t>
            </a:r>
            <a:r>
              <a:rPr lang="hu-HU" sz="1600" b="1" spc="-1" dirty="0" err="1">
                <a:solidFill>
                  <a:srgbClr val="2B2E83"/>
                </a:solidFill>
              </a:rPr>
              <a:t>Cb</a:t>
            </a:r>
            <a:r>
              <a:rPr lang="hu-HU" sz="1600" b="1" spc="-1" dirty="0">
                <a:solidFill>
                  <a:srgbClr val="2B2E83"/>
                </a:solidFill>
              </a:rPr>
              <a:t> előfordulás, jegesedés, turbulencia, </a:t>
            </a:r>
            <a:br>
              <a:rPr lang="hu-HU" sz="1600" b="1" spc="-1" dirty="0">
                <a:solidFill>
                  <a:srgbClr val="2B2E83"/>
                </a:solidFill>
              </a:rPr>
            </a:br>
            <a:r>
              <a:rPr lang="hu-HU" sz="1600" b="1" spc="-1" dirty="0">
                <a:solidFill>
                  <a:srgbClr val="2B2E83"/>
                </a:solidFill>
              </a:rPr>
              <a:t>szélviszonyok Magyarország és Koszovó esetében </a:t>
            </a:r>
            <a:endParaRPr lang="hu-HU" sz="1200" spc="-1" dirty="0">
              <a:solidFill>
                <a:srgbClr val="2B2E83"/>
              </a:solidFill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F4D2AD05-A0F2-4773-A9B9-CD416F00FB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360008"/>
            <a:ext cx="3699370" cy="4780800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B42C799D-0E2D-4D68-93E0-0A68E73963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2273" y="131281"/>
            <a:ext cx="4383997" cy="2795592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12A5C51B-BB05-412F-894A-3EB2A6747E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4802" y="2192565"/>
            <a:ext cx="4383998" cy="2790906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14823797-B8DA-4E94-BE96-949BF2C354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4057" y="3915367"/>
            <a:ext cx="4227772" cy="270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13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076EFFBE-AC41-4C3C-AFDF-FBD99D691EDB}"/>
              </a:ext>
            </a:extLst>
          </p:cNvPr>
          <p:cNvSpPr txBox="1"/>
          <p:nvPr/>
        </p:nvSpPr>
        <p:spPr>
          <a:xfrm>
            <a:off x="620318" y="744570"/>
            <a:ext cx="7243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kern="1200" dirty="0">
                <a:solidFill>
                  <a:srgbClr val="2B2E83"/>
                </a:solidFill>
                <a:latin typeface="+mj-lt"/>
                <a:ea typeface="+mj-ea"/>
                <a:cs typeface="+mj-cs"/>
              </a:rPr>
              <a:t>VOLCANIC ASH ADVISORY CENTRE</a:t>
            </a:r>
            <a:endParaRPr lang="en-US" sz="20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8145E758-2B3C-44C8-845C-470A3EA48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725" y="1128806"/>
            <a:ext cx="3117669" cy="4406600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7E670CA2-386E-4FDA-9FB2-38D15867E7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3019" y="1214456"/>
            <a:ext cx="3242133" cy="4582520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FC1FA7C2-4D91-4392-B6B6-F3C8B70B71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1261" y="1427147"/>
            <a:ext cx="3140524" cy="4438903"/>
          </a:xfrm>
          <a:prstGeom prst="rect">
            <a:avLst/>
          </a:prstGeom>
        </p:spPr>
      </p:pic>
      <p:sp>
        <p:nvSpPr>
          <p:cNvPr id="10" name="Téglalap 9">
            <a:extLst>
              <a:ext uri="{FF2B5EF4-FFF2-40B4-BE49-F238E27FC236}">
                <a16:creationId xmlns:a16="http://schemas.microsoft.com/office/drawing/2014/main" id="{F3CF2C86-3E6D-4811-ACDD-2033007AAFB5}"/>
              </a:ext>
            </a:extLst>
          </p:cNvPr>
          <p:cNvSpPr/>
          <p:nvPr/>
        </p:nvSpPr>
        <p:spPr>
          <a:xfrm>
            <a:off x="4242137" y="5797413"/>
            <a:ext cx="4572000" cy="7232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rgbClr val="2B2E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WV SIGMET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rgbClr val="2B2E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VOLCEX – minden évben egyszer</a:t>
            </a:r>
          </a:p>
        </p:txBody>
      </p:sp>
    </p:spTree>
    <p:extLst>
      <p:ext uri="{BB962C8B-B14F-4D97-AF65-F5344CB8AC3E}">
        <p14:creationId xmlns:p14="http://schemas.microsoft.com/office/powerpoint/2010/main" val="27814618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E2651AA2-A7AC-4083-8358-9244964C32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44" y="1485287"/>
            <a:ext cx="5818093" cy="4049352"/>
          </a:xfrm>
          <a:prstGeom prst="rect">
            <a:avLst/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EF915028-B3C8-484D-9A55-D13DDBEBC6FF}"/>
              </a:ext>
            </a:extLst>
          </p:cNvPr>
          <p:cNvSpPr txBox="1"/>
          <p:nvPr/>
        </p:nvSpPr>
        <p:spPr>
          <a:xfrm>
            <a:off x="0" y="1069931"/>
            <a:ext cx="8447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NEMZETKÖZI PROJEKTEK</a:t>
            </a:r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8" name="Picture 4" descr="eGAFOR_PPT-2a.jpg">
            <a:extLst>
              <a:ext uri="{FF2B5EF4-FFF2-40B4-BE49-F238E27FC236}">
                <a16:creationId xmlns:a16="http://schemas.microsoft.com/office/drawing/2014/main" id="{BEAE9B71-F407-4669-BA06-EF908C8823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38"/>
            <a:ext cx="9144000" cy="1062907"/>
          </a:xfrm>
          <a:prstGeom prst="rect">
            <a:avLst/>
          </a:prstGeom>
        </p:spPr>
      </p:pic>
      <p:sp>
        <p:nvSpPr>
          <p:cNvPr id="9" name="Téglalap 8">
            <a:extLst>
              <a:ext uri="{FF2B5EF4-FFF2-40B4-BE49-F238E27FC236}">
                <a16:creationId xmlns:a16="http://schemas.microsoft.com/office/drawing/2014/main" id="{664CFB17-7328-448C-8105-DD79AF72AFAB}"/>
              </a:ext>
            </a:extLst>
          </p:cNvPr>
          <p:cNvSpPr/>
          <p:nvPr/>
        </p:nvSpPr>
        <p:spPr>
          <a:xfrm>
            <a:off x="6190032" y="1387016"/>
            <a:ext cx="6347425" cy="48792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4"/>
            <a:r>
              <a:rPr lang="hu-HU" sz="2800" dirty="0">
                <a:solidFill>
                  <a:srgbClr val="2B2E83"/>
                </a:solidFill>
              </a:rPr>
              <a:t>Projekt partnerek</a:t>
            </a:r>
          </a:p>
          <a:p>
            <a:pPr marL="0" lvl="4"/>
            <a:endParaRPr lang="hu-HU" sz="3200" dirty="0">
              <a:solidFill>
                <a:srgbClr val="2B2E83"/>
              </a:solidFill>
            </a:endParaRPr>
          </a:p>
          <a:p>
            <a:pPr marL="171450" lvl="0" indent="-171450" defTabSz="914400">
              <a:lnSpc>
                <a:spcPct val="12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hu-HU" sz="1400" kern="0" dirty="0">
                <a:solidFill>
                  <a:srgbClr val="2B2E8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CCL (Horvátország) – ötletgazda és vezető partner</a:t>
            </a:r>
          </a:p>
          <a:p>
            <a:pPr marL="171450" lvl="0" indent="-171450" defTabSz="914400">
              <a:lnSpc>
                <a:spcPct val="12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hu-HU" sz="1400" kern="0" dirty="0">
                <a:solidFill>
                  <a:srgbClr val="2B2E8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ARSO (Szlovénia)</a:t>
            </a:r>
          </a:p>
          <a:p>
            <a:pPr marL="171450" lvl="0" indent="-171450" defTabSz="914400">
              <a:lnSpc>
                <a:spcPct val="12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hu-HU" sz="1400" kern="0" dirty="0">
                <a:solidFill>
                  <a:srgbClr val="2B2E8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BHANSA (Bosznia-Hercegovina)</a:t>
            </a:r>
          </a:p>
          <a:p>
            <a:pPr marL="171450" lvl="0" indent="-171450" defTabSz="914400">
              <a:lnSpc>
                <a:spcPct val="12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hu-HU" sz="1400" kern="0" dirty="0">
                <a:solidFill>
                  <a:srgbClr val="2B2E8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OMSZ (Magyarország)</a:t>
            </a:r>
          </a:p>
          <a:p>
            <a:pPr marL="171450" lvl="0" indent="-171450" defTabSz="914400">
              <a:lnSpc>
                <a:spcPct val="12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hu-HU" sz="1400" kern="0" dirty="0">
                <a:solidFill>
                  <a:srgbClr val="2B2E8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ROMATSA (Románia) </a:t>
            </a:r>
          </a:p>
          <a:p>
            <a:pPr marL="171450" lvl="0" indent="-171450" defTabSz="914400">
              <a:lnSpc>
                <a:spcPct val="12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hu-HU" sz="1400" kern="0" dirty="0">
                <a:solidFill>
                  <a:srgbClr val="2B2E8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SHMU (Szlovákia)</a:t>
            </a:r>
          </a:p>
          <a:p>
            <a:pPr marL="171450" lvl="0" indent="-171450" defTabSz="914400">
              <a:lnSpc>
                <a:spcPct val="12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hu-HU" sz="1400" kern="0" dirty="0">
                <a:solidFill>
                  <a:srgbClr val="2B2E8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SMATSA (Szerbia és Montenegró)</a:t>
            </a:r>
          </a:p>
          <a:p>
            <a:pPr marL="171450" lvl="0" indent="-171450" defTabSz="914400">
              <a:lnSpc>
                <a:spcPct val="12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hu-HU" sz="1400" kern="0" dirty="0">
                <a:solidFill>
                  <a:srgbClr val="2B2E8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IBL (Szlovákia) – szoftverfejlesztő </a:t>
            </a:r>
          </a:p>
          <a:p>
            <a:pPr marL="0" lvl="4"/>
            <a:endParaRPr lang="hu-HU" sz="3200" dirty="0">
              <a:solidFill>
                <a:srgbClr val="2B2E83"/>
              </a:solidFill>
            </a:endParaRPr>
          </a:p>
          <a:p>
            <a:pPr marL="0" lvl="4" algn="ctr"/>
            <a:endParaRPr lang="hu-HU" b="1" dirty="0">
              <a:solidFill>
                <a:srgbClr val="0070C0"/>
              </a:solidFill>
            </a:endParaRPr>
          </a:p>
        </p:txBody>
      </p:sp>
      <p:pic>
        <p:nvPicPr>
          <p:cNvPr id="10" name="Picture 5" descr="eGAFOR_PPT-2b.jpg">
            <a:extLst>
              <a:ext uri="{FF2B5EF4-FFF2-40B4-BE49-F238E27FC236}">
                <a16:creationId xmlns:a16="http://schemas.microsoft.com/office/drawing/2014/main" id="{93B20EDE-B423-4580-8ED8-13D9CCAA8F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589820"/>
            <a:ext cx="7169477" cy="75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3981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CF54A074-1A15-48F9-8332-3C2A832BE667}"/>
              </a:ext>
            </a:extLst>
          </p:cNvPr>
          <p:cNvSpPr txBox="1"/>
          <p:nvPr/>
        </p:nvSpPr>
        <p:spPr>
          <a:xfrm>
            <a:off x="0" y="1013583"/>
            <a:ext cx="8447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NEMZETKÖZI PROJEKTEK</a:t>
            </a:r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7" name="Picture 4" descr="eGAFOR_PPT-2a.jpg">
            <a:extLst>
              <a:ext uri="{FF2B5EF4-FFF2-40B4-BE49-F238E27FC236}">
                <a16:creationId xmlns:a16="http://schemas.microsoft.com/office/drawing/2014/main" id="{6F3F4FCA-CC21-422E-9643-9E2CDF69BD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438"/>
            <a:ext cx="9144000" cy="1062907"/>
          </a:xfrm>
          <a:prstGeom prst="rect">
            <a:avLst/>
          </a:prstGeom>
        </p:spPr>
      </p:pic>
      <p:pic>
        <p:nvPicPr>
          <p:cNvPr id="8" name="Picture 5" descr="eGAFOR_PPT-2b.jpg">
            <a:extLst>
              <a:ext uri="{FF2B5EF4-FFF2-40B4-BE49-F238E27FC236}">
                <a16:creationId xmlns:a16="http://schemas.microsoft.com/office/drawing/2014/main" id="{45F318AE-7B41-43AF-BD6D-B5642F2146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340" y="5692937"/>
            <a:ext cx="7169477" cy="750035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6A4D97C5-CE25-4476-8850-CA4652BFC38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82" r="3645" b="-1"/>
          <a:stretch/>
        </p:blipFill>
        <p:spPr>
          <a:xfrm>
            <a:off x="5684790" y="1276485"/>
            <a:ext cx="5821443" cy="5343065"/>
          </a:xfrm>
          <a:custGeom>
            <a:avLst/>
            <a:gdLst>
              <a:gd name="connsiteX0" fmla="*/ 3025687 w 7761924"/>
              <a:gd name="connsiteY0" fmla="*/ 76 h 5343065"/>
              <a:gd name="connsiteX1" fmla="*/ 3372722 w 7761924"/>
              <a:gd name="connsiteY1" fmla="*/ 16088 h 5343065"/>
              <a:gd name="connsiteX2" fmla="*/ 7761924 w 7761924"/>
              <a:gd name="connsiteY2" fmla="*/ 3316816 h 5343065"/>
              <a:gd name="connsiteX3" fmla="*/ 3701109 w 7761924"/>
              <a:gd name="connsiteY3" fmla="*/ 5320611 h 5343065"/>
              <a:gd name="connsiteX4" fmla="*/ 36290 w 7761924"/>
              <a:gd name="connsiteY4" fmla="*/ 2696959 h 5343065"/>
              <a:gd name="connsiteX5" fmla="*/ 3025687 w 7761924"/>
              <a:gd name="connsiteY5" fmla="*/ 76 h 5343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6A11C99C-9E50-4463-9AAA-03433F7790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642" y="2338902"/>
            <a:ext cx="4778411" cy="2619786"/>
          </a:xfrm>
          <a:prstGeom prst="rect">
            <a:avLst/>
          </a:prstGeom>
        </p:spPr>
      </p:pic>
      <p:sp>
        <p:nvSpPr>
          <p:cNvPr id="11" name="Téglalap 10">
            <a:extLst>
              <a:ext uri="{FF2B5EF4-FFF2-40B4-BE49-F238E27FC236}">
                <a16:creationId xmlns:a16="http://schemas.microsoft.com/office/drawing/2014/main" id="{4018B041-8569-44A3-896F-DA1D9CB7DECD}"/>
              </a:ext>
            </a:extLst>
          </p:cNvPr>
          <p:cNvSpPr/>
          <p:nvPr/>
        </p:nvSpPr>
        <p:spPr>
          <a:xfrm>
            <a:off x="563219" y="1785374"/>
            <a:ext cx="673931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4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Előrejelzés                                 A jelenség hatása           Megjelenés a felhasználónál </a:t>
            </a: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2537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4">
            <a:extLst>
              <a:ext uri="{FF2B5EF4-FFF2-40B4-BE49-F238E27FC236}">
                <a16:creationId xmlns:a16="http://schemas.microsoft.com/office/drawing/2014/main" id="{8DD878B0-D960-4C55-B420-381B8BE8C439}"/>
              </a:ext>
            </a:extLst>
          </p:cNvPr>
          <p:cNvSpPr txBox="1"/>
          <p:nvPr/>
        </p:nvSpPr>
        <p:spPr>
          <a:xfrm>
            <a:off x="0" y="1030288"/>
            <a:ext cx="8447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NEMZETKÖZI PROJEKTEK</a:t>
            </a:r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10" name="Picture 4" descr="eGAFOR_PPT-2a.jpg">
            <a:extLst>
              <a:ext uri="{FF2B5EF4-FFF2-40B4-BE49-F238E27FC236}">
                <a16:creationId xmlns:a16="http://schemas.microsoft.com/office/drawing/2014/main" id="{DC686807-3B04-4F7A-990C-0D5BDC4042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324"/>
            <a:ext cx="9144000" cy="1062907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ED190162-BAF4-468E-AA04-93252C1941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4101" y="1572733"/>
            <a:ext cx="7463797" cy="403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3543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4">
            <a:extLst>
              <a:ext uri="{FF2B5EF4-FFF2-40B4-BE49-F238E27FC236}">
                <a16:creationId xmlns:a16="http://schemas.microsoft.com/office/drawing/2014/main" id="{60D73B1B-F5F0-4AE3-AEFB-55D20ABEDFE0}"/>
              </a:ext>
            </a:extLst>
          </p:cNvPr>
          <p:cNvSpPr txBox="1"/>
          <p:nvPr/>
        </p:nvSpPr>
        <p:spPr>
          <a:xfrm>
            <a:off x="240796" y="271454"/>
            <a:ext cx="8447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NEMZETKÖZI PROJEKTEK</a:t>
            </a:r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14D1C663-23E3-4799-9CF6-798117AF40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1687" y="1004573"/>
            <a:ext cx="7423387" cy="4783844"/>
          </a:xfrm>
          <a:prstGeom prst="rect">
            <a:avLst/>
          </a:prstGeom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C7C301D2-4A79-49AA-80AD-1E836A0775F3}"/>
              </a:ext>
            </a:extLst>
          </p:cNvPr>
          <p:cNvSpPr txBox="1"/>
          <p:nvPr/>
        </p:nvSpPr>
        <p:spPr>
          <a:xfrm>
            <a:off x="551881" y="1209151"/>
            <a:ext cx="2571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rgbClr val="2B2E83"/>
                </a:solidFill>
              </a:rPr>
              <a:t>EUROCONTROL </a:t>
            </a:r>
          </a:p>
          <a:p>
            <a:r>
              <a:rPr lang="hu-HU" b="1" dirty="0">
                <a:solidFill>
                  <a:srgbClr val="2B2E83"/>
                </a:solidFill>
              </a:rPr>
              <a:t>Network Manager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798B24A0-05EE-4554-B059-DEC35D71AA7D}"/>
              </a:ext>
            </a:extLst>
          </p:cNvPr>
          <p:cNvSpPr txBox="1"/>
          <p:nvPr/>
        </p:nvSpPr>
        <p:spPr>
          <a:xfrm>
            <a:off x="551881" y="2196592"/>
            <a:ext cx="207819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2B2E83"/>
                </a:solidFill>
              </a:rPr>
              <a:t>Zivatar típus és valószínűség: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dirty="0">
                <a:solidFill>
                  <a:srgbClr val="2B2E83"/>
                </a:solidFill>
              </a:rPr>
              <a:t>izolált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dirty="0">
                <a:solidFill>
                  <a:srgbClr val="2B2E83"/>
                </a:solidFill>
              </a:rPr>
              <a:t>klaszteres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dirty="0">
                <a:solidFill>
                  <a:srgbClr val="2B2E83"/>
                </a:solidFill>
              </a:rPr>
              <a:t>kiterjedt rendszer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hu-HU" dirty="0">
              <a:solidFill>
                <a:srgbClr val="2B2E83"/>
              </a:solidFill>
            </a:endParaRPr>
          </a:p>
          <a:p>
            <a:r>
              <a:rPr lang="hu-HU" dirty="0">
                <a:solidFill>
                  <a:srgbClr val="2B2E83"/>
                </a:solidFill>
              </a:rPr>
              <a:t>Felhőtető magasság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hu-HU" dirty="0">
              <a:solidFill>
                <a:srgbClr val="2B2E83"/>
              </a:solidFill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472667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AD86FF1C-AEAD-468E-9AA3-4F53EC9926E8}"/>
              </a:ext>
            </a:extLst>
          </p:cNvPr>
          <p:cNvSpPr txBox="1"/>
          <p:nvPr/>
        </p:nvSpPr>
        <p:spPr>
          <a:xfrm>
            <a:off x="713276" y="524099"/>
            <a:ext cx="8447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EGYÉB</a:t>
            </a:r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23F09C50-D400-472C-BC25-8F36B7D80CA8}"/>
              </a:ext>
            </a:extLst>
          </p:cNvPr>
          <p:cNvSpPr/>
          <p:nvPr/>
        </p:nvSpPr>
        <p:spPr>
          <a:xfrm>
            <a:off x="3961440" y="625430"/>
            <a:ext cx="3979563" cy="5230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100" b="1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b="1" kern="1200" dirty="0" err="1">
                <a:solidFill>
                  <a:srgbClr val="000099"/>
                </a:solidFill>
                <a:latin typeface="+mn-lt"/>
                <a:ea typeface="+mn-ea"/>
                <a:cs typeface="+mn-cs"/>
              </a:rPr>
              <a:t>Szakhatósági</a:t>
            </a:r>
            <a:r>
              <a:rPr lang="en-US" sz="2100" b="1" kern="1200" dirty="0">
                <a:solidFill>
                  <a:srgbClr val="000099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100" b="1" kern="1200" dirty="0" err="1">
                <a:solidFill>
                  <a:srgbClr val="000099"/>
                </a:solidFill>
                <a:latin typeface="+mn-lt"/>
                <a:ea typeface="+mn-ea"/>
                <a:cs typeface="+mn-cs"/>
              </a:rPr>
              <a:t>feladatok</a:t>
            </a:r>
            <a:r>
              <a:rPr lang="en-US" sz="2100" b="1" kern="1200" dirty="0">
                <a:solidFill>
                  <a:srgbClr val="000099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100" b="1" kern="1200" dirty="0">
              <a:solidFill>
                <a:srgbClr val="000099"/>
              </a:solidFill>
              <a:latin typeface="+mn-lt"/>
              <a:ea typeface="+mn-ea"/>
              <a:cs typeface="+mn-cs"/>
            </a:endParaRP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b="1" kern="1200" dirty="0" err="1">
                <a:solidFill>
                  <a:srgbClr val="000099"/>
                </a:solidFill>
                <a:latin typeface="+mn-lt"/>
                <a:ea typeface="+mn-ea"/>
                <a:cs typeface="+mn-cs"/>
              </a:rPr>
              <a:t>Időjárási</a:t>
            </a:r>
            <a:r>
              <a:rPr lang="en-US" sz="2100" b="1" kern="1200" dirty="0">
                <a:solidFill>
                  <a:srgbClr val="000099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100" b="1" kern="1200" dirty="0" err="1">
                <a:solidFill>
                  <a:srgbClr val="000099"/>
                </a:solidFill>
                <a:latin typeface="+mn-lt"/>
                <a:ea typeface="+mn-ea"/>
                <a:cs typeface="+mn-cs"/>
              </a:rPr>
              <a:t>adatok</a:t>
            </a:r>
            <a:r>
              <a:rPr lang="en-US" sz="2100" b="1" kern="1200" dirty="0">
                <a:solidFill>
                  <a:srgbClr val="000099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100" b="1" kern="1200" dirty="0" err="1">
                <a:solidFill>
                  <a:srgbClr val="000099"/>
                </a:solidFill>
                <a:latin typeface="+mn-lt"/>
                <a:ea typeface="+mn-ea"/>
                <a:cs typeface="+mn-cs"/>
              </a:rPr>
              <a:t>szolgáltatása</a:t>
            </a:r>
            <a:r>
              <a:rPr lang="en-US" sz="2100" b="1" kern="1200" dirty="0">
                <a:solidFill>
                  <a:srgbClr val="000099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100" b="1" kern="1200" dirty="0" err="1">
                <a:solidFill>
                  <a:srgbClr val="000099"/>
                </a:solidFill>
                <a:latin typeface="+mn-lt"/>
                <a:ea typeface="+mn-ea"/>
                <a:cs typeface="+mn-cs"/>
              </a:rPr>
              <a:t>repülőeseményekhez</a:t>
            </a:r>
            <a:r>
              <a:rPr lang="en-US" sz="2100" b="1" kern="1200" dirty="0">
                <a:solidFill>
                  <a:srgbClr val="000099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100" b="1" kern="1200" dirty="0">
              <a:solidFill>
                <a:srgbClr val="000099"/>
              </a:solidFill>
              <a:latin typeface="+mn-lt"/>
              <a:ea typeface="+mn-ea"/>
              <a:cs typeface="+mn-cs"/>
            </a:endParaRP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b="1" kern="1200" dirty="0" err="1">
                <a:solidFill>
                  <a:srgbClr val="000099"/>
                </a:solidFill>
                <a:latin typeface="+mn-lt"/>
                <a:ea typeface="+mn-ea"/>
                <a:cs typeface="+mn-cs"/>
              </a:rPr>
              <a:t>Telefonos</a:t>
            </a:r>
            <a:r>
              <a:rPr lang="en-US" sz="2100" b="1" kern="1200" dirty="0">
                <a:solidFill>
                  <a:srgbClr val="000099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100" b="1" kern="1200" dirty="0" err="1">
                <a:solidFill>
                  <a:srgbClr val="000099"/>
                </a:solidFill>
                <a:latin typeface="+mn-lt"/>
                <a:ea typeface="+mn-ea"/>
                <a:cs typeface="+mn-cs"/>
              </a:rPr>
              <a:t>konzultáció</a:t>
            </a:r>
            <a:r>
              <a:rPr lang="en-US" sz="2100" b="1" kern="1200" dirty="0">
                <a:solidFill>
                  <a:srgbClr val="000099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100" b="1" kern="1200" dirty="0">
              <a:solidFill>
                <a:srgbClr val="000099"/>
              </a:solidFill>
              <a:latin typeface="+mn-lt"/>
              <a:ea typeface="+mn-ea"/>
              <a:cs typeface="+mn-cs"/>
            </a:endParaRP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b="1" kern="1200" dirty="0" err="1">
                <a:solidFill>
                  <a:srgbClr val="000099"/>
                </a:solidFill>
                <a:latin typeface="+mn-lt"/>
                <a:ea typeface="+mn-ea"/>
                <a:cs typeface="+mn-cs"/>
              </a:rPr>
              <a:t>Repülőterek</a:t>
            </a:r>
            <a:r>
              <a:rPr lang="en-US" sz="2100" b="1" kern="1200" dirty="0">
                <a:solidFill>
                  <a:srgbClr val="000099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100" b="1" kern="1200" dirty="0" err="1">
                <a:solidFill>
                  <a:srgbClr val="000099"/>
                </a:solidFill>
                <a:latin typeface="+mn-lt"/>
                <a:ea typeface="+mn-ea"/>
                <a:cs typeface="+mn-cs"/>
              </a:rPr>
              <a:t>éghajlati</a:t>
            </a:r>
            <a:r>
              <a:rPr lang="en-US" sz="2100" b="1" kern="1200" dirty="0">
                <a:solidFill>
                  <a:srgbClr val="000099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100" b="1" kern="1200" dirty="0" err="1">
                <a:solidFill>
                  <a:srgbClr val="000099"/>
                </a:solidFill>
                <a:latin typeface="+mn-lt"/>
                <a:ea typeface="+mn-ea"/>
                <a:cs typeface="+mn-cs"/>
              </a:rPr>
              <a:t>összefoglaló</a:t>
            </a:r>
            <a:r>
              <a:rPr lang="hu-HU" sz="2100" b="1" kern="1200" dirty="0">
                <a:solidFill>
                  <a:srgbClr val="000099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2100" b="1" kern="1200" dirty="0">
                <a:solidFill>
                  <a:srgbClr val="000099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100" b="1" kern="1200" dirty="0" err="1">
                <a:solidFill>
                  <a:srgbClr val="000099"/>
                </a:solidFill>
                <a:latin typeface="+mn-lt"/>
                <a:ea typeface="+mn-ea"/>
                <a:cs typeface="+mn-cs"/>
              </a:rPr>
              <a:t>és</a:t>
            </a:r>
            <a:r>
              <a:rPr lang="en-US" sz="2100" b="1" kern="1200" dirty="0">
                <a:solidFill>
                  <a:srgbClr val="000099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100" b="1" kern="1200" dirty="0" err="1">
                <a:solidFill>
                  <a:srgbClr val="000099"/>
                </a:solidFill>
                <a:latin typeface="+mn-lt"/>
                <a:ea typeface="+mn-ea"/>
                <a:cs typeface="+mn-cs"/>
              </a:rPr>
              <a:t>klimatológiai</a:t>
            </a:r>
            <a:r>
              <a:rPr lang="en-US" sz="2100" b="1" kern="1200" dirty="0">
                <a:solidFill>
                  <a:srgbClr val="000099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100" b="1" kern="1200" dirty="0" err="1">
                <a:solidFill>
                  <a:srgbClr val="000099"/>
                </a:solidFill>
                <a:latin typeface="+mn-lt"/>
                <a:ea typeface="+mn-ea"/>
                <a:cs typeface="+mn-cs"/>
              </a:rPr>
              <a:t>táblák</a:t>
            </a:r>
            <a:endParaRPr lang="en-US" sz="2100" b="1" kern="1200" dirty="0">
              <a:solidFill>
                <a:srgbClr val="000099"/>
              </a:solidFill>
              <a:latin typeface="+mn-lt"/>
              <a:ea typeface="+mn-ea"/>
              <a:cs typeface="+mn-cs"/>
            </a:endParaRP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100" b="1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4881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16707" y="1093659"/>
            <a:ext cx="989379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solidFill>
                  <a:srgbClr val="2B2E8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Meteorológiai információk a repülés megtervezéséhez vagy végrehajtásához</a:t>
            </a:r>
          </a:p>
          <a:p>
            <a:endParaRPr lang="hu-HU" sz="2000" b="1" dirty="0">
              <a:solidFill>
                <a:srgbClr val="2B2E83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hu-HU" sz="2000" b="1" dirty="0">
              <a:solidFill>
                <a:srgbClr val="2B2E83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r>
              <a:rPr lang="hu-HU" sz="2000" b="1" dirty="0">
                <a:solidFill>
                  <a:srgbClr val="2B2E8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 fő felhasználók: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2B2E8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Légiforgalmi irányítók - </a:t>
            </a:r>
            <a:r>
              <a:rPr lang="hu-HU" sz="2000" dirty="0" err="1">
                <a:solidFill>
                  <a:srgbClr val="2B2E8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HungaroControl</a:t>
            </a:r>
            <a:endParaRPr lang="hu-HU" sz="2000" dirty="0">
              <a:solidFill>
                <a:srgbClr val="2B2E83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2B2E8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Légitársaságok – nagygépes repülés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2B2E8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Repülőterek: LHBP, LHDC, LHPP, LHSM, LHPR, stb.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2B2E8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Általános célú repülések – kisgépes: műszeres (IFR) vagy látva repülés (VFR)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2B2E8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Sport- és hobbirepülések – vitorlázó és sárkányrepülés, siklóernyő, hőlégballon</a:t>
            </a:r>
          </a:p>
          <a:p>
            <a:endParaRPr lang="hu-HU" sz="2000" b="1" dirty="0">
              <a:solidFill>
                <a:srgbClr val="2B2E83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hu-HU" sz="2000" b="1" dirty="0">
              <a:solidFill>
                <a:srgbClr val="2B2E83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r>
              <a:rPr lang="hu-HU" sz="2000" b="1" dirty="0">
                <a:solidFill>
                  <a:srgbClr val="2B2E8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Szolgáltatások elérhetőek: aviation.met.hu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000" b="1" dirty="0">
              <a:solidFill>
                <a:srgbClr val="2B2E83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en-US" sz="2000" dirty="0">
              <a:solidFill>
                <a:srgbClr val="2B2E83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en-US" sz="2000" dirty="0">
              <a:solidFill>
                <a:srgbClr val="2B2E83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en-US" sz="20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4089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>
            <a:extLst>
              <a:ext uri="{FF2B5EF4-FFF2-40B4-BE49-F238E27FC236}">
                <a16:creationId xmlns:a16="http://schemas.microsoft.com/office/drawing/2014/main" id="{3DA17604-3F2F-4D57-AE44-AF3709021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93DA441C-9B03-48BB-B783-7F9D41683E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700" y="431243"/>
            <a:ext cx="1794853" cy="1079422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1F71D6A3-FDDC-411A-AA47-270567F0AA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3973" y="360207"/>
            <a:ext cx="861081" cy="1238667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18776D2E-63E7-481F-8755-E7F392D55C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9946" y="597968"/>
            <a:ext cx="2762855" cy="745971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A1DEDA7E-D3BC-4D1B-A41C-D041D39031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6983" y="546247"/>
            <a:ext cx="2016614" cy="1052829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DD9A09DE-8E12-4EA5-ADE5-7F3D28A7D3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267" y="1842062"/>
            <a:ext cx="1490554" cy="1490554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A65D690D-6352-494E-BEB9-173D59A35A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1250" y="3006895"/>
            <a:ext cx="2051720" cy="854883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BD579939-689B-4046-A6C3-575E0943DB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6102" y="3884387"/>
            <a:ext cx="1340451" cy="486454"/>
          </a:xfrm>
          <a:prstGeom prst="rect">
            <a:avLst/>
          </a:prstGeom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3A432B14-6BE2-4BA9-A188-AA7D2920CB5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9811" y="4647947"/>
            <a:ext cx="1356742" cy="361798"/>
          </a:xfrm>
          <a:prstGeom prst="rect">
            <a:avLst/>
          </a:prstGeom>
        </p:spPr>
      </p:pic>
      <p:pic>
        <p:nvPicPr>
          <p:cNvPr id="20" name="Kép 19">
            <a:extLst>
              <a:ext uri="{FF2B5EF4-FFF2-40B4-BE49-F238E27FC236}">
                <a16:creationId xmlns:a16="http://schemas.microsoft.com/office/drawing/2014/main" id="{1F74DB31-89C9-44DA-A020-E6995CAE3E7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20367" y="2293226"/>
            <a:ext cx="1136526" cy="708328"/>
          </a:xfrm>
          <a:prstGeom prst="rect">
            <a:avLst/>
          </a:prstGeom>
        </p:spPr>
      </p:pic>
      <p:pic>
        <p:nvPicPr>
          <p:cNvPr id="22" name="Kép 21">
            <a:extLst>
              <a:ext uri="{FF2B5EF4-FFF2-40B4-BE49-F238E27FC236}">
                <a16:creationId xmlns:a16="http://schemas.microsoft.com/office/drawing/2014/main" id="{41B41A67-ACF4-42C2-9339-C8269C8C63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09801" y="3514360"/>
            <a:ext cx="1143000" cy="638175"/>
          </a:xfrm>
          <a:prstGeom prst="rect">
            <a:avLst/>
          </a:prstGeom>
        </p:spPr>
      </p:pic>
      <p:pic>
        <p:nvPicPr>
          <p:cNvPr id="24" name="Kép 23">
            <a:extLst>
              <a:ext uri="{FF2B5EF4-FFF2-40B4-BE49-F238E27FC236}">
                <a16:creationId xmlns:a16="http://schemas.microsoft.com/office/drawing/2014/main" id="{EE29C993-4B7E-4317-B341-29CB55BCBD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13554" y="4531871"/>
            <a:ext cx="1143339" cy="593949"/>
          </a:xfrm>
          <a:prstGeom prst="rect">
            <a:avLst/>
          </a:prstGeom>
        </p:spPr>
      </p:pic>
      <p:pic>
        <p:nvPicPr>
          <p:cNvPr id="26" name="Kép 25">
            <a:extLst>
              <a:ext uri="{FF2B5EF4-FFF2-40B4-BE49-F238E27FC236}">
                <a16:creationId xmlns:a16="http://schemas.microsoft.com/office/drawing/2014/main" id="{2A7B4228-7323-4EAB-9703-E81C5D42280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21373" y="2205502"/>
            <a:ext cx="1090520" cy="545260"/>
          </a:xfrm>
          <a:prstGeom prst="rect">
            <a:avLst/>
          </a:prstGeom>
        </p:spPr>
      </p:pic>
      <p:pic>
        <p:nvPicPr>
          <p:cNvPr id="28" name="Kép 27">
            <a:extLst>
              <a:ext uri="{FF2B5EF4-FFF2-40B4-BE49-F238E27FC236}">
                <a16:creationId xmlns:a16="http://schemas.microsoft.com/office/drawing/2014/main" id="{8BE22A14-EF56-4128-B937-89A08C9ACAC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9439" y="2326247"/>
            <a:ext cx="978223" cy="522183"/>
          </a:xfrm>
          <a:prstGeom prst="rect">
            <a:avLst/>
          </a:prstGeom>
        </p:spPr>
      </p:pic>
      <p:pic>
        <p:nvPicPr>
          <p:cNvPr id="30" name="Kép 29">
            <a:extLst>
              <a:ext uri="{FF2B5EF4-FFF2-40B4-BE49-F238E27FC236}">
                <a16:creationId xmlns:a16="http://schemas.microsoft.com/office/drawing/2014/main" id="{752F1DEF-F1D2-4B12-95C5-9438BB5BCCA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56362" y="3187352"/>
            <a:ext cx="1090520" cy="646096"/>
          </a:xfrm>
          <a:prstGeom prst="rect">
            <a:avLst/>
          </a:prstGeom>
        </p:spPr>
      </p:pic>
      <p:pic>
        <p:nvPicPr>
          <p:cNvPr id="32" name="Kép 31">
            <a:extLst>
              <a:ext uri="{FF2B5EF4-FFF2-40B4-BE49-F238E27FC236}">
                <a16:creationId xmlns:a16="http://schemas.microsoft.com/office/drawing/2014/main" id="{50492BF7-933B-450A-AEF4-0AD2ADB44CF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670281" y="3152325"/>
            <a:ext cx="647381" cy="787400"/>
          </a:xfrm>
          <a:prstGeom prst="rect">
            <a:avLst/>
          </a:prstGeom>
        </p:spPr>
      </p:pic>
      <p:pic>
        <p:nvPicPr>
          <p:cNvPr id="34" name="Kép 33">
            <a:extLst>
              <a:ext uri="{FF2B5EF4-FFF2-40B4-BE49-F238E27FC236}">
                <a16:creationId xmlns:a16="http://schemas.microsoft.com/office/drawing/2014/main" id="{7D1C3EFD-9927-48F3-9A0A-3BC74874449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21000" y="4093685"/>
            <a:ext cx="1063325" cy="1063325"/>
          </a:xfrm>
          <a:prstGeom prst="rect">
            <a:avLst/>
          </a:prstGeom>
        </p:spPr>
      </p:pic>
      <p:pic>
        <p:nvPicPr>
          <p:cNvPr id="36" name="Kép 35">
            <a:extLst>
              <a:ext uri="{FF2B5EF4-FFF2-40B4-BE49-F238E27FC236}">
                <a16:creationId xmlns:a16="http://schemas.microsoft.com/office/drawing/2014/main" id="{A608224F-27F3-44B3-B392-8B52BF8E2A5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339439" y="4308383"/>
            <a:ext cx="1212726" cy="679127"/>
          </a:xfrm>
          <a:prstGeom prst="rect">
            <a:avLst/>
          </a:prstGeom>
        </p:spPr>
      </p:pic>
      <p:pic>
        <p:nvPicPr>
          <p:cNvPr id="38" name="Kép 37">
            <a:extLst>
              <a:ext uri="{FF2B5EF4-FFF2-40B4-BE49-F238E27FC236}">
                <a16:creationId xmlns:a16="http://schemas.microsoft.com/office/drawing/2014/main" id="{876CEC20-C971-4E49-966B-EC321E34DE9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133041" y="5565496"/>
            <a:ext cx="1439241" cy="599684"/>
          </a:xfrm>
          <a:prstGeom prst="rect">
            <a:avLst/>
          </a:prstGeom>
        </p:spPr>
      </p:pic>
      <p:pic>
        <p:nvPicPr>
          <p:cNvPr id="40" name="Kép 39">
            <a:extLst>
              <a:ext uri="{FF2B5EF4-FFF2-40B4-BE49-F238E27FC236}">
                <a16:creationId xmlns:a16="http://schemas.microsoft.com/office/drawing/2014/main" id="{71E365F3-C2A4-4744-BDD6-7ED9C6B1DEB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339439" y="5184210"/>
            <a:ext cx="1381125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9889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337BD406-935A-4231-80EB-FAE3D40E2A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8321" y="727866"/>
            <a:ext cx="72436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Repülésre veszélyes időjárási jelenségek</a:t>
            </a:r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en-US" sz="20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B63528FD-8CEB-47F3-98C0-A239708B42AE}"/>
              </a:ext>
            </a:extLst>
          </p:cNvPr>
          <p:cNvSpPr txBox="1"/>
          <p:nvPr/>
        </p:nvSpPr>
        <p:spPr>
          <a:xfrm>
            <a:off x="615446" y="1434245"/>
            <a:ext cx="7758259" cy="2350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rgbClr val="2B2E8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Jegesedés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rgbClr val="2B2E8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Turbulencia, szélnyírás, hegyi hullám, széllökés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rgbClr val="2B2E8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Alacsony felhőalap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rgbClr val="2B2E8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Rossz látási viszonyok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rgbClr val="2B2E8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Tornyos gomolyfelhő, zivatarfelhő, zivatarok</a:t>
            </a:r>
            <a:endParaRPr lang="hu-HU" b="1" dirty="0">
              <a:solidFill>
                <a:srgbClr val="2B2E83"/>
              </a:solidFill>
            </a:endParaRPr>
          </a:p>
        </p:txBody>
      </p:sp>
      <p:pic>
        <p:nvPicPr>
          <p:cNvPr id="11" name="Picture 3" descr="D:\előadás20201106\Babitsos eloadas\1604320747_043_dpa-pa_201031-99-153657_dpai_1180_550_5.jpg">
            <a:extLst>
              <a:ext uri="{FF2B5EF4-FFF2-40B4-BE49-F238E27FC236}">
                <a16:creationId xmlns:a16="http://schemas.microsoft.com/office/drawing/2014/main" id="{DA3DB023-ADF7-4C0B-A7AB-489688B9B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698" y="4342115"/>
            <a:ext cx="4966497" cy="231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jeg.jpg">
            <a:extLst>
              <a:ext uri="{FF2B5EF4-FFF2-40B4-BE49-F238E27FC236}">
                <a16:creationId xmlns:a16="http://schemas.microsoft.com/office/drawing/2014/main" id="{A7AF86CF-4148-42F9-8FF6-1D0495F425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959" y="4342115"/>
            <a:ext cx="2857710" cy="2143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D:\előadás20201106\Airplane_vortex_edit.jpg">
            <a:extLst>
              <a:ext uri="{FF2B5EF4-FFF2-40B4-BE49-F238E27FC236}">
                <a16:creationId xmlns:a16="http://schemas.microsoft.com/office/drawing/2014/main" id="{8864D831-1ECB-46BC-90B0-F40535BE0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6424" y="2137375"/>
            <a:ext cx="2972673" cy="2417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D:\Users\VALI\KÉPEK\szupercella4.jpg">
            <a:extLst>
              <a:ext uri="{FF2B5EF4-FFF2-40B4-BE49-F238E27FC236}">
                <a16:creationId xmlns:a16="http://schemas.microsoft.com/office/drawing/2014/main" id="{EBDC4690-834F-46A8-84F9-72E9462BE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124" y="355726"/>
            <a:ext cx="3078251" cy="205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49554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4988" y="783839"/>
            <a:ext cx="72436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rgbClr val="2B2E8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Jegesedés</a:t>
            </a:r>
            <a:endParaRPr lang="en-US" sz="2400" b="1" dirty="0">
              <a:solidFill>
                <a:srgbClr val="2B2E83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en-US" sz="2000" dirty="0">
              <a:solidFill>
                <a:srgbClr val="2B2E83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en-US" sz="20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5162F9CA-E0C8-48C3-B5B9-77AE5B453A0E}"/>
              </a:ext>
            </a:extLst>
          </p:cNvPr>
          <p:cNvSpPr txBox="1"/>
          <p:nvPr/>
        </p:nvSpPr>
        <p:spPr>
          <a:xfrm>
            <a:off x="1083346" y="1322448"/>
            <a:ext cx="996366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rgbClr val="2B2E83"/>
                </a:solidFill>
              </a:rPr>
              <a:t>Jéglerakódás felhőben, esőben (ónos esőben) vagy nedves hóban, ritkán a felhő alatti repülésnél a repülőgépen keletkezik.</a:t>
            </a:r>
            <a:r>
              <a:rPr lang="hu-HU" dirty="0">
                <a:solidFill>
                  <a:srgbClr val="2B2E83"/>
                </a:solidFill>
              </a:rPr>
              <a:t> (Repülőgép motorjának jegesedése – nem jelezzük előre)</a:t>
            </a:r>
          </a:p>
          <a:p>
            <a:endParaRPr lang="hu-HU" dirty="0">
              <a:solidFill>
                <a:srgbClr val="2B2E8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rgbClr val="2B2E83"/>
                </a:solidFill>
              </a:rPr>
              <a:t>Jégbevonat keletkezik a repülőgépen, ha: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dirty="0">
                <a:solidFill>
                  <a:srgbClr val="2B2E83"/>
                </a:solidFill>
              </a:rPr>
              <a:t>van a légkörben elegendő túlhűlt vízcseppecske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dirty="0">
                <a:solidFill>
                  <a:srgbClr val="2B2E83"/>
                </a:solidFill>
              </a:rPr>
              <a:t>a levegő hőmérséklete 0 fok alatt van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dirty="0">
                <a:solidFill>
                  <a:srgbClr val="2B2E83"/>
                </a:solidFill>
              </a:rPr>
              <a:t>a repülőgép testének hőmérséklete 0 fok alatt van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>
              <a:solidFill>
                <a:srgbClr val="2B2E8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rgbClr val="2B2E83"/>
                </a:solidFill>
              </a:rPr>
              <a:t>Jegesedés hatásai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dirty="0">
                <a:solidFill>
                  <a:srgbClr val="2B2E83"/>
                </a:solidFill>
              </a:rPr>
              <a:t>Aerodinamikai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dirty="0">
                <a:solidFill>
                  <a:srgbClr val="2B2E83"/>
                </a:solidFill>
              </a:rPr>
              <a:t>Súlytöbblet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dirty="0">
                <a:solidFill>
                  <a:srgbClr val="2B2E83"/>
                </a:solidFill>
              </a:rPr>
              <a:t>Hajtómű vibráció, mechanikai sérülések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dirty="0">
                <a:solidFill>
                  <a:srgbClr val="2B2E83"/>
                </a:solidFill>
              </a:rPr>
              <a:t>Műszer hibák</a:t>
            </a:r>
          </a:p>
          <a:p>
            <a:endParaRPr lang="hu-HU" dirty="0"/>
          </a:p>
          <a:p>
            <a:endParaRPr lang="hu-HU" dirty="0"/>
          </a:p>
          <a:p>
            <a:endParaRPr lang="hu-HU" dirty="0"/>
          </a:p>
        </p:txBody>
      </p:sp>
      <p:pic>
        <p:nvPicPr>
          <p:cNvPr id="8" name="Picture 2" descr="D:\Users\VALI\KÉPEK\Jegesedett gep\0311 (4).jpg">
            <a:extLst>
              <a:ext uri="{FF2B5EF4-FFF2-40B4-BE49-F238E27FC236}">
                <a16:creationId xmlns:a16="http://schemas.microsoft.com/office/drawing/2014/main" id="{3BC229CD-E63F-4F2A-8692-419062750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334" y="2173652"/>
            <a:ext cx="3809967" cy="2839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30368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1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2409" y="205853"/>
            <a:ext cx="72436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rgbClr val="2B2E8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Turbulencia</a:t>
            </a:r>
            <a:endParaRPr lang="en-US" sz="2400" b="1" dirty="0">
              <a:solidFill>
                <a:srgbClr val="2B2E83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en-US" sz="2000" dirty="0">
              <a:solidFill>
                <a:srgbClr val="2B2E83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en-US" sz="20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D26296D0-2504-4E76-8170-E7FA111B51A5}"/>
              </a:ext>
            </a:extLst>
          </p:cNvPr>
          <p:cNvSpPr txBox="1"/>
          <p:nvPr/>
        </p:nvSpPr>
        <p:spPr>
          <a:xfrm>
            <a:off x="6754126" y="2704703"/>
            <a:ext cx="4155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2B2E83"/>
                </a:solidFill>
              </a:rPr>
              <a:t>A repülőgépre gyakorolt turbulencia nagysága </a:t>
            </a:r>
            <a:r>
              <a:rPr lang="hu-HU" b="1" dirty="0">
                <a:solidFill>
                  <a:srgbClr val="2B2E83"/>
                </a:solidFill>
              </a:rPr>
              <a:t>függ a repülőgép méreteitől, a fesztávolságtól</a:t>
            </a:r>
            <a:r>
              <a:rPr lang="hu-HU" dirty="0">
                <a:solidFill>
                  <a:srgbClr val="2B2E83"/>
                </a:solidFill>
              </a:rPr>
              <a:t>, a repülőgép </a:t>
            </a:r>
            <a:r>
              <a:rPr lang="hu-HU" b="1" dirty="0">
                <a:solidFill>
                  <a:srgbClr val="2B2E83"/>
                </a:solidFill>
              </a:rPr>
              <a:t>súlyától és a sebességétől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>
              <a:solidFill>
                <a:srgbClr val="2B2E8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2B2E83"/>
                </a:solidFill>
              </a:rPr>
              <a:t>A turbulencia megváltoztatja a felhajtóerő termelő felületek állásszögét: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dirty="0">
                <a:solidFill>
                  <a:srgbClr val="2B2E83"/>
                </a:solidFill>
              </a:rPr>
              <a:t>kis sebességeknél – átesés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dirty="0">
                <a:solidFill>
                  <a:srgbClr val="2B2E83"/>
                </a:solidFill>
              </a:rPr>
              <a:t>nagy sebességeknél – szerkezeti károsodás, vagy nagysebességű átesés =&gt; a sebességet csökkenteni kell</a:t>
            </a: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2A979D80-46CC-4250-B24B-948A21A78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55" y="896563"/>
            <a:ext cx="2682240" cy="1888445"/>
          </a:xfrm>
          <a:prstGeom prst="rect">
            <a:avLst/>
          </a:prstGeom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C2A74077-5E69-49B7-B834-B11E413A4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247" y="913818"/>
            <a:ext cx="3255727" cy="1888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32E88BEC-2787-4CBA-B76C-2FD9E0A77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34" y="3032722"/>
            <a:ext cx="2801224" cy="1888444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A81868B7-FDC1-4C8A-85CA-DD2C35714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684" y="3032722"/>
            <a:ext cx="3115110" cy="2105319"/>
          </a:xfrm>
          <a:prstGeom prst="rect">
            <a:avLst/>
          </a:prstGeom>
        </p:spPr>
      </p:pic>
      <p:pic>
        <p:nvPicPr>
          <p:cNvPr id="23" name="Picture 2" descr="D:\előadás20201106\97989763_2560044324209759_3811330772762099712_n.jpg">
            <a:extLst>
              <a:ext uri="{FF2B5EF4-FFF2-40B4-BE49-F238E27FC236}">
                <a16:creationId xmlns:a16="http://schemas.microsoft.com/office/drawing/2014/main" id="{4D493209-009E-4E1D-91D5-065134984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280" y="913818"/>
            <a:ext cx="3825240" cy="149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Szövegdoboz 24">
            <a:extLst>
              <a:ext uri="{FF2B5EF4-FFF2-40B4-BE49-F238E27FC236}">
                <a16:creationId xmlns:a16="http://schemas.microsoft.com/office/drawing/2014/main" id="{061F5664-EA8B-4A84-8B78-84AAAB06D293}"/>
              </a:ext>
            </a:extLst>
          </p:cNvPr>
          <p:cNvSpPr txBox="1"/>
          <p:nvPr/>
        </p:nvSpPr>
        <p:spPr>
          <a:xfrm>
            <a:off x="1404594" y="896563"/>
            <a:ext cx="1655501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</a:rPr>
              <a:t>Mechanikus</a:t>
            </a:r>
          </a:p>
        </p:txBody>
      </p:sp>
      <p:sp>
        <p:nvSpPr>
          <p:cNvPr id="26" name="Szövegdoboz 25">
            <a:extLst>
              <a:ext uri="{FF2B5EF4-FFF2-40B4-BE49-F238E27FC236}">
                <a16:creationId xmlns:a16="http://schemas.microsoft.com/office/drawing/2014/main" id="{9CFC2BC8-D959-4CD1-8619-22178A2C9BAB}"/>
              </a:ext>
            </a:extLst>
          </p:cNvPr>
          <p:cNvSpPr txBox="1"/>
          <p:nvPr/>
        </p:nvSpPr>
        <p:spPr>
          <a:xfrm>
            <a:off x="3800807" y="913818"/>
            <a:ext cx="2734167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hu-HU" dirty="0" err="1">
                <a:solidFill>
                  <a:schemeClr val="bg1"/>
                </a:solidFill>
              </a:rPr>
              <a:t>Orografikus</a:t>
            </a:r>
            <a:r>
              <a:rPr lang="hu-HU" dirty="0">
                <a:solidFill>
                  <a:schemeClr val="bg1"/>
                </a:solidFill>
              </a:rPr>
              <a:t> (hegyi-hullám)</a:t>
            </a:r>
          </a:p>
        </p:txBody>
      </p:sp>
      <p:sp>
        <p:nvSpPr>
          <p:cNvPr id="27" name="Szövegdoboz 26">
            <a:extLst>
              <a:ext uri="{FF2B5EF4-FFF2-40B4-BE49-F238E27FC236}">
                <a16:creationId xmlns:a16="http://schemas.microsoft.com/office/drawing/2014/main" id="{AB168EF2-3B9C-4616-9BF8-6A2DDFDFD906}"/>
              </a:ext>
            </a:extLst>
          </p:cNvPr>
          <p:cNvSpPr txBox="1"/>
          <p:nvPr/>
        </p:nvSpPr>
        <p:spPr>
          <a:xfrm>
            <a:off x="8777051" y="2037805"/>
            <a:ext cx="1890949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Felhő nélküli - JET</a:t>
            </a:r>
          </a:p>
        </p:txBody>
      </p:sp>
      <p:sp>
        <p:nvSpPr>
          <p:cNvPr id="28" name="Szövegdoboz 27">
            <a:extLst>
              <a:ext uri="{FF2B5EF4-FFF2-40B4-BE49-F238E27FC236}">
                <a16:creationId xmlns:a16="http://schemas.microsoft.com/office/drawing/2014/main" id="{634A95CF-77C7-4D53-86F4-9FD01516912F}"/>
              </a:ext>
            </a:extLst>
          </p:cNvPr>
          <p:cNvSpPr txBox="1"/>
          <p:nvPr/>
        </p:nvSpPr>
        <p:spPr>
          <a:xfrm>
            <a:off x="2099453" y="3060832"/>
            <a:ext cx="1027624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Termikus</a:t>
            </a:r>
          </a:p>
        </p:txBody>
      </p:sp>
      <p:sp>
        <p:nvSpPr>
          <p:cNvPr id="29" name="Szövegdoboz 28">
            <a:extLst>
              <a:ext uri="{FF2B5EF4-FFF2-40B4-BE49-F238E27FC236}">
                <a16:creationId xmlns:a16="http://schemas.microsoft.com/office/drawing/2014/main" id="{7F7C926E-2203-4E95-AA8E-48D94B91E5F9}"/>
              </a:ext>
            </a:extLst>
          </p:cNvPr>
          <p:cNvSpPr txBox="1"/>
          <p:nvPr/>
        </p:nvSpPr>
        <p:spPr>
          <a:xfrm>
            <a:off x="3397685" y="3032722"/>
            <a:ext cx="1473912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Felhő, zivatar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C44685F2-3262-4DAF-9A59-427B76743D4D}"/>
              </a:ext>
            </a:extLst>
          </p:cNvPr>
          <p:cNvSpPr txBox="1"/>
          <p:nvPr/>
        </p:nvSpPr>
        <p:spPr>
          <a:xfrm>
            <a:off x="3163173" y="5301112"/>
            <a:ext cx="37633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2B2E83"/>
                </a:solidFill>
              </a:rPr>
              <a:t>A légkör </a:t>
            </a:r>
            <a:r>
              <a:rPr lang="hu-HU" b="1" dirty="0">
                <a:solidFill>
                  <a:srgbClr val="2B2E83"/>
                </a:solidFill>
              </a:rPr>
              <a:t>rendezetlen mozgás</a:t>
            </a:r>
            <a:r>
              <a:rPr lang="hu-HU" dirty="0">
                <a:solidFill>
                  <a:srgbClr val="2B2E83"/>
                </a:solidFill>
              </a:rPr>
              <a:t>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rgbClr val="2B2E83"/>
                </a:solidFill>
              </a:rPr>
              <a:t>Termikus, </a:t>
            </a:r>
            <a:r>
              <a:rPr lang="hu-HU" b="1" dirty="0" err="1">
                <a:solidFill>
                  <a:srgbClr val="2B2E83"/>
                </a:solidFill>
              </a:rPr>
              <a:t>orografikus</a:t>
            </a:r>
            <a:r>
              <a:rPr lang="hu-HU" b="1" dirty="0">
                <a:solidFill>
                  <a:srgbClr val="2B2E83"/>
                </a:solidFill>
              </a:rPr>
              <a:t>, dinamikai </a:t>
            </a:r>
            <a:r>
              <a:rPr lang="hu-HU" dirty="0">
                <a:solidFill>
                  <a:srgbClr val="2B2E83"/>
                </a:solidFill>
              </a:rPr>
              <a:t>okai vannak, melyek egyenként, vagy együttesen hatnak</a:t>
            </a:r>
          </a:p>
        </p:txBody>
      </p:sp>
    </p:spTree>
    <p:extLst>
      <p:ext uri="{BB962C8B-B14F-4D97-AF65-F5344CB8AC3E}">
        <p14:creationId xmlns:p14="http://schemas.microsoft.com/office/powerpoint/2010/main" val="37345392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4543" y="453900"/>
            <a:ext cx="72436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rgbClr val="2B2E8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Alacsony felhőalap, rossz látási viszonyok</a:t>
            </a:r>
            <a:endParaRPr lang="en-US" sz="2400" b="1" dirty="0">
              <a:solidFill>
                <a:srgbClr val="2B2E83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en-US" sz="2000" dirty="0">
              <a:solidFill>
                <a:srgbClr val="2B2E83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en-US" sz="20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D8C6AA05-9522-4ABE-B454-634254AA45E1}"/>
              </a:ext>
            </a:extLst>
          </p:cNvPr>
          <p:cNvSpPr txBox="1"/>
          <p:nvPr/>
        </p:nvSpPr>
        <p:spPr>
          <a:xfrm>
            <a:off x="547060" y="1122363"/>
            <a:ext cx="660474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2B2E83"/>
                </a:solidFill>
              </a:rPr>
              <a:t>Főként a fel- és leszállást nehezítik meg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2B2E83"/>
                </a:solidFill>
              </a:rPr>
              <a:t>Az orientációt, tájékozódást ellehetetleníthetik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2B2E83"/>
                </a:solidFill>
              </a:rPr>
              <a:t>A látást </a:t>
            </a:r>
            <a:r>
              <a:rPr lang="hu-HU" b="1" dirty="0">
                <a:solidFill>
                  <a:srgbClr val="2B2E83"/>
                </a:solidFill>
              </a:rPr>
              <a:t>por-, homokvihar</a:t>
            </a:r>
            <a:r>
              <a:rPr lang="hu-HU" dirty="0">
                <a:solidFill>
                  <a:srgbClr val="2B2E83"/>
                </a:solidFill>
              </a:rPr>
              <a:t>, és </a:t>
            </a:r>
            <a:r>
              <a:rPr lang="hu-HU" b="1" dirty="0">
                <a:solidFill>
                  <a:srgbClr val="2B2E83"/>
                </a:solidFill>
              </a:rPr>
              <a:t>csapadéktevékenység</a:t>
            </a:r>
            <a:r>
              <a:rPr lang="hu-HU" dirty="0">
                <a:solidFill>
                  <a:srgbClr val="2B2E83"/>
                </a:solidFill>
              </a:rPr>
              <a:t> is ronthatja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rgbClr val="2B2E83"/>
                </a:solidFill>
              </a:rPr>
              <a:t>Párásság</a:t>
            </a:r>
            <a:r>
              <a:rPr lang="hu-HU" dirty="0">
                <a:solidFill>
                  <a:srgbClr val="2B2E83"/>
                </a:solidFill>
              </a:rPr>
              <a:t>: 5 km alatti látástávolság; </a:t>
            </a:r>
            <a:r>
              <a:rPr lang="hu-HU" b="1" dirty="0">
                <a:solidFill>
                  <a:srgbClr val="2B2E83"/>
                </a:solidFill>
              </a:rPr>
              <a:t>köd</a:t>
            </a:r>
            <a:r>
              <a:rPr lang="hu-HU" dirty="0">
                <a:solidFill>
                  <a:srgbClr val="2B2E83"/>
                </a:solidFill>
              </a:rPr>
              <a:t>: 1 km alatti látástávolság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>
              <a:solidFill>
                <a:srgbClr val="2B2E8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2B2E83"/>
                </a:solidFill>
              </a:rPr>
              <a:t>VFR, vagyis látva repülés szabályai szerint repülni ködben, felhőben, illetve 300 méter (AGL) alatti felhőalap esetén tilos</a:t>
            </a:r>
          </a:p>
        </p:txBody>
      </p:sp>
      <p:pic>
        <p:nvPicPr>
          <p:cNvPr id="8" name="Picture 3" descr="D:\előadás20201106\Babitsos eloadas\Stratus2.png">
            <a:extLst>
              <a:ext uri="{FF2B5EF4-FFF2-40B4-BE49-F238E27FC236}">
                <a16:creationId xmlns:a16="http://schemas.microsoft.com/office/drawing/2014/main" id="{34B2CF37-67DE-43E5-BCFE-ED1E38B64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738" y="3255962"/>
            <a:ext cx="4853131" cy="2271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:\előadás20201106\Babitsos eloadas\Stratus3.png">
            <a:extLst>
              <a:ext uri="{FF2B5EF4-FFF2-40B4-BE49-F238E27FC236}">
                <a16:creationId xmlns:a16="http://schemas.microsoft.com/office/drawing/2014/main" id="{E9A91251-EA79-45E1-9875-6D9D8BA69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687" y="4523645"/>
            <a:ext cx="2368550" cy="1937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DDD07E8A-3987-461E-8B7D-7EA1F46BAE1F}"/>
              </a:ext>
            </a:extLst>
          </p:cNvPr>
          <p:cNvSpPr txBox="1"/>
          <p:nvPr/>
        </p:nvSpPr>
        <p:spPr>
          <a:xfrm>
            <a:off x="7312778" y="998991"/>
            <a:ext cx="351619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2B2E83"/>
                </a:solidFill>
              </a:rPr>
              <a:t>Kedvező időjárási feltételek, időszakok: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2B2E83"/>
                </a:solidFill>
              </a:rPr>
              <a:t>őszi, téli, kora tavaszi időszak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2B2E83"/>
                </a:solidFill>
              </a:rPr>
              <a:t>alacsonyszintű nedvesség magas, gyenge légmozgás (anticiklon)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2B2E83"/>
                </a:solidFill>
              </a:rPr>
              <a:t>zavartalan kisugárzás, erőteljes bepárolgás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2B2E83"/>
                </a:solidFill>
              </a:rPr>
              <a:t>magasban melegedés (inverzió), kiszáradás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2B2E83"/>
                </a:solidFill>
              </a:rPr>
              <a:t>Kárpát-medence sajátossága: hideg légpárnás helyzet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80883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4543" y="347821"/>
            <a:ext cx="72436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rgbClr val="2B2E8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Zivatarok</a:t>
            </a:r>
            <a:endParaRPr lang="en-US" sz="2000" b="1" dirty="0">
              <a:solidFill>
                <a:srgbClr val="2B2E83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en-US" sz="2000" dirty="0">
              <a:solidFill>
                <a:srgbClr val="2B2E83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en-US" sz="20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F2FAAC77-66C4-4F22-A720-438632464A37}"/>
              </a:ext>
            </a:extLst>
          </p:cNvPr>
          <p:cNvSpPr txBox="1"/>
          <p:nvPr/>
        </p:nvSpPr>
        <p:spPr>
          <a:xfrm>
            <a:off x="546219" y="824354"/>
            <a:ext cx="356647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rgbClr val="2B2E83"/>
                </a:solidFill>
              </a:rPr>
              <a:t>Szükséges</a:t>
            </a:r>
            <a:r>
              <a:rPr lang="hu-HU" dirty="0">
                <a:solidFill>
                  <a:srgbClr val="2B2E83"/>
                </a:solidFill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dirty="0">
                <a:solidFill>
                  <a:srgbClr val="2B2E83"/>
                </a:solidFill>
              </a:rPr>
              <a:t>nagy nedvességtartalom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dirty="0">
                <a:solidFill>
                  <a:srgbClr val="2B2E83"/>
                </a:solidFill>
              </a:rPr>
              <a:t>instabil légrétegződés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dirty="0">
                <a:solidFill>
                  <a:srgbClr val="2B2E83"/>
                </a:solidFill>
              </a:rPr>
              <a:t>emelő mechanizmus: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 err="1">
                <a:solidFill>
                  <a:srgbClr val="2B2E83"/>
                </a:solidFill>
              </a:rPr>
              <a:t>orografikus</a:t>
            </a:r>
            <a:r>
              <a:rPr lang="hu-HU" dirty="0">
                <a:solidFill>
                  <a:srgbClr val="2B2E83"/>
                </a:solidFill>
              </a:rPr>
              <a:t> emelés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2B2E83"/>
                </a:solidFill>
              </a:rPr>
              <a:t>frontális emelés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2B2E83"/>
                </a:solidFill>
              </a:rPr>
              <a:t>az alsó légrétegek talajtól való felmelegedése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2B2E83"/>
                </a:solidFill>
              </a:rPr>
              <a:t>talajközeli konvergencia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2B2E83"/>
                </a:solidFill>
              </a:rPr>
              <a:t>szélnyírás</a:t>
            </a:r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26D0D257-3948-41CD-A0FC-0D224BBF543D}"/>
              </a:ext>
            </a:extLst>
          </p:cNvPr>
          <p:cNvSpPr txBox="1"/>
          <p:nvPr/>
        </p:nvSpPr>
        <p:spPr>
          <a:xfrm>
            <a:off x="3877624" y="881537"/>
            <a:ext cx="34030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>
                <a:solidFill>
                  <a:srgbClr val="2B2E83"/>
                </a:solidFill>
              </a:rPr>
              <a:t>Konvekció</a:t>
            </a:r>
            <a:r>
              <a:rPr lang="hu-HU" b="1" dirty="0">
                <a:solidFill>
                  <a:srgbClr val="2B2E83"/>
                </a:solidFill>
              </a:rPr>
              <a:t> szintjei</a:t>
            </a:r>
            <a:r>
              <a:rPr lang="hu-HU" dirty="0">
                <a:solidFill>
                  <a:srgbClr val="2B2E83"/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2B2E83"/>
                </a:solidFill>
              </a:rPr>
              <a:t>termik, gomolyfelhő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2B2E83"/>
                </a:solidFill>
              </a:rPr>
              <a:t>izolált, egyedi cella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2B2E83"/>
                </a:solidFill>
              </a:rPr>
              <a:t>multicellás zivatar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2B2E83"/>
                </a:solidFill>
              </a:rPr>
              <a:t>szupercellás zivatar</a:t>
            </a:r>
          </a:p>
          <a:p>
            <a:endParaRPr lang="hu-HU" dirty="0">
              <a:solidFill>
                <a:srgbClr val="2B2E8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2B2E83"/>
                </a:solidFill>
              </a:rPr>
              <a:t>zivatar vonal, zivatarlánc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2B2E83"/>
                </a:solidFill>
              </a:rPr>
              <a:t>MKR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32AC60B9-AFDA-45BE-ABCD-D2B82FB7F8C1}"/>
              </a:ext>
            </a:extLst>
          </p:cNvPr>
          <p:cNvSpPr txBox="1"/>
          <p:nvPr/>
        </p:nvSpPr>
        <p:spPr>
          <a:xfrm>
            <a:off x="3829041" y="3291611"/>
            <a:ext cx="39791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rgbClr val="2B2E83"/>
                </a:solidFill>
              </a:rPr>
              <a:t>Zivatarok veszélyei a repülésre:</a:t>
            </a:r>
          </a:p>
          <a:p>
            <a:r>
              <a:rPr lang="hu-HU" b="1" dirty="0">
                <a:solidFill>
                  <a:srgbClr val="2B2E83"/>
                </a:solidFill>
              </a:rPr>
              <a:t>jegesedés, turbulencia, jégeső, villámcsapás (tankolás!), szélnyírás</a:t>
            </a:r>
          </a:p>
          <a:p>
            <a:endParaRPr lang="hu-HU" dirty="0"/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617D9FA1-0532-4184-81A0-44D35A4D67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9895" y="4394806"/>
            <a:ext cx="4142050" cy="2264320"/>
          </a:xfrm>
          <a:prstGeom prst="rect">
            <a:avLst/>
          </a:prstGeom>
        </p:spPr>
      </p:pic>
      <p:pic>
        <p:nvPicPr>
          <p:cNvPr id="15" name="Picture 1029" descr="http://www.sg.hu/kep/2005_10/sg_t10_9.jpg">
            <a:extLst>
              <a:ext uri="{FF2B5EF4-FFF2-40B4-BE49-F238E27FC236}">
                <a16:creationId xmlns:a16="http://schemas.microsoft.com/office/drawing/2014/main" id="{1B707A6F-1586-4FE0-971F-7BCF20155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162" y="3785069"/>
            <a:ext cx="2619629" cy="1864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Kép 11" descr="A képen szöveg, égbolt, természet, felhők látható&#10;&#10;Automatikusan generált leírás">
            <a:extLst>
              <a:ext uri="{FF2B5EF4-FFF2-40B4-BE49-F238E27FC236}">
                <a16:creationId xmlns:a16="http://schemas.microsoft.com/office/drawing/2014/main" id="{183D2675-AB85-4FB3-8313-C2003E058E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5470" y="3392643"/>
            <a:ext cx="3240559" cy="2141807"/>
          </a:xfrm>
          <a:prstGeom prst="rect">
            <a:avLst/>
          </a:prstGeom>
        </p:spPr>
      </p:pic>
      <p:pic>
        <p:nvPicPr>
          <p:cNvPr id="11" name="Picture 2" descr="multicell">
            <a:extLst>
              <a:ext uri="{FF2B5EF4-FFF2-40B4-BE49-F238E27FC236}">
                <a16:creationId xmlns:a16="http://schemas.microsoft.com/office/drawing/2014/main" id="{3D7CF4A1-347A-467F-B94B-1FFD9D092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520" y="2049838"/>
            <a:ext cx="3355453" cy="1738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Kép 15" descr="A képen égbolt, kültéri, természet, víz látható&#10;&#10;Automatikusan generált leírás">
            <a:extLst>
              <a:ext uri="{FF2B5EF4-FFF2-40B4-BE49-F238E27FC236}">
                <a16:creationId xmlns:a16="http://schemas.microsoft.com/office/drawing/2014/main" id="{40DBC87A-E082-4FC0-8B44-45B31E09172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9639" r="15770"/>
          <a:stretch/>
        </p:blipFill>
        <p:spPr>
          <a:xfrm>
            <a:off x="8855693" y="309408"/>
            <a:ext cx="1998367" cy="2049683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DCB3A027-06AE-48C6-ACED-F14CBDEFA0A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3200" b="4152"/>
          <a:stretch/>
        </p:blipFill>
        <p:spPr>
          <a:xfrm>
            <a:off x="6694681" y="602297"/>
            <a:ext cx="2194528" cy="165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6398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C45AD99E-D7D7-4CE3-A3D1-5964ACDE7A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338" y="-12359"/>
            <a:ext cx="9919052" cy="58587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7986" y="3255962"/>
            <a:ext cx="64278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2B2E8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ICAO</a:t>
            </a:r>
            <a:r>
              <a:rPr lang="hu-HU" sz="2000" b="1" dirty="0">
                <a:solidFill>
                  <a:srgbClr val="2B2E8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(</a:t>
            </a:r>
            <a:r>
              <a:rPr lang="en-US" sz="2000" b="1" dirty="0">
                <a:solidFill>
                  <a:srgbClr val="2B2E8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International Civil Aviation Organization</a:t>
            </a:r>
            <a:r>
              <a:rPr lang="hu-HU" sz="2000" b="1" dirty="0">
                <a:solidFill>
                  <a:srgbClr val="2B2E8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) </a:t>
            </a:r>
            <a:r>
              <a:rPr lang="hu-HU" sz="2000" dirty="0">
                <a:solidFill>
                  <a:srgbClr val="2B2E8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- Nemzetközi Polgári Repülésről szóló Chicagói Egyezmény, 1944. december 7.</a:t>
            </a:r>
            <a:endParaRPr lang="en-US" sz="20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DD0606E2-5C1B-46B7-ADCC-8A35F4D72592}"/>
              </a:ext>
            </a:extLst>
          </p:cNvPr>
          <p:cNvSpPr txBox="1"/>
          <p:nvPr/>
        </p:nvSpPr>
        <p:spPr>
          <a:xfrm>
            <a:off x="557986" y="4409284"/>
            <a:ext cx="63424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solidFill>
                  <a:srgbClr val="2B2E8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Minden szolgáltatásunkat az ICAO és a WMO rendeleteinek, szabályainak és ajánlásainak megfelelően végezzük.</a:t>
            </a:r>
          </a:p>
          <a:p>
            <a:endParaRPr lang="en-US" sz="20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F5011233-157A-40A7-B406-3010E57D3F71}"/>
              </a:ext>
            </a:extLst>
          </p:cNvPr>
          <p:cNvSpPr txBox="1"/>
          <p:nvPr/>
        </p:nvSpPr>
        <p:spPr>
          <a:xfrm>
            <a:off x="6782586" y="4820068"/>
            <a:ext cx="4217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B2E8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ANNEX 3: </a:t>
            </a:r>
            <a:r>
              <a:rPr lang="en-US" dirty="0">
                <a:solidFill>
                  <a:srgbClr val="2B2E8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 </a:t>
            </a:r>
            <a:r>
              <a:rPr lang="en-US" dirty="0" err="1">
                <a:solidFill>
                  <a:srgbClr val="2B2E8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nemzetközi</a:t>
            </a:r>
            <a:r>
              <a:rPr lang="en-US" dirty="0">
                <a:solidFill>
                  <a:srgbClr val="2B2E8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dirty="0" err="1">
                <a:solidFill>
                  <a:srgbClr val="2B2E8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légi</a:t>
            </a:r>
            <a:r>
              <a:rPr lang="en-US" dirty="0">
                <a:solidFill>
                  <a:srgbClr val="2B2E8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dirty="0" err="1">
                <a:solidFill>
                  <a:srgbClr val="2B2E8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közlekedés</a:t>
            </a:r>
            <a:r>
              <a:rPr lang="en-US" dirty="0">
                <a:solidFill>
                  <a:srgbClr val="2B2E8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dirty="0" err="1">
                <a:solidFill>
                  <a:srgbClr val="2B2E8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meteorológiai</a:t>
            </a:r>
            <a:r>
              <a:rPr lang="en-US" dirty="0">
                <a:solidFill>
                  <a:srgbClr val="2B2E8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dirty="0" err="1">
                <a:solidFill>
                  <a:srgbClr val="2B2E83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szolgálata</a:t>
            </a:r>
            <a:endParaRPr lang="hu-HU" dirty="0">
              <a:solidFill>
                <a:srgbClr val="2B2E83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4924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699</TotalTime>
  <Words>960</Words>
  <Application>Microsoft Office PowerPoint</Application>
  <PresentationFormat>Szélesvásznú</PresentationFormat>
  <Paragraphs>218</Paragraphs>
  <Slides>30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30</vt:i4>
      </vt:variant>
    </vt:vector>
  </HeadingPairs>
  <TitlesOfParts>
    <vt:vector size="36" baseType="lpstr">
      <vt:lpstr>Arial</vt:lpstr>
      <vt:lpstr>Calibri</vt:lpstr>
      <vt:lpstr>Calibri Light</vt:lpstr>
      <vt:lpstr>Ebrima</vt:lpstr>
      <vt:lpstr>Wingdings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ieoAD</cp:lastModifiedBy>
  <cp:revision>51</cp:revision>
  <dcterms:created xsi:type="dcterms:W3CDTF">2018-10-25T13:55:37Z</dcterms:created>
  <dcterms:modified xsi:type="dcterms:W3CDTF">2023-07-03T06:26:18Z</dcterms:modified>
</cp:coreProperties>
</file>