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62" r:id="rId3"/>
    <p:sldId id="297" r:id="rId4"/>
    <p:sldId id="310" r:id="rId5"/>
    <p:sldId id="299" r:id="rId6"/>
    <p:sldId id="296" r:id="rId7"/>
    <p:sldId id="302" r:id="rId8"/>
    <p:sldId id="305" r:id="rId9"/>
    <p:sldId id="303" r:id="rId10"/>
    <p:sldId id="304" r:id="rId11"/>
    <p:sldId id="309" r:id="rId12"/>
    <p:sldId id="295" r:id="rId13"/>
    <p:sldId id="311" r:id="rId14"/>
    <p:sldId id="312" r:id="rId15"/>
    <p:sldId id="287" r:id="rId16"/>
    <p:sldId id="286" r:id="rId17"/>
    <p:sldId id="288" r:id="rId18"/>
    <p:sldId id="291" r:id="rId19"/>
    <p:sldId id="289" r:id="rId20"/>
    <p:sldId id="290" r:id="rId21"/>
    <p:sldId id="292" r:id="rId22"/>
    <p:sldId id="301" r:id="rId23"/>
    <p:sldId id="293" r:id="rId24"/>
    <p:sldId id="294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sebeházi Gabriella" initials="ZG" lastIdx="2" clrIdx="0">
    <p:extLst>
      <p:ext uri="{19B8F6BF-5375-455C-9EA6-DF929625EA0E}">
        <p15:presenceInfo xmlns:p15="http://schemas.microsoft.com/office/powerpoint/2012/main" userId="2cb0ce33b9dda99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008080"/>
    <a:srgbClr val="7DB93C"/>
    <a:srgbClr val="A2EAE8"/>
    <a:srgbClr val="99AEEE"/>
    <a:srgbClr val="49A049"/>
    <a:srgbClr val="1B1A97"/>
    <a:srgbClr val="8282BD"/>
    <a:srgbClr val="5CA95C"/>
    <a:srgbClr val="51D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3" autoAdjust="0"/>
    <p:restoredTop sz="94674"/>
  </p:normalViewPr>
  <p:slideViewPr>
    <p:cSldViewPr snapToGrid="0" snapToObjects="1">
      <p:cViewPr varScale="1">
        <p:scale>
          <a:sx n="77" d="100"/>
          <a:sy n="77" d="100"/>
        </p:scale>
        <p:origin x="132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Értékesítés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54-4F17-AE58-4E3071673EB8}"/>
              </c:ext>
            </c:extLst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54-4F17-AE58-4E3071673E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hu-H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Munka1!$A$2:$A$3</c:f>
              <c:strCache>
                <c:ptCount val="2"/>
                <c:pt idx="0">
                  <c:v>zöldterület</c:v>
                </c:pt>
                <c:pt idx="1">
                  <c:v>város</c:v>
                </c:pt>
              </c:strCache>
            </c:strRef>
          </c:cat>
          <c:val>
            <c:numRef>
              <c:f>Munka1!$B$2:$B$3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7C-427E-A746-86CF29C1A2C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+mj-lt"/>
        </a:defRPr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Értékesítés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05-4D06-815C-71CF826F7919}"/>
              </c:ext>
            </c:extLst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05-4D06-815C-71CF826F79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hu-H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Munka1!$A$2:$A$3</c:f>
              <c:strCache>
                <c:ptCount val="2"/>
                <c:pt idx="0">
                  <c:v>zöldterület</c:v>
                </c:pt>
                <c:pt idx="1">
                  <c:v>város</c:v>
                </c:pt>
              </c:strCache>
            </c:strRef>
          </c:cat>
          <c:val>
            <c:numRef>
              <c:f>Munka1!$B$2:$B$3</c:f>
              <c:numCache>
                <c:formatCode>0%</c:formatCode>
                <c:ptCount val="2"/>
                <c:pt idx="0">
                  <c:v>0.1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05-4D06-815C-71CF826F791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+mj-lt"/>
        </a:defRPr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Értékesítés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54-4247-A261-FABC632489BC}"/>
              </c:ext>
            </c:extLst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54-4247-A261-FABC632489B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hu-H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Munka1!$A$2:$A$3</c:f>
              <c:strCache>
                <c:ptCount val="2"/>
                <c:pt idx="0">
                  <c:v>zöldterület</c:v>
                </c:pt>
                <c:pt idx="1">
                  <c:v>város</c:v>
                </c:pt>
              </c:strCache>
            </c:strRef>
          </c:cat>
          <c:val>
            <c:numRef>
              <c:f>Munka1!$B$2:$B$3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54-4247-A261-FABC632489B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+mj-lt"/>
        </a:defRPr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BFF293-2081-4840-ABEB-70A2A9DF04E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4CB84BB-65BD-4BBA-8813-03A0C7EF4188}">
      <dgm:prSet phldrT="[Szöveg]" custT="1"/>
      <dgm:spPr/>
      <dgm:t>
        <a:bodyPr/>
        <a:lstStyle/>
        <a:p>
          <a:r>
            <a:rPr lang="hu-HU" sz="2400" dirty="0">
              <a:latin typeface="+mj-lt"/>
            </a:rPr>
            <a:t>légkör</a:t>
          </a:r>
        </a:p>
      </dgm:t>
    </dgm:pt>
    <dgm:pt modelId="{FAC44F47-272D-4EB0-AD28-0287A77D3258}" type="parTrans" cxnId="{F25650D1-EA58-4746-86C1-FF75C0075389}">
      <dgm:prSet/>
      <dgm:spPr/>
      <dgm:t>
        <a:bodyPr/>
        <a:lstStyle/>
        <a:p>
          <a:endParaRPr lang="hu-HU" sz="1200">
            <a:latin typeface="+mj-lt"/>
          </a:endParaRPr>
        </a:p>
      </dgm:t>
    </dgm:pt>
    <dgm:pt modelId="{2A75E044-1313-43AB-BE97-8BA7102AAE4F}" type="sibTrans" cxnId="{F25650D1-EA58-4746-86C1-FF75C0075389}">
      <dgm:prSet/>
      <dgm:spPr/>
      <dgm:t>
        <a:bodyPr/>
        <a:lstStyle/>
        <a:p>
          <a:endParaRPr lang="hu-HU" sz="1200">
            <a:latin typeface="+mj-lt"/>
          </a:endParaRPr>
        </a:p>
      </dgm:t>
    </dgm:pt>
    <dgm:pt modelId="{A272E146-9413-4C7C-800F-4C9BFE8857C5}">
      <dgm:prSet phldrT="[Szöveg]" custT="1"/>
      <dgm:spPr/>
      <dgm:t>
        <a:bodyPr/>
        <a:lstStyle/>
        <a:p>
          <a:r>
            <a:rPr lang="hu-HU" sz="2400" dirty="0" err="1">
              <a:latin typeface="+mj-lt"/>
            </a:rPr>
            <a:t>krioszféra</a:t>
          </a:r>
          <a:endParaRPr lang="hu-HU" sz="2400" dirty="0">
            <a:latin typeface="+mj-lt"/>
          </a:endParaRPr>
        </a:p>
      </dgm:t>
    </dgm:pt>
    <dgm:pt modelId="{C9AE8960-6271-419C-945E-BDB22AFC9094}" type="parTrans" cxnId="{A459A3C1-BE8D-4D6A-AAF5-2BF9CF0240F4}">
      <dgm:prSet/>
      <dgm:spPr/>
      <dgm:t>
        <a:bodyPr/>
        <a:lstStyle/>
        <a:p>
          <a:endParaRPr lang="hu-HU" sz="1200">
            <a:latin typeface="+mj-lt"/>
          </a:endParaRPr>
        </a:p>
      </dgm:t>
    </dgm:pt>
    <dgm:pt modelId="{C540A021-38AA-4F6E-82C3-8CC89D221F84}" type="sibTrans" cxnId="{A459A3C1-BE8D-4D6A-AAF5-2BF9CF0240F4}">
      <dgm:prSet/>
      <dgm:spPr/>
      <dgm:t>
        <a:bodyPr/>
        <a:lstStyle/>
        <a:p>
          <a:endParaRPr lang="hu-HU" sz="1200">
            <a:latin typeface="+mj-lt"/>
          </a:endParaRPr>
        </a:p>
      </dgm:t>
    </dgm:pt>
    <dgm:pt modelId="{655D42A6-90C2-49E5-AA41-E9B5BFEAFE1A}">
      <dgm:prSet phldrT="[Szöveg]" custT="1"/>
      <dgm:spPr/>
      <dgm:t>
        <a:bodyPr/>
        <a:lstStyle/>
        <a:p>
          <a:r>
            <a:rPr lang="hu-HU" sz="2400" dirty="0">
              <a:latin typeface="+mj-lt"/>
            </a:rPr>
            <a:t>talajfelszín</a:t>
          </a:r>
        </a:p>
      </dgm:t>
    </dgm:pt>
    <dgm:pt modelId="{65AA4131-1A32-46D2-AA7E-A00367854A16}" type="parTrans" cxnId="{38CFB0EF-DC3E-4534-AB35-9A8C7EEC5652}">
      <dgm:prSet/>
      <dgm:spPr/>
      <dgm:t>
        <a:bodyPr/>
        <a:lstStyle/>
        <a:p>
          <a:endParaRPr lang="hu-HU" sz="1200">
            <a:latin typeface="+mj-lt"/>
          </a:endParaRPr>
        </a:p>
      </dgm:t>
    </dgm:pt>
    <dgm:pt modelId="{3BBAA8B4-E46D-4759-8CDD-9EAD60175C7D}" type="sibTrans" cxnId="{38CFB0EF-DC3E-4534-AB35-9A8C7EEC5652}">
      <dgm:prSet/>
      <dgm:spPr/>
      <dgm:t>
        <a:bodyPr/>
        <a:lstStyle/>
        <a:p>
          <a:endParaRPr lang="hu-HU" sz="1200">
            <a:latin typeface="+mj-lt"/>
          </a:endParaRPr>
        </a:p>
      </dgm:t>
    </dgm:pt>
    <dgm:pt modelId="{F0D9159E-D53B-4707-BA93-F38666AE57C6}">
      <dgm:prSet phldrT="[Szöveg]" custT="1"/>
      <dgm:spPr/>
      <dgm:t>
        <a:bodyPr/>
        <a:lstStyle/>
        <a:p>
          <a:r>
            <a:rPr lang="hu-HU" sz="2400" dirty="0">
              <a:latin typeface="+mj-lt"/>
            </a:rPr>
            <a:t>hidroszféra</a:t>
          </a:r>
        </a:p>
      </dgm:t>
    </dgm:pt>
    <dgm:pt modelId="{C86EC019-8A39-44F5-BCE1-12085EA22048}" type="parTrans" cxnId="{C52FF1E1-D45F-49D8-9BB6-9CD3221312F9}">
      <dgm:prSet/>
      <dgm:spPr/>
      <dgm:t>
        <a:bodyPr/>
        <a:lstStyle/>
        <a:p>
          <a:endParaRPr lang="hu-HU" sz="1200">
            <a:latin typeface="+mj-lt"/>
          </a:endParaRPr>
        </a:p>
      </dgm:t>
    </dgm:pt>
    <dgm:pt modelId="{ADB897AB-BCE9-4947-AE69-6480CEBEF667}" type="sibTrans" cxnId="{C52FF1E1-D45F-49D8-9BB6-9CD3221312F9}">
      <dgm:prSet/>
      <dgm:spPr/>
      <dgm:t>
        <a:bodyPr/>
        <a:lstStyle/>
        <a:p>
          <a:endParaRPr lang="hu-HU" sz="1200">
            <a:latin typeface="+mj-lt"/>
          </a:endParaRPr>
        </a:p>
      </dgm:t>
    </dgm:pt>
    <dgm:pt modelId="{FAF524D7-093F-4BF3-B01B-7C1C2D0E808F}">
      <dgm:prSet phldrT="[Szöveg]" custT="1"/>
      <dgm:spPr/>
      <dgm:t>
        <a:bodyPr/>
        <a:lstStyle/>
        <a:p>
          <a:r>
            <a:rPr lang="hu-HU" sz="2400" dirty="0">
              <a:latin typeface="+mj-lt"/>
            </a:rPr>
            <a:t>bioszféra</a:t>
          </a:r>
        </a:p>
      </dgm:t>
    </dgm:pt>
    <dgm:pt modelId="{6C250BAE-C6DB-47EE-8F09-F8351FFAAAD8}" type="parTrans" cxnId="{D6779325-72CB-4F62-ABD9-CC5E0F456DDC}">
      <dgm:prSet/>
      <dgm:spPr/>
      <dgm:t>
        <a:bodyPr/>
        <a:lstStyle/>
        <a:p>
          <a:endParaRPr lang="hu-HU" sz="1200">
            <a:latin typeface="+mj-lt"/>
          </a:endParaRPr>
        </a:p>
      </dgm:t>
    </dgm:pt>
    <dgm:pt modelId="{103E3BB2-BC2D-4A48-99B9-BBAF04FCA244}" type="sibTrans" cxnId="{D6779325-72CB-4F62-ABD9-CC5E0F456DDC}">
      <dgm:prSet/>
      <dgm:spPr/>
      <dgm:t>
        <a:bodyPr/>
        <a:lstStyle/>
        <a:p>
          <a:endParaRPr lang="hu-HU" sz="1200">
            <a:latin typeface="+mj-lt"/>
          </a:endParaRPr>
        </a:p>
      </dgm:t>
    </dgm:pt>
    <dgm:pt modelId="{CD0A75A8-C664-487A-814C-7FD52E34DFDE}" type="pres">
      <dgm:prSet presAssocID="{44BFF293-2081-4840-ABEB-70A2A9DF04E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D6BE5A02-E894-41D5-8170-07C95FA24ABB}" type="pres">
      <dgm:prSet presAssocID="{44BFF293-2081-4840-ABEB-70A2A9DF04EE}" presName="Name1" presStyleCnt="0"/>
      <dgm:spPr/>
    </dgm:pt>
    <dgm:pt modelId="{3EFE7B78-9D8B-490D-8ADF-5441EC6C4227}" type="pres">
      <dgm:prSet presAssocID="{44BFF293-2081-4840-ABEB-70A2A9DF04EE}" presName="cycle" presStyleCnt="0"/>
      <dgm:spPr/>
    </dgm:pt>
    <dgm:pt modelId="{FF9965F2-76D2-4E93-852B-AE64A649B21B}" type="pres">
      <dgm:prSet presAssocID="{44BFF293-2081-4840-ABEB-70A2A9DF04EE}" presName="srcNode" presStyleLbl="node1" presStyleIdx="0" presStyleCnt="5"/>
      <dgm:spPr/>
    </dgm:pt>
    <dgm:pt modelId="{35421CF0-D253-4CE5-BC5B-004DD51F5697}" type="pres">
      <dgm:prSet presAssocID="{44BFF293-2081-4840-ABEB-70A2A9DF04EE}" presName="conn" presStyleLbl="parChTrans1D2" presStyleIdx="0" presStyleCnt="1"/>
      <dgm:spPr/>
      <dgm:t>
        <a:bodyPr/>
        <a:lstStyle/>
        <a:p>
          <a:endParaRPr lang="hu-HU"/>
        </a:p>
      </dgm:t>
    </dgm:pt>
    <dgm:pt modelId="{A93C8C04-F331-4F21-A3AB-F18C35558C6D}" type="pres">
      <dgm:prSet presAssocID="{44BFF293-2081-4840-ABEB-70A2A9DF04EE}" presName="extraNode" presStyleLbl="node1" presStyleIdx="0" presStyleCnt="5"/>
      <dgm:spPr/>
    </dgm:pt>
    <dgm:pt modelId="{7EB3F775-49E8-4998-83D5-3DE182BFE3BF}" type="pres">
      <dgm:prSet presAssocID="{44BFF293-2081-4840-ABEB-70A2A9DF04EE}" presName="dstNode" presStyleLbl="node1" presStyleIdx="0" presStyleCnt="5"/>
      <dgm:spPr/>
    </dgm:pt>
    <dgm:pt modelId="{1AD504EE-D6B4-4C8A-8A90-542982B1C250}" type="pres">
      <dgm:prSet presAssocID="{34CB84BB-65BD-4BBA-8813-03A0C7EF418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028048F-77F3-4C80-A5BC-9620FCCA9F6D}" type="pres">
      <dgm:prSet presAssocID="{34CB84BB-65BD-4BBA-8813-03A0C7EF4188}" presName="accent_1" presStyleCnt="0"/>
      <dgm:spPr/>
    </dgm:pt>
    <dgm:pt modelId="{CDC6A58B-DD04-43AD-A141-F838AF0FD664}" type="pres">
      <dgm:prSet presAssocID="{34CB84BB-65BD-4BBA-8813-03A0C7EF4188}" presName="accentRepeatNode" presStyleLbl="solidFgAcc1" presStyleIdx="0" presStyleCnt="5"/>
      <dgm:spPr/>
    </dgm:pt>
    <dgm:pt modelId="{D0960F9D-7DC9-46D4-8533-82C7791D4A6B}" type="pres">
      <dgm:prSet presAssocID="{F0D9159E-D53B-4707-BA93-F38666AE57C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074E26F-B692-4F96-BFD9-8A57AE1B8AAD}" type="pres">
      <dgm:prSet presAssocID="{F0D9159E-D53B-4707-BA93-F38666AE57C6}" presName="accent_2" presStyleCnt="0"/>
      <dgm:spPr/>
    </dgm:pt>
    <dgm:pt modelId="{4223CF31-C475-4F18-978F-2875142F5613}" type="pres">
      <dgm:prSet presAssocID="{F0D9159E-D53B-4707-BA93-F38666AE57C6}" presName="accentRepeatNode" presStyleLbl="solidFgAcc1" presStyleIdx="1" presStyleCnt="5"/>
      <dgm:spPr/>
    </dgm:pt>
    <dgm:pt modelId="{4F25B033-5589-4F23-A9ED-5C2804836DEC}" type="pres">
      <dgm:prSet presAssocID="{A272E146-9413-4C7C-800F-4C9BFE8857C5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87F03A7-C411-4916-A0A2-8AA927307A5D}" type="pres">
      <dgm:prSet presAssocID="{A272E146-9413-4C7C-800F-4C9BFE8857C5}" presName="accent_3" presStyleCnt="0"/>
      <dgm:spPr/>
    </dgm:pt>
    <dgm:pt modelId="{697229DE-BC87-45D0-A569-9C223BC1C3A2}" type="pres">
      <dgm:prSet presAssocID="{A272E146-9413-4C7C-800F-4C9BFE8857C5}" presName="accentRepeatNode" presStyleLbl="solidFgAcc1" presStyleIdx="2" presStyleCnt="5"/>
      <dgm:spPr/>
    </dgm:pt>
    <dgm:pt modelId="{512D78EC-E2B9-402C-AF89-635D22A44CB0}" type="pres">
      <dgm:prSet presAssocID="{655D42A6-90C2-49E5-AA41-E9B5BFEAFE1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09C799B-DE90-47ED-88AC-B97137ED11F9}" type="pres">
      <dgm:prSet presAssocID="{655D42A6-90C2-49E5-AA41-E9B5BFEAFE1A}" presName="accent_4" presStyleCnt="0"/>
      <dgm:spPr/>
    </dgm:pt>
    <dgm:pt modelId="{67950200-EE7A-4975-A5BB-78351718724F}" type="pres">
      <dgm:prSet presAssocID="{655D42A6-90C2-49E5-AA41-E9B5BFEAFE1A}" presName="accentRepeatNode" presStyleLbl="solidFgAcc1" presStyleIdx="3" presStyleCnt="5"/>
      <dgm:spPr/>
    </dgm:pt>
    <dgm:pt modelId="{89B07FAE-5768-4987-BD83-2ED83F2F44D9}" type="pres">
      <dgm:prSet presAssocID="{FAF524D7-093F-4BF3-B01B-7C1C2D0E808F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1438020-033F-4986-9829-8FBF203807A7}" type="pres">
      <dgm:prSet presAssocID="{FAF524D7-093F-4BF3-B01B-7C1C2D0E808F}" presName="accent_5" presStyleCnt="0"/>
      <dgm:spPr/>
    </dgm:pt>
    <dgm:pt modelId="{571D9495-4DE8-4065-96F9-D55ADB014884}" type="pres">
      <dgm:prSet presAssocID="{FAF524D7-093F-4BF3-B01B-7C1C2D0E808F}" presName="accentRepeatNode" presStyleLbl="solidFgAcc1" presStyleIdx="4" presStyleCnt="5"/>
      <dgm:spPr/>
    </dgm:pt>
  </dgm:ptLst>
  <dgm:cxnLst>
    <dgm:cxn modelId="{E9ECC36E-D85A-4E5D-A927-D05E3EC00D6F}" type="presOf" srcId="{FAF524D7-093F-4BF3-B01B-7C1C2D0E808F}" destId="{89B07FAE-5768-4987-BD83-2ED83F2F44D9}" srcOrd="0" destOrd="0" presId="urn:microsoft.com/office/officeart/2008/layout/VerticalCurvedList"/>
    <dgm:cxn modelId="{F25650D1-EA58-4746-86C1-FF75C0075389}" srcId="{44BFF293-2081-4840-ABEB-70A2A9DF04EE}" destId="{34CB84BB-65BD-4BBA-8813-03A0C7EF4188}" srcOrd="0" destOrd="0" parTransId="{FAC44F47-272D-4EB0-AD28-0287A77D3258}" sibTransId="{2A75E044-1313-43AB-BE97-8BA7102AAE4F}"/>
    <dgm:cxn modelId="{963C668C-911C-4825-8BCA-3CD7C1689185}" type="presOf" srcId="{2A75E044-1313-43AB-BE97-8BA7102AAE4F}" destId="{35421CF0-D253-4CE5-BC5B-004DD51F5697}" srcOrd="0" destOrd="0" presId="urn:microsoft.com/office/officeart/2008/layout/VerticalCurvedList"/>
    <dgm:cxn modelId="{1BCC68B0-D0ED-4CD6-8982-538F39169449}" type="presOf" srcId="{44BFF293-2081-4840-ABEB-70A2A9DF04EE}" destId="{CD0A75A8-C664-487A-814C-7FD52E34DFDE}" srcOrd="0" destOrd="0" presId="urn:microsoft.com/office/officeart/2008/layout/VerticalCurvedList"/>
    <dgm:cxn modelId="{38CFB0EF-DC3E-4534-AB35-9A8C7EEC5652}" srcId="{44BFF293-2081-4840-ABEB-70A2A9DF04EE}" destId="{655D42A6-90C2-49E5-AA41-E9B5BFEAFE1A}" srcOrd="3" destOrd="0" parTransId="{65AA4131-1A32-46D2-AA7E-A00367854A16}" sibTransId="{3BBAA8B4-E46D-4759-8CDD-9EAD60175C7D}"/>
    <dgm:cxn modelId="{19808BEB-E86A-4D8A-B384-0BE7FB4C1FF4}" type="presOf" srcId="{A272E146-9413-4C7C-800F-4C9BFE8857C5}" destId="{4F25B033-5589-4F23-A9ED-5C2804836DEC}" srcOrd="0" destOrd="0" presId="urn:microsoft.com/office/officeart/2008/layout/VerticalCurvedList"/>
    <dgm:cxn modelId="{D6779325-72CB-4F62-ABD9-CC5E0F456DDC}" srcId="{44BFF293-2081-4840-ABEB-70A2A9DF04EE}" destId="{FAF524D7-093F-4BF3-B01B-7C1C2D0E808F}" srcOrd="4" destOrd="0" parTransId="{6C250BAE-C6DB-47EE-8F09-F8351FFAAAD8}" sibTransId="{103E3BB2-BC2D-4A48-99B9-BBAF04FCA244}"/>
    <dgm:cxn modelId="{06A49C11-207F-46A6-AB09-0CD426768F15}" type="presOf" srcId="{655D42A6-90C2-49E5-AA41-E9B5BFEAFE1A}" destId="{512D78EC-E2B9-402C-AF89-635D22A44CB0}" srcOrd="0" destOrd="0" presId="urn:microsoft.com/office/officeart/2008/layout/VerticalCurvedList"/>
    <dgm:cxn modelId="{3BA955FA-1927-498A-B9C7-07B296851685}" type="presOf" srcId="{34CB84BB-65BD-4BBA-8813-03A0C7EF4188}" destId="{1AD504EE-D6B4-4C8A-8A90-542982B1C250}" srcOrd="0" destOrd="0" presId="urn:microsoft.com/office/officeart/2008/layout/VerticalCurvedList"/>
    <dgm:cxn modelId="{A459A3C1-BE8D-4D6A-AAF5-2BF9CF0240F4}" srcId="{44BFF293-2081-4840-ABEB-70A2A9DF04EE}" destId="{A272E146-9413-4C7C-800F-4C9BFE8857C5}" srcOrd="2" destOrd="0" parTransId="{C9AE8960-6271-419C-945E-BDB22AFC9094}" sibTransId="{C540A021-38AA-4F6E-82C3-8CC89D221F84}"/>
    <dgm:cxn modelId="{C52FF1E1-D45F-49D8-9BB6-9CD3221312F9}" srcId="{44BFF293-2081-4840-ABEB-70A2A9DF04EE}" destId="{F0D9159E-D53B-4707-BA93-F38666AE57C6}" srcOrd="1" destOrd="0" parTransId="{C86EC019-8A39-44F5-BCE1-12085EA22048}" sibTransId="{ADB897AB-BCE9-4947-AE69-6480CEBEF667}"/>
    <dgm:cxn modelId="{E2283472-9457-466F-AF2B-B1F26FAFE810}" type="presOf" srcId="{F0D9159E-D53B-4707-BA93-F38666AE57C6}" destId="{D0960F9D-7DC9-46D4-8533-82C7791D4A6B}" srcOrd="0" destOrd="0" presId="urn:microsoft.com/office/officeart/2008/layout/VerticalCurvedList"/>
    <dgm:cxn modelId="{B560F565-F06A-4390-B7D8-EDD50861D6E3}" type="presParOf" srcId="{CD0A75A8-C664-487A-814C-7FD52E34DFDE}" destId="{D6BE5A02-E894-41D5-8170-07C95FA24ABB}" srcOrd="0" destOrd="0" presId="urn:microsoft.com/office/officeart/2008/layout/VerticalCurvedList"/>
    <dgm:cxn modelId="{59FEB4C9-955F-4D58-B779-A719B1D3B7C1}" type="presParOf" srcId="{D6BE5A02-E894-41D5-8170-07C95FA24ABB}" destId="{3EFE7B78-9D8B-490D-8ADF-5441EC6C4227}" srcOrd="0" destOrd="0" presId="urn:microsoft.com/office/officeart/2008/layout/VerticalCurvedList"/>
    <dgm:cxn modelId="{9188E9FF-2D9D-4B5C-86E5-36487A82E434}" type="presParOf" srcId="{3EFE7B78-9D8B-490D-8ADF-5441EC6C4227}" destId="{FF9965F2-76D2-4E93-852B-AE64A649B21B}" srcOrd="0" destOrd="0" presId="urn:microsoft.com/office/officeart/2008/layout/VerticalCurvedList"/>
    <dgm:cxn modelId="{F3560256-EE8B-45BA-98E2-8BC77F852C35}" type="presParOf" srcId="{3EFE7B78-9D8B-490D-8ADF-5441EC6C4227}" destId="{35421CF0-D253-4CE5-BC5B-004DD51F5697}" srcOrd="1" destOrd="0" presId="urn:microsoft.com/office/officeart/2008/layout/VerticalCurvedList"/>
    <dgm:cxn modelId="{B44FEC62-C9EF-4BAA-A4DB-8BFED079468D}" type="presParOf" srcId="{3EFE7B78-9D8B-490D-8ADF-5441EC6C4227}" destId="{A93C8C04-F331-4F21-A3AB-F18C35558C6D}" srcOrd="2" destOrd="0" presId="urn:microsoft.com/office/officeart/2008/layout/VerticalCurvedList"/>
    <dgm:cxn modelId="{6431FAE5-E013-4C06-9C1C-37ACD19373B6}" type="presParOf" srcId="{3EFE7B78-9D8B-490D-8ADF-5441EC6C4227}" destId="{7EB3F775-49E8-4998-83D5-3DE182BFE3BF}" srcOrd="3" destOrd="0" presId="urn:microsoft.com/office/officeart/2008/layout/VerticalCurvedList"/>
    <dgm:cxn modelId="{D71A5138-2CC0-4329-A2BE-6CC15FFFB235}" type="presParOf" srcId="{D6BE5A02-E894-41D5-8170-07C95FA24ABB}" destId="{1AD504EE-D6B4-4C8A-8A90-542982B1C250}" srcOrd="1" destOrd="0" presId="urn:microsoft.com/office/officeart/2008/layout/VerticalCurvedList"/>
    <dgm:cxn modelId="{988361EB-361C-43FC-9782-59D65985D45B}" type="presParOf" srcId="{D6BE5A02-E894-41D5-8170-07C95FA24ABB}" destId="{9028048F-77F3-4C80-A5BC-9620FCCA9F6D}" srcOrd="2" destOrd="0" presId="urn:microsoft.com/office/officeart/2008/layout/VerticalCurvedList"/>
    <dgm:cxn modelId="{F2943F7B-A4BB-4B46-B12A-D384D560D3C9}" type="presParOf" srcId="{9028048F-77F3-4C80-A5BC-9620FCCA9F6D}" destId="{CDC6A58B-DD04-43AD-A141-F838AF0FD664}" srcOrd="0" destOrd="0" presId="urn:microsoft.com/office/officeart/2008/layout/VerticalCurvedList"/>
    <dgm:cxn modelId="{0DA125FA-010A-4B4C-9587-EE517DFF3B87}" type="presParOf" srcId="{D6BE5A02-E894-41D5-8170-07C95FA24ABB}" destId="{D0960F9D-7DC9-46D4-8533-82C7791D4A6B}" srcOrd="3" destOrd="0" presId="urn:microsoft.com/office/officeart/2008/layout/VerticalCurvedList"/>
    <dgm:cxn modelId="{DBFCED7F-2C65-4F88-9DC4-161682D241E8}" type="presParOf" srcId="{D6BE5A02-E894-41D5-8170-07C95FA24ABB}" destId="{0074E26F-B692-4F96-BFD9-8A57AE1B8AAD}" srcOrd="4" destOrd="0" presId="urn:microsoft.com/office/officeart/2008/layout/VerticalCurvedList"/>
    <dgm:cxn modelId="{ADC3D2A4-A180-49A8-9109-9F529C1E7D12}" type="presParOf" srcId="{0074E26F-B692-4F96-BFD9-8A57AE1B8AAD}" destId="{4223CF31-C475-4F18-978F-2875142F5613}" srcOrd="0" destOrd="0" presId="urn:microsoft.com/office/officeart/2008/layout/VerticalCurvedList"/>
    <dgm:cxn modelId="{23FAEE22-B959-40C0-84CB-32A759B095B0}" type="presParOf" srcId="{D6BE5A02-E894-41D5-8170-07C95FA24ABB}" destId="{4F25B033-5589-4F23-A9ED-5C2804836DEC}" srcOrd="5" destOrd="0" presId="urn:microsoft.com/office/officeart/2008/layout/VerticalCurvedList"/>
    <dgm:cxn modelId="{7E55F910-B5C7-4B60-BB13-CD48A455927F}" type="presParOf" srcId="{D6BE5A02-E894-41D5-8170-07C95FA24ABB}" destId="{787F03A7-C411-4916-A0A2-8AA927307A5D}" srcOrd="6" destOrd="0" presId="urn:microsoft.com/office/officeart/2008/layout/VerticalCurvedList"/>
    <dgm:cxn modelId="{F53E2C01-B526-4888-A3B5-899814E60BAD}" type="presParOf" srcId="{787F03A7-C411-4916-A0A2-8AA927307A5D}" destId="{697229DE-BC87-45D0-A569-9C223BC1C3A2}" srcOrd="0" destOrd="0" presId="urn:microsoft.com/office/officeart/2008/layout/VerticalCurvedList"/>
    <dgm:cxn modelId="{BE19CBC2-7ADA-4BC6-8F82-BCA68732A489}" type="presParOf" srcId="{D6BE5A02-E894-41D5-8170-07C95FA24ABB}" destId="{512D78EC-E2B9-402C-AF89-635D22A44CB0}" srcOrd="7" destOrd="0" presId="urn:microsoft.com/office/officeart/2008/layout/VerticalCurvedList"/>
    <dgm:cxn modelId="{FE978D96-1C43-49E4-806A-94FCD936FAF5}" type="presParOf" srcId="{D6BE5A02-E894-41D5-8170-07C95FA24ABB}" destId="{D09C799B-DE90-47ED-88AC-B97137ED11F9}" srcOrd="8" destOrd="0" presId="urn:microsoft.com/office/officeart/2008/layout/VerticalCurvedList"/>
    <dgm:cxn modelId="{E88CEEF0-A1CB-46E3-9127-20E098B44283}" type="presParOf" srcId="{D09C799B-DE90-47ED-88AC-B97137ED11F9}" destId="{67950200-EE7A-4975-A5BB-78351718724F}" srcOrd="0" destOrd="0" presId="urn:microsoft.com/office/officeart/2008/layout/VerticalCurvedList"/>
    <dgm:cxn modelId="{C935B525-F055-4A50-B818-1680B0F2ADBD}" type="presParOf" srcId="{D6BE5A02-E894-41D5-8170-07C95FA24ABB}" destId="{89B07FAE-5768-4987-BD83-2ED83F2F44D9}" srcOrd="9" destOrd="0" presId="urn:microsoft.com/office/officeart/2008/layout/VerticalCurvedList"/>
    <dgm:cxn modelId="{9856380A-1630-4B41-A929-66BAD0BA8B8C}" type="presParOf" srcId="{D6BE5A02-E894-41D5-8170-07C95FA24ABB}" destId="{81438020-033F-4986-9829-8FBF203807A7}" srcOrd="10" destOrd="0" presId="urn:microsoft.com/office/officeart/2008/layout/VerticalCurvedList"/>
    <dgm:cxn modelId="{28348FFF-993B-486F-A5E0-E69D9F8FA5C4}" type="presParOf" srcId="{81438020-033F-4986-9829-8FBF203807A7}" destId="{571D9495-4DE8-4065-96F9-D55ADB01488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5C1112-9AEA-4BA4-B7A7-09A8EE118AD6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CEAD5E6-B533-43A9-9BA9-455F8D47D517}">
      <dgm:prSet phldrT="[Szöveg]" custT="1"/>
      <dgm:spPr/>
      <dgm:t>
        <a:bodyPr/>
        <a:lstStyle/>
        <a:p>
          <a:r>
            <a:rPr lang="hu-HU" sz="1600" dirty="0">
              <a:latin typeface="+mj-lt"/>
            </a:rPr>
            <a:t>Forgatókönyvek</a:t>
          </a:r>
        </a:p>
      </dgm:t>
    </dgm:pt>
    <dgm:pt modelId="{4DA5C5D4-4F91-4A0B-945D-8D33D07C60C4}" type="parTrans" cxnId="{9CD1FE32-A664-4C44-AC6F-56A5B938755C}">
      <dgm:prSet/>
      <dgm:spPr/>
      <dgm:t>
        <a:bodyPr/>
        <a:lstStyle/>
        <a:p>
          <a:endParaRPr lang="hu-HU"/>
        </a:p>
      </dgm:t>
    </dgm:pt>
    <dgm:pt modelId="{8CB34E96-A1FA-49AC-A706-FC953D5744A0}" type="sibTrans" cxnId="{9CD1FE32-A664-4C44-AC6F-56A5B938755C}">
      <dgm:prSet/>
      <dgm:spPr/>
      <dgm:t>
        <a:bodyPr/>
        <a:lstStyle/>
        <a:p>
          <a:endParaRPr lang="hu-HU"/>
        </a:p>
      </dgm:t>
    </dgm:pt>
    <dgm:pt modelId="{0C9A5797-F8E3-49F2-BCC3-3E3269163027}">
      <dgm:prSet phldrT="[Szöveg]" custT="1"/>
      <dgm:spPr/>
      <dgm:t>
        <a:bodyPr/>
        <a:lstStyle/>
        <a:p>
          <a:r>
            <a:rPr lang="hu-HU" sz="1600" dirty="0">
              <a:latin typeface="+mj-lt"/>
            </a:rPr>
            <a:t>Globális klímamodellek</a:t>
          </a:r>
        </a:p>
      </dgm:t>
    </dgm:pt>
    <dgm:pt modelId="{D42DB5DE-F9E9-43C5-94CC-500FD6F96315}" type="parTrans" cxnId="{F3449E9E-A6C3-42E0-B0E3-F61E4352915C}">
      <dgm:prSet/>
      <dgm:spPr/>
      <dgm:t>
        <a:bodyPr/>
        <a:lstStyle/>
        <a:p>
          <a:endParaRPr lang="hu-HU"/>
        </a:p>
      </dgm:t>
    </dgm:pt>
    <dgm:pt modelId="{728421A4-0B71-4D26-82B5-3492C790AC15}" type="sibTrans" cxnId="{F3449E9E-A6C3-42E0-B0E3-F61E4352915C}">
      <dgm:prSet/>
      <dgm:spPr/>
      <dgm:t>
        <a:bodyPr/>
        <a:lstStyle/>
        <a:p>
          <a:endParaRPr lang="hu-HU"/>
        </a:p>
      </dgm:t>
    </dgm:pt>
    <dgm:pt modelId="{2D80F05B-E785-414A-A6E4-D4A2C714A3D1}">
      <dgm:prSet phldrT="[Szöveg]" custT="1"/>
      <dgm:spPr/>
      <dgm:t>
        <a:bodyPr/>
        <a:lstStyle/>
        <a:p>
          <a:r>
            <a:rPr lang="hu-HU" sz="1600" dirty="0">
              <a:latin typeface="+mj-lt"/>
            </a:rPr>
            <a:t>Regionális klímamodellek</a:t>
          </a:r>
        </a:p>
      </dgm:t>
    </dgm:pt>
    <dgm:pt modelId="{F0446D18-4572-4553-9F76-004032B95B18}" type="parTrans" cxnId="{6130FAF9-70D8-472A-84D6-5358563A0812}">
      <dgm:prSet/>
      <dgm:spPr/>
      <dgm:t>
        <a:bodyPr/>
        <a:lstStyle/>
        <a:p>
          <a:endParaRPr lang="hu-HU"/>
        </a:p>
      </dgm:t>
    </dgm:pt>
    <dgm:pt modelId="{32275273-B3F9-4739-8E9C-04F65123DE2E}" type="sibTrans" cxnId="{6130FAF9-70D8-472A-84D6-5358563A0812}">
      <dgm:prSet/>
      <dgm:spPr/>
      <dgm:t>
        <a:bodyPr/>
        <a:lstStyle/>
        <a:p>
          <a:endParaRPr lang="hu-HU"/>
        </a:p>
      </dgm:t>
    </dgm:pt>
    <dgm:pt modelId="{34F91F1D-FB2B-4379-9603-3EEFF13BE144}">
      <dgm:prSet phldrT="[Szöveg]"/>
      <dgm:spPr/>
      <dgm:t>
        <a:bodyPr/>
        <a:lstStyle/>
        <a:p>
          <a:r>
            <a:rPr lang="hu-HU" dirty="0"/>
            <a:t>Hatásvizsgálatok</a:t>
          </a:r>
        </a:p>
      </dgm:t>
    </dgm:pt>
    <dgm:pt modelId="{AAA1028D-09C1-4AA4-AA7F-B04250651802}" type="parTrans" cxnId="{4158409B-DB7F-47BD-B865-3BCF306A1FDB}">
      <dgm:prSet/>
      <dgm:spPr/>
      <dgm:t>
        <a:bodyPr/>
        <a:lstStyle/>
        <a:p>
          <a:endParaRPr lang="hu-HU"/>
        </a:p>
      </dgm:t>
    </dgm:pt>
    <dgm:pt modelId="{064EFA61-2F11-4128-AF22-E993B901DE1F}" type="sibTrans" cxnId="{4158409B-DB7F-47BD-B865-3BCF306A1FDB}">
      <dgm:prSet/>
      <dgm:spPr/>
      <dgm:t>
        <a:bodyPr/>
        <a:lstStyle/>
        <a:p>
          <a:endParaRPr lang="hu-HU"/>
        </a:p>
      </dgm:t>
    </dgm:pt>
    <dgm:pt modelId="{AE446BE0-1520-4792-B82F-A0CF70B53465}">
      <dgm:prSet phldrT="[Szöveg]" custT="1"/>
      <dgm:spPr/>
      <dgm:t>
        <a:bodyPr/>
        <a:lstStyle/>
        <a:p>
          <a:r>
            <a:rPr lang="hu-HU" sz="1600" dirty="0">
              <a:latin typeface="+mj-lt"/>
            </a:rPr>
            <a:t>Felhasználók</a:t>
          </a:r>
          <a:endParaRPr lang="hu-HU" sz="1200" dirty="0">
            <a:latin typeface="+mj-lt"/>
          </a:endParaRPr>
        </a:p>
      </dgm:t>
    </dgm:pt>
    <dgm:pt modelId="{65A624B6-7B90-40D9-B476-B59D492DBDB0}" type="parTrans" cxnId="{8B182F60-4499-4B02-9EBF-771CB77B8304}">
      <dgm:prSet/>
      <dgm:spPr/>
      <dgm:t>
        <a:bodyPr/>
        <a:lstStyle/>
        <a:p>
          <a:endParaRPr lang="hu-HU"/>
        </a:p>
      </dgm:t>
    </dgm:pt>
    <dgm:pt modelId="{9F7A3175-540C-4ECF-A7F9-95B320D154EA}" type="sibTrans" cxnId="{8B182F60-4499-4B02-9EBF-771CB77B8304}">
      <dgm:prSet/>
      <dgm:spPr/>
      <dgm:t>
        <a:bodyPr/>
        <a:lstStyle/>
        <a:p>
          <a:endParaRPr lang="hu-HU"/>
        </a:p>
      </dgm:t>
    </dgm:pt>
    <dgm:pt modelId="{E68BF16C-0D9D-459B-8426-A23A585B46AF}" type="pres">
      <dgm:prSet presAssocID="{D25C1112-9AEA-4BA4-B7A7-09A8EE118AD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6CEC70FB-4F42-46D9-B96D-3960A0970983}" type="pres">
      <dgm:prSet presAssocID="{3CEAD5E6-B533-43A9-9BA9-455F8D47D517}" presName="composite" presStyleCnt="0"/>
      <dgm:spPr/>
    </dgm:pt>
    <dgm:pt modelId="{A673F49A-B23F-4F6B-BE6A-0CCEA47CB887}" type="pres">
      <dgm:prSet presAssocID="{3CEAD5E6-B533-43A9-9BA9-455F8D47D517}" presName="imagSh" presStyleLbl="bgImgPlace1" presStyleIdx="0" presStyleCnt="5" custScaleX="294651" custScaleY="37958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588477E8-0A48-4E0C-928A-6DCC4E3DC324}" type="pres">
      <dgm:prSet presAssocID="{3CEAD5E6-B533-43A9-9BA9-455F8D47D517}" presName="txNode" presStyleLbl="node1" presStyleIdx="0" presStyleCnt="5" custScaleX="227172" custLinFactY="48018" custLinFactNeighborX="15140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E842328-C9DA-43DB-8246-505868465BE1}" type="pres">
      <dgm:prSet presAssocID="{8CB34E96-A1FA-49AC-A706-FC953D5744A0}" presName="sibTrans" presStyleLbl="sibTrans2D1" presStyleIdx="0" presStyleCnt="4"/>
      <dgm:spPr/>
      <dgm:t>
        <a:bodyPr/>
        <a:lstStyle/>
        <a:p>
          <a:endParaRPr lang="hu-HU"/>
        </a:p>
      </dgm:t>
    </dgm:pt>
    <dgm:pt modelId="{B0C9E34F-FFD2-47CE-8F2B-A92136385ED0}" type="pres">
      <dgm:prSet presAssocID="{8CB34E96-A1FA-49AC-A706-FC953D5744A0}" presName="connTx" presStyleLbl="sibTrans2D1" presStyleIdx="0" presStyleCnt="4"/>
      <dgm:spPr/>
      <dgm:t>
        <a:bodyPr/>
        <a:lstStyle/>
        <a:p>
          <a:endParaRPr lang="hu-HU"/>
        </a:p>
      </dgm:t>
    </dgm:pt>
    <dgm:pt modelId="{F3542B4F-D6B4-4DB8-A68A-73EC88672F67}" type="pres">
      <dgm:prSet presAssocID="{0C9A5797-F8E3-49F2-BCC3-3E3269163027}" presName="composite" presStyleCnt="0"/>
      <dgm:spPr/>
    </dgm:pt>
    <dgm:pt modelId="{F1CD6FF1-C517-4B2F-BB8F-3E62FBBDF034}" type="pres">
      <dgm:prSet presAssocID="{0C9A5797-F8E3-49F2-BCC3-3E3269163027}" presName="imagSh" presStyleLbl="bgImgPlace1" presStyleIdx="1" presStyleCnt="5" custScaleX="294651" custScaleY="379587"/>
      <dgm:spPr>
        <a:blipFill>
          <a:blip xmlns:r="http://schemas.openxmlformats.org/officeDocument/2006/relationships" r:embed="rId2"/>
          <a:srcRect/>
          <a:stretch>
            <a:fillRect l="-65000" r="-65000"/>
          </a:stretch>
        </a:blipFill>
      </dgm:spPr>
    </dgm:pt>
    <dgm:pt modelId="{FEB8FF7D-0A4C-437A-8FE7-D6FF125CDD60}" type="pres">
      <dgm:prSet presAssocID="{0C9A5797-F8E3-49F2-BCC3-3E3269163027}" presName="txNode" presStyleLbl="node1" presStyleIdx="1" presStyleCnt="5" custScaleX="227172" custLinFactY="48018" custLinFactNeighborX="15140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4FF9D8A-8506-4F2D-9F56-DD82D9FCE772}" type="pres">
      <dgm:prSet presAssocID="{728421A4-0B71-4D26-82B5-3492C790AC15}" presName="sibTrans" presStyleLbl="sibTrans2D1" presStyleIdx="1" presStyleCnt="4"/>
      <dgm:spPr/>
      <dgm:t>
        <a:bodyPr/>
        <a:lstStyle/>
        <a:p>
          <a:endParaRPr lang="hu-HU"/>
        </a:p>
      </dgm:t>
    </dgm:pt>
    <dgm:pt modelId="{64F6330D-0BF6-4621-9C5E-0CCF029B6CD1}" type="pres">
      <dgm:prSet presAssocID="{728421A4-0B71-4D26-82B5-3492C790AC15}" presName="connTx" presStyleLbl="sibTrans2D1" presStyleIdx="1" presStyleCnt="4"/>
      <dgm:spPr/>
      <dgm:t>
        <a:bodyPr/>
        <a:lstStyle/>
        <a:p>
          <a:endParaRPr lang="hu-HU"/>
        </a:p>
      </dgm:t>
    </dgm:pt>
    <dgm:pt modelId="{DDA04245-1169-43AD-B20A-C2C447143D51}" type="pres">
      <dgm:prSet presAssocID="{2D80F05B-E785-414A-A6E4-D4A2C714A3D1}" presName="composite" presStyleCnt="0"/>
      <dgm:spPr/>
    </dgm:pt>
    <dgm:pt modelId="{4C06AA5A-937E-43AF-BD6D-5E7505149305}" type="pres">
      <dgm:prSet presAssocID="{2D80F05B-E785-414A-A6E4-D4A2C714A3D1}" presName="imagSh" presStyleLbl="bgImgPlace1" presStyleIdx="2" presStyleCnt="5" custScaleX="294651" custScaleY="37958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2000" r="-92000"/>
          </a:stretch>
        </a:blipFill>
      </dgm:spPr>
    </dgm:pt>
    <dgm:pt modelId="{59CDD8C4-B48F-4888-BF86-E3B9EFF0CC25}" type="pres">
      <dgm:prSet presAssocID="{2D80F05B-E785-414A-A6E4-D4A2C714A3D1}" presName="txNode" presStyleLbl="node1" presStyleIdx="2" presStyleCnt="5" custScaleX="227172" custLinFactY="48018" custLinFactNeighborX="15140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A26962D-BC46-41F1-9021-243C412A9C50}" type="pres">
      <dgm:prSet presAssocID="{32275273-B3F9-4739-8E9C-04F65123DE2E}" presName="sibTrans" presStyleLbl="sibTrans2D1" presStyleIdx="2" presStyleCnt="4"/>
      <dgm:spPr/>
      <dgm:t>
        <a:bodyPr/>
        <a:lstStyle/>
        <a:p>
          <a:endParaRPr lang="hu-HU"/>
        </a:p>
      </dgm:t>
    </dgm:pt>
    <dgm:pt modelId="{71AD05E1-7D6A-42AC-9CD3-DBAE477B8CF7}" type="pres">
      <dgm:prSet presAssocID="{32275273-B3F9-4739-8E9C-04F65123DE2E}" presName="connTx" presStyleLbl="sibTrans2D1" presStyleIdx="2" presStyleCnt="4"/>
      <dgm:spPr/>
      <dgm:t>
        <a:bodyPr/>
        <a:lstStyle/>
        <a:p>
          <a:endParaRPr lang="hu-HU"/>
        </a:p>
      </dgm:t>
    </dgm:pt>
    <dgm:pt modelId="{2BCE6CD1-9601-4A30-AD91-592E13E5B296}" type="pres">
      <dgm:prSet presAssocID="{34F91F1D-FB2B-4379-9603-3EEFF13BE144}" presName="composite" presStyleCnt="0"/>
      <dgm:spPr/>
    </dgm:pt>
    <dgm:pt modelId="{90DBD8C2-B1FE-48AD-BAB5-8F977EA18610}" type="pres">
      <dgm:prSet presAssocID="{34F91F1D-FB2B-4379-9603-3EEFF13BE144}" presName="imagSh" presStyleLbl="bgImgPlace1" presStyleIdx="3" presStyleCnt="5" custScaleX="294651" custScaleY="379587" custLinFactNeighborX="-1443" custLinFactNeighborY="-4329"/>
      <dgm:spPr>
        <a:blipFill>
          <a:blip xmlns:r="http://schemas.openxmlformats.org/officeDocument/2006/relationships" r:embed="rId4"/>
          <a:srcRect/>
          <a:stretch>
            <a:fillRect l="-80000" r="-80000"/>
          </a:stretch>
        </a:blipFill>
      </dgm:spPr>
    </dgm:pt>
    <dgm:pt modelId="{AD7EB3D4-BADA-4E4B-8AE2-D09A673C2F98}" type="pres">
      <dgm:prSet presAssocID="{34F91F1D-FB2B-4379-9603-3EEFF13BE144}" presName="txNode" presStyleLbl="node1" presStyleIdx="3" presStyleCnt="5" custScaleX="227172" custLinFactY="48018" custLinFactNeighborX="15140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CFBC9B6-57F4-4EDB-A425-3ED4768CD15A}" type="pres">
      <dgm:prSet presAssocID="{064EFA61-2F11-4128-AF22-E993B901DE1F}" presName="sibTrans" presStyleLbl="sibTrans2D1" presStyleIdx="3" presStyleCnt="4"/>
      <dgm:spPr/>
      <dgm:t>
        <a:bodyPr/>
        <a:lstStyle/>
        <a:p>
          <a:endParaRPr lang="hu-HU"/>
        </a:p>
      </dgm:t>
    </dgm:pt>
    <dgm:pt modelId="{CE00F120-0B03-4A84-B4CA-835BC487C368}" type="pres">
      <dgm:prSet presAssocID="{064EFA61-2F11-4128-AF22-E993B901DE1F}" presName="connTx" presStyleLbl="sibTrans2D1" presStyleIdx="3" presStyleCnt="4"/>
      <dgm:spPr/>
      <dgm:t>
        <a:bodyPr/>
        <a:lstStyle/>
        <a:p>
          <a:endParaRPr lang="hu-HU"/>
        </a:p>
      </dgm:t>
    </dgm:pt>
    <dgm:pt modelId="{C3734004-7491-48FE-8FA8-F88A033D2E15}" type="pres">
      <dgm:prSet presAssocID="{AE446BE0-1520-4792-B82F-A0CF70B53465}" presName="composite" presStyleCnt="0"/>
      <dgm:spPr/>
    </dgm:pt>
    <dgm:pt modelId="{4A62A0F6-6B9F-4806-9D11-AEC4CCD7BBDF}" type="pres">
      <dgm:prSet presAssocID="{AE446BE0-1520-4792-B82F-A0CF70B53465}" presName="imagSh" presStyleLbl="bgImgPlace1" presStyleIdx="4" presStyleCnt="5" custScaleX="294651" custScaleY="379587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>
          <a:noFill/>
        </a:ln>
      </dgm:spPr>
    </dgm:pt>
    <dgm:pt modelId="{EC457598-B4FB-435E-9723-96D10CED6D5E}" type="pres">
      <dgm:prSet presAssocID="{AE446BE0-1520-4792-B82F-A0CF70B53465}" presName="txNode" presStyleLbl="node1" presStyleIdx="4" presStyleCnt="5" custScaleX="227172" custLinFactY="48018" custLinFactNeighborX="-14863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B248625-2682-434C-BDAA-4ADF15177878}" type="presOf" srcId="{2D80F05B-E785-414A-A6E4-D4A2C714A3D1}" destId="{59CDD8C4-B48F-4888-BF86-E3B9EFF0CC25}" srcOrd="0" destOrd="0" presId="urn:microsoft.com/office/officeart/2005/8/layout/hProcess10"/>
    <dgm:cxn modelId="{6130FAF9-70D8-472A-84D6-5358563A0812}" srcId="{D25C1112-9AEA-4BA4-B7A7-09A8EE118AD6}" destId="{2D80F05B-E785-414A-A6E4-D4A2C714A3D1}" srcOrd="2" destOrd="0" parTransId="{F0446D18-4572-4553-9F76-004032B95B18}" sibTransId="{32275273-B3F9-4739-8E9C-04F65123DE2E}"/>
    <dgm:cxn modelId="{F3449E9E-A6C3-42E0-B0E3-F61E4352915C}" srcId="{D25C1112-9AEA-4BA4-B7A7-09A8EE118AD6}" destId="{0C9A5797-F8E3-49F2-BCC3-3E3269163027}" srcOrd="1" destOrd="0" parTransId="{D42DB5DE-F9E9-43C5-94CC-500FD6F96315}" sibTransId="{728421A4-0B71-4D26-82B5-3492C790AC15}"/>
    <dgm:cxn modelId="{DF6488B6-44BC-46E9-9427-674346C04AC9}" type="presOf" srcId="{32275273-B3F9-4739-8E9C-04F65123DE2E}" destId="{71AD05E1-7D6A-42AC-9CD3-DBAE477B8CF7}" srcOrd="1" destOrd="0" presId="urn:microsoft.com/office/officeart/2005/8/layout/hProcess10"/>
    <dgm:cxn modelId="{8B182F60-4499-4B02-9EBF-771CB77B8304}" srcId="{D25C1112-9AEA-4BA4-B7A7-09A8EE118AD6}" destId="{AE446BE0-1520-4792-B82F-A0CF70B53465}" srcOrd="4" destOrd="0" parTransId="{65A624B6-7B90-40D9-B476-B59D492DBDB0}" sibTransId="{9F7A3175-540C-4ECF-A7F9-95B320D154EA}"/>
    <dgm:cxn modelId="{F1BB3144-1928-483A-A4EC-4B6FBEA76B5A}" type="presOf" srcId="{064EFA61-2F11-4128-AF22-E993B901DE1F}" destId="{ECFBC9B6-57F4-4EDB-A425-3ED4768CD15A}" srcOrd="0" destOrd="0" presId="urn:microsoft.com/office/officeart/2005/8/layout/hProcess10"/>
    <dgm:cxn modelId="{554412E4-EE93-44B5-AF27-70F17E8F1D68}" type="presOf" srcId="{728421A4-0B71-4D26-82B5-3492C790AC15}" destId="{54FF9D8A-8506-4F2D-9F56-DD82D9FCE772}" srcOrd="0" destOrd="0" presId="urn:microsoft.com/office/officeart/2005/8/layout/hProcess10"/>
    <dgm:cxn modelId="{403F5A8E-92CA-46CF-B47A-3112B5DB8CE1}" type="presOf" srcId="{34F91F1D-FB2B-4379-9603-3EEFF13BE144}" destId="{AD7EB3D4-BADA-4E4B-8AE2-D09A673C2F98}" srcOrd="0" destOrd="0" presId="urn:microsoft.com/office/officeart/2005/8/layout/hProcess10"/>
    <dgm:cxn modelId="{E0334339-A52F-4A37-AD1C-02AD29296153}" type="presOf" srcId="{8CB34E96-A1FA-49AC-A706-FC953D5744A0}" destId="{B0C9E34F-FFD2-47CE-8F2B-A92136385ED0}" srcOrd="1" destOrd="0" presId="urn:microsoft.com/office/officeart/2005/8/layout/hProcess10"/>
    <dgm:cxn modelId="{2C048423-4480-419D-9166-1A0A1856834E}" type="presOf" srcId="{32275273-B3F9-4739-8E9C-04F65123DE2E}" destId="{3A26962D-BC46-41F1-9021-243C412A9C50}" srcOrd="0" destOrd="0" presId="urn:microsoft.com/office/officeart/2005/8/layout/hProcess10"/>
    <dgm:cxn modelId="{AE3A882C-C941-44A9-B11F-8836D66A1ABC}" type="presOf" srcId="{AE446BE0-1520-4792-B82F-A0CF70B53465}" destId="{EC457598-B4FB-435E-9723-96D10CED6D5E}" srcOrd="0" destOrd="0" presId="urn:microsoft.com/office/officeart/2005/8/layout/hProcess10"/>
    <dgm:cxn modelId="{55B95BE7-C3F9-473A-8224-3A3E000D2F93}" type="presOf" srcId="{064EFA61-2F11-4128-AF22-E993B901DE1F}" destId="{CE00F120-0B03-4A84-B4CA-835BC487C368}" srcOrd="1" destOrd="0" presId="urn:microsoft.com/office/officeart/2005/8/layout/hProcess10"/>
    <dgm:cxn modelId="{4158409B-DB7F-47BD-B865-3BCF306A1FDB}" srcId="{D25C1112-9AEA-4BA4-B7A7-09A8EE118AD6}" destId="{34F91F1D-FB2B-4379-9603-3EEFF13BE144}" srcOrd="3" destOrd="0" parTransId="{AAA1028D-09C1-4AA4-AA7F-B04250651802}" sibTransId="{064EFA61-2F11-4128-AF22-E993B901DE1F}"/>
    <dgm:cxn modelId="{CA47C7E6-1C9D-452C-9EC5-D7826480C101}" type="presOf" srcId="{D25C1112-9AEA-4BA4-B7A7-09A8EE118AD6}" destId="{E68BF16C-0D9D-459B-8426-A23A585B46AF}" srcOrd="0" destOrd="0" presId="urn:microsoft.com/office/officeart/2005/8/layout/hProcess10"/>
    <dgm:cxn modelId="{A35120CA-76E8-442E-B01F-8979F4FED6D4}" type="presOf" srcId="{3CEAD5E6-B533-43A9-9BA9-455F8D47D517}" destId="{588477E8-0A48-4E0C-928A-6DCC4E3DC324}" srcOrd="0" destOrd="0" presId="urn:microsoft.com/office/officeart/2005/8/layout/hProcess10"/>
    <dgm:cxn modelId="{9CD1FE32-A664-4C44-AC6F-56A5B938755C}" srcId="{D25C1112-9AEA-4BA4-B7A7-09A8EE118AD6}" destId="{3CEAD5E6-B533-43A9-9BA9-455F8D47D517}" srcOrd="0" destOrd="0" parTransId="{4DA5C5D4-4F91-4A0B-945D-8D33D07C60C4}" sibTransId="{8CB34E96-A1FA-49AC-A706-FC953D5744A0}"/>
    <dgm:cxn modelId="{2DCF0BBF-1B00-47C4-AD68-BF06E58BC3C1}" type="presOf" srcId="{0C9A5797-F8E3-49F2-BCC3-3E3269163027}" destId="{FEB8FF7D-0A4C-437A-8FE7-D6FF125CDD60}" srcOrd="0" destOrd="0" presId="urn:microsoft.com/office/officeart/2005/8/layout/hProcess10"/>
    <dgm:cxn modelId="{AB47BABA-13B3-4537-A26F-09CDE6F63F7B}" type="presOf" srcId="{8CB34E96-A1FA-49AC-A706-FC953D5744A0}" destId="{7E842328-C9DA-43DB-8246-505868465BE1}" srcOrd="0" destOrd="0" presId="urn:microsoft.com/office/officeart/2005/8/layout/hProcess10"/>
    <dgm:cxn modelId="{31E1D901-652E-4252-8759-BCCA243F163E}" type="presOf" srcId="{728421A4-0B71-4D26-82B5-3492C790AC15}" destId="{64F6330D-0BF6-4621-9C5E-0CCF029B6CD1}" srcOrd="1" destOrd="0" presId="urn:microsoft.com/office/officeart/2005/8/layout/hProcess10"/>
    <dgm:cxn modelId="{642B7FE0-B51E-474D-A7AC-BE93952A9649}" type="presParOf" srcId="{E68BF16C-0D9D-459B-8426-A23A585B46AF}" destId="{6CEC70FB-4F42-46D9-B96D-3960A0970983}" srcOrd="0" destOrd="0" presId="urn:microsoft.com/office/officeart/2005/8/layout/hProcess10"/>
    <dgm:cxn modelId="{8F7356D3-6A39-4EB8-B814-C65F6E88E0DA}" type="presParOf" srcId="{6CEC70FB-4F42-46D9-B96D-3960A0970983}" destId="{A673F49A-B23F-4F6B-BE6A-0CCEA47CB887}" srcOrd="0" destOrd="0" presId="urn:microsoft.com/office/officeart/2005/8/layout/hProcess10"/>
    <dgm:cxn modelId="{B1FCEEC6-0CBF-4426-B891-614D5F0280D4}" type="presParOf" srcId="{6CEC70FB-4F42-46D9-B96D-3960A0970983}" destId="{588477E8-0A48-4E0C-928A-6DCC4E3DC324}" srcOrd="1" destOrd="0" presId="urn:microsoft.com/office/officeart/2005/8/layout/hProcess10"/>
    <dgm:cxn modelId="{6D11E1B7-1DBF-4360-9B1D-D25E7DD91C3B}" type="presParOf" srcId="{E68BF16C-0D9D-459B-8426-A23A585B46AF}" destId="{7E842328-C9DA-43DB-8246-505868465BE1}" srcOrd="1" destOrd="0" presId="urn:microsoft.com/office/officeart/2005/8/layout/hProcess10"/>
    <dgm:cxn modelId="{E045E702-C839-473A-894C-BDC594D4FC9D}" type="presParOf" srcId="{7E842328-C9DA-43DB-8246-505868465BE1}" destId="{B0C9E34F-FFD2-47CE-8F2B-A92136385ED0}" srcOrd="0" destOrd="0" presId="urn:microsoft.com/office/officeart/2005/8/layout/hProcess10"/>
    <dgm:cxn modelId="{7EC17F15-436B-4E1C-BE77-3052C368C6C7}" type="presParOf" srcId="{E68BF16C-0D9D-459B-8426-A23A585B46AF}" destId="{F3542B4F-D6B4-4DB8-A68A-73EC88672F67}" srcOrd="2" destOrd="0" presId="urn:microsoft.com/office/officeart/2005/8/layout/hProcess10"/>
    <dgm:cxn modelId="{1FFED1B1-F001-42B7-B89E-6F77F91980BC}" type="presParOf" srcId="{F3542B4F-D6B4-4DB8-A68A-73EC88672F67}" destId="{F1CD6FF1-C517-4B2F-BB8F-3E62FBBDF034}" srcOrd="0" destOrd="0" presId="urn:microsoft.com/office/officeart/2005/8/layout/hProcess10"/>
    <dgm:cxn modelId="{DE9B4A4F-A70E-4A31-BBDB-84F1C757AA1B}" type="presParOf" srcId="{F3542B4F-D6B4-4DB8-A68A-73EC88672F67}" destId="{FEB8FF7D-0A4C-437A-8FE7-D6FF125CDD60}" srcOrd="1" destOrd="0" presId="urn:microsoft.com/office/officeart/2005/8/layout/hProcess10"/>
    <dgm:cxn modelId="{AC2C3A70-D9EF-403E-AB34-0A0F60B008D7}" type="presParOf" srcId="{E68BF16C-0D9D-459B-8426-A23A585B46AF}" destId="{54FF9D8A-8506-4F2D-9F56-DD82D9FCE772}" srcOrd="3" destOrd="0" presId="urn:microsoft.com/office/officeart/2005/8/layout/hProcess10"/>
    <dgm:cxn modelId="{61F4C227-1751-4B72-8B8C-28B926DD2446}" type="presParOf" srcId="{54FF9D8A-8506-4F2D-9F56-DD82D9FCE772}" destId="{64F6330D-0BF6-4621-9C5E-0CCF029B6CD1}" srcOrd="0" destOrd="0" presId="urn:microsoft.com/office/officeart/2005/8/layout/hProcess10"/>
    <dgm:cxn modelId="{4FFFAC54-8ACA-421E-82C8-306A13254208}" type="presParOf" srcId="{E68BF16C-0D9D-459B-8426-A23A585B46AF}" destId="{DDA04245-1169-43AD-B20A-C2C447143D51}" srcOrd="4" destOrd="0" presId="urn:microsoft.com/office/officeart/2005/8/layout/hProcess10"/>
    <dgm:cxn modelId="{BED4030D-CA53-461B-9F72-525265C705E1}" type="presParOf" srcId="{DDA04245-1169-43AD-B20A-C2C447143D51}" destId="{4C06AA5A-937E-43AF-BD6D-5E7505149305}" srcOrd="0" destOrd="0" presId="urn:microsoft.com/office/officeart/2005/8/layout/hProcess10"/>
    <dgm:cxn modelId="{C2E9CE5A-4E8E-411D-8F6A-74697499AE75}" type="presParOf" srcId="{DDA04245-1169-43AD-B20A-C2C447143D51}" destId="{59CDD8C4-B48F-4888-BF86-E3B9EFF0CC25}" srcOrd="1" destOrd="0" presId="urn:microsoft.com/office/officeart/2005/8/layout/hProcess10"/>
    <dgm:cxn modelId="{9DF4C019-3776-4135-9283-22B5CD6D2E55}" type="presParOf" srcId="{E68BF16C-0D9D-459B-8426-A23A585B46AF}" destId="{3A26962D-BC46-41F1-9021-243C412A9C50}" srcOrd="5" destOrd="0" presId="urn:microsoft.com/office/officeart/2005/8/layout/hProcess10"/>
    <dgm:cxn modelId="{72B3896A-2A86-4E62-8665-29F7BB8D7A87}" type="presParOf" srcId="{3A26962D-BC46-41F1-9021-243C412A9C50}" destId="{71AD05E1-7D6A-42AC-9CD3-DBAE477B8CF7}" srcOrd="0" destOrd="0" presId="urn:microsoft.com/office/officeart/2005/8/layout/hProcess10"/>
    <dgm:cxn modelId="{DEDC2282-F225-4799-8A9D-0848236F824F}" type="presParOf" srcId="{E68BF16C-0D9D-459B-8426-A23A585B46AF}" destId="{2BCE6CD1-9601-4A30-AD91-592E13E5B296}" srcOrd="6" destOrd="0" presId="urn:microsoft.com/office/officeart/2005/8/layout/hProcess10"/>
    <dgm:cxn modelId="{5D192C11-E523-45F0-987A-4F9E980B6551}" type="presParOf" srcId="{2BCE6CD1-9601-4A30-AD91-592E13E5B296}" destId="{90DBD8C2-B1FE-48AD-BAB5-8F977EA18610}" srcOrd="0" destOrd="0" presId="urn:microsoft.com/office/officeart/2005/8/layout/hProcess10"/>
    <dgm:cxn modelId="{8F5D325B-FA72-4D4D-AD6D-C87B671470B6}" type="presParOf" srcId="{2BCE6CD1-9601-4A30-AD91-592E13E5B296}" destId="{AD7EB3D4-BADA-4E4B-8AE2-D09A673C2F98}" srcOrd="1" destOrd="0" presId="urn:microsoft.com/office/officeart/2005/8/layout/hProcess10"/>
    <dgm:cxn modelId="{3805BED2-CF43-46A8-8226-553B1E21C776}" type="presParOf" srcId="{E68BF16C-0D9D-459B-8426-A23A585B46AF}" destId="{ECFBC9B6-57F4-4EDB-A425-3ED4768CD15A}" srcOrd="7" destOrd="0" presId="urn:microsoft.com/office/officeart/2005/8/layout/hProcess10"/>
    <dgm:cxn modelId="{35E0DC87-6409-4147-BA85-747BA63816AA}" type="presParOf" srcId="{ECFBC9B6-57F4-4EDB-A425-3ED4768CD15A}" destId="{CE00F120-0B03-4A84-B4CA-835BC487C368}" srcOrd="0" destOrd="0" presId="urn:microsoft.com/office/officeart/2005/8/layout/hProcess10"/>
    <dgm:cxn modelId="{C4A7EF51-E517-4B26-9D77-67118D67C78B}" type="presParOf" srcId="{E68BF16C-0D9D-459B-8426-A23A585B46AF}" destId="{C3734004-7491-48FE-8FA8-F88A033D2E15}" srcOrd="8" destOrd="0" presId="urn:microsoft.com/office/officeart/2005/8/layout/hProcess10"/>
    <dgm:cxn modelId="{8792436A-88B3-4C77-9926-BF631906D8B1}" type="presParOf" srcId="{C3734004-7491-48FE-8FA8-F88A033D2E15}" destId="{4A62A0F6-6B9F-4806-9D11-AEC4CCD7BBDF}" srcOrd="0" destOrd="0" presId="urn:microsoft.com/office/officeart/2005/8/layout/hProcess10"/>
    <dgm:cxn modelId="{54AF7759-3751-4130-8741-B0A5D8356A61}" type="presParOf" srcId="{C3734004-7491-48FE-8FA8-F88A033D2E15}" destId="{EC457598-B4FB-435E-9723-96D10CED6D5E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E2F1CD-78A3-4754-A560-C26E324479D5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742BA2ED-DB44-4616-8848-F53A239B69C1}">
      <dgm:prSet phldrT="[Szöveg]"/>
      <dgm:spPr/>
      <dgm:t>
        <a:bodyPr/>
        <a:lstStyle/>
        <a:p>
          <a:r>
            <a:rPr lang="hu-HU" dirty="0">
              <a:latin typeface="+mj-lt"/>
            </a:rPr>
            <a:t>Tesztelés</a:t>
          </a:r>
        </a:p>
      </dgm:t>
    </dgm:pt>
    <dgm:pt modelId="{5377005F-B779-45AC-AE8A-F36DA5E42A8F}" type="parTrans" cxnId="{80F2D475-CB72-4265-B555-EEA18E37EF00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FAE4E954-D80A-446E-875D-835D467D30C6}" type="sibTrans" cxnId="{80F2D475-CB72-4265-B555-EEA18E37EF00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E49B9B7C-7294-40DE-9522-275474E3B72A}">
      <dgm:prSet phldrT="[Szöveg]"/>
      <dgm:spPr/>
      <dgm:t>
        <a:bodyPr/>
        <a:lstStyle/>
        <a:p>
          <a:r>
            <a:rPr lang="hu-HU" dirty="0">
              <a:latin typeface="+mj-lt"/>
            </a:rPr>
            <a:t>tartomány</a:t>
          </a:r>
        </a:p>
      </dgm:t>
    </dgm:pt>
    <dgm:pt modelId="{0F7E949F-CA96-4229-B617-22FA227F135C}" type="parTrans" cxnId="{4471AC67-7660-4C68-80CC-259F7C84675A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8335D5A5-C9E7-42B9-BCCF-21D0AA179184}" type="sibTrans" cxnId="{4471AC67-7660-4C68-80CC-259F7C84675A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CA3B5CC8-E3DA-442E-9076-9AF9719E1053}">
      <dgm:prSet phldrT="[Szöveg]"/>
      <dgm:spPr/>
      <dgm:t>
        <a:bodyPr/>
        <a:lstStyle/>
        <a:p>
          <a:r>
            <a:rPr lang="hu-HU" dirty="0">
              <a:latin typeface="+mj-lt"/>
            </a:rPr>
            <a:t>Validáció</a:t>
          </a:r>
        </a:p>
      </dgm:t>
    </dgm:pt>
    <dgm:pt modelId="{C49C989D-C26B-4F1C-BA7D-19A612943285}" type="parTrans" cxnId="{92F82E13-EB2B-49DE-8CB2-B77A6164A314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DB3902B7-3157-4FCA-B406-16E04DB8E2B0}" type="sibTrans" cxnId="{92F82E13-EB2B-49DE-8CB2-B77A6164A314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C2931E9C-7B64-4C6F-946F-CBF1D12E9E4A}">
      <dgm:prSet phldrT="[Szöveg]"/>
      <dgm:spPr/>
      <dgm:t>
        <a:bodyPr/>
        <a:lstStyle/>
        <a:p>
          <a:r>
            <a:rPr lang="hu-HU" dirty="0">
              <a:latin typeface="+mj-lt"/>
            </a:rPr>
            <a:t>modell futtatása a múltra</a:t>
          </a:r>
        </a:p>
      </dgm:t>
    </dgm:pt>
    <dgm:pt modelId="{80521807-EA01-41D4-9A7D-9B3B9856FD1A}" type="parTrans" cxnId="{1EDE889E-670C-42CC-97BF-71EDA772E7F1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1ECDF4C0-6C3E-4AC7-948E-BE5DCEFD31AF}" type="sibTrans" cxnId="{1EDE889E-670C-42CC-97BF-71EDA772E7F1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A4FEDF38-3E96-4B5D-A833-1D642ECAC281}">
      <dgm:prSet phldrT="[Szöveg]"/>
      <dgm:spPr/>
      <dgm:t>
        <a:bodyPr/>
        <a:lstStyle/>
        <a:p>
          <a:r>
            <a:rPr lang="hu-HU" dirty="0">
              <a:latin typeface="+mj-lt"/>
            </a:rPr>
            <a:t>Projekció</a:t>
          </a:r>
        </a:p>
      </dgm:t>
    </dgm:pt>
    <dgm:pt modelId="{F76852BE-CC57-4B15-9F38-6AA280C266F7}" type="parTrans" cxnId="{17546A8D-89D5-491B-AE6F-E3F0B73ADA04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1859B4A8-638E-424D-A500-D416734186F0}" type="sibTrans" cxnId="{17546A8D-89D5-491B-AE6F-E3F0B73ADA04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1BD1D086-198A-4833-B380-30374007769E}">
      <dgm:prSet phldrT="[Szöveg]"/>
      <dgm:spPr/>
      <dgm:t>
        <a:bodyPr/>
        <a:lstStyle/>
        <a:p>
          <a:r>
            <a:rPr lang="hu-HU" dirty="0">
              <a:latin typeface="+mj-lt"/>
            </a:rPr>
            <a:t>modell futtatása a jövőre</a:t>
          </a:r>
        </a:p>
      </dgm:t>
    </dgm:pt>
    <dgm:pt modelId="{D7894D7B-585C-4074-BCA5-F2C34AA9B3B3}" type="parTrans" cxnId="{EE095956-6020-4C0E-8CC2-4BDA1E5EA70F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D2C81F85-01DA-4B03-B706-B966A9EFDA5E}" type="sibTrans" cxnId="{EE095956-6020-4C0E-8CC2-4BDA1E5EA70F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87A5BFD6-484D-4873-A9F9-12B5D561EFBE}">
      <dgm:prSet phldrT="[Szöveg]"/>
      <dgm:spPr/>
      <dgm:t>
        <a:bodyPr/>
        <a:lstStyle/>
        <a:p>
          <a:r>
            <a:rPr lang="hu-HU" dirty="0">
              <a:latin typeface="+mj-lt"/>
            </a:rPr>
            <a:t>Utófeldolgozás</a:t>
          </a:r>
        </a:p>
      </dgm:t>
    </dgm:pt>
    <dgm:pt modelId="{F5C62B4D-1F4D-4A54-9C9A-5B501772A27A}" type="parTrans" cxnId="{749A1FCF-8C3E-4736-A8FD-21BEB570EED6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435DCB42-3F18-44BA-9643-B6119D0CC046}" type="sibTrans" cxnId="{749A1FCF-8C3E-4736-A8FD-21BEB570EED6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A2F5DEEB-0D79-4ED3-9672-31824B2D55D8}">
      <dgm:prSet phldrT="[Szöveg]"/>
      <dgm:spPr/>
      <dgm:t>
        <a:bodyPr/>
        <a:lstStyle/>
        <a:p>
          <a:r>
            <a:rPr lang="hu-HU" dirty="0">
              <a:latin typeface="+mj-lt"/>
            </a:rPr>
            <a:t>eredmények összevetése mérésekkel</a:t>
          </a:r>
        </a:p>
      </dgm:t>
    </dgm:pt>
    <dgm:pt modelId="{DED46D8F-1822-47D4-907D-57C2693AAF1E}" type="parTrans" cxnId="{C0A52A3D-65F3-46B7-B4E9-6CF18C61F0A0}">
      <dgm:prSet/>
      <dgm:spPr/>
      <dgm:t>
        <a:bodyPr/>
        <a:lstStyle/>
        <a:p>
          <a:endParaRPr lang="hu-HU"/>
        </a:p>
      </dgm:t>
    </dgm:pt>
    <dgm:pt modelId="{6E2C7DC7-B94F-4267-AFF6-DE36619B66C0}" type="sibTrans" cxnId="{C0A52A3D-65F3-46B7-B4E9-6CF18C61F0A0}">
      <dgm:prSet/>
      <dgm:spPr/>
      <dgm:t>
        <a:bodyPr/>
        <a:lstStyle/>
        <a:p>
          <a:endParaRPr lang="hu-HU"/>
        </a:p>
      </dgm:t>
    </dgm:pt>
    <dgm:pt modelId="{282E941F-5021-40D4-AF80-C3DD8584DF42}">
      <dgm:prSet phldrT="[Szöveg]"/>
      <dgm:spPr/>
      <dgm:t>
        <a:bodyPr/>
        <a:lstStyle/>
        <a:p>
          <a:r>
            <a:rPr lang="hu-HU" dirty="0">
              <a:latin typeface="+mj-lt"/>
            </a:rPr>
            <a:t>emberi tevékenység hatása (forgatókönyvek)</a:t>
          </a:r>
        </a:p>
      </dgm:t>
    </dgm:pt>
    <dgm:pt modelId="{7B638192-A0AB-4E1F-B497-5112140E5F78}" type="parTrans" cxnId="{6E137307-2511-4D54-9289-7F8D5A763118}">
      <dgm:prSet/>
      <dgm:spPr/>
      <dgm:t>
        <a:bodyPr/>
        <a:lstStyle/>
        <a:p>
          <a:endParaRPr lang="hu-HU"/>
        </a:p>
      </dgm:t>
    </dgm:pt>
    <dgm:pt modelId="{1DD707CF-A3AF-4135-A5D5-CB2292428E01}" type="sibTrans" cxnId="{6E137307-2511-4D54-9289-7F8D5A763118}">
      <dgm:prSet/>
      <dgm:spPr/>
      <dgm:t>
        <a:bodyPr/>
        <a:lstStyle/>
        <a:p>
          <a:endParaRPr lang="hu-HU"/>
        </a:p>
      </dgm:t>
    </dgm:pt>
    <dgm:pt modelId="{F127A0D4-5E96-4F6A-9340-07B7FA875A9A}">
      <dgm:prSet phldrT="[Szöveg]"/>
      <dgm:spPr/>
      <dgm:t>
        <a:bodyPr/>
        <a:lstStyle/>
        <a:p>
          <a:r>
            <a:rPr lang="hu-HU" dirty="0">
              <a:latin typeface="+mj-lt"/>
            </a:rPr>
            <a:t>hibakorrekció</a:t>
          </a:r>
        </a:p>
      </dgm:t>
    </dgm:pt>
    <dgm:pt modelId="{9E947420-64E9-43BC-9932-901BEC0DB699}" type="parTrans" cxnId="{E79CB9C5-3EDC-4B41-85B5-D89293ABCC13}">
      <dgm:prSet/>
      <dgm:spPr/>
      <dgm:t>
        <a:bodyPr/>
        <a:lstStyle/>
        <a:p>
          <a:endParaRPr lang="hu-HU"/>
        </a:p>
      </dgm:t>
    </dgm:pt>
    <dgm:pt modelId="{174B14AF-8B68-477C-81F2-7478CAD5BB25}" type="sibTrans" cxnId="{E79CB9C5-3EDC-4B41-85B5-D89293ABCC13}">
      <dgm:prSet/>
      <dgm:spPr/>
      <dgm:t>
        <a:bodyPr/>
        <a:lstStyle/>
        <a:p>
          <a:endParaRPr lang="hu-HU"/>
        </a:p>
      </dgm:t>
    </dgm:pt>
    <dgm:pt modelId="{575EA46C-6094-42F4-A329-892577DCC949}">
      <dgm:prSet phldrT="[Szöveg]"/>
      <dgm:spPr/>
      <dgm:t>
        <a:bodyPr/>
        <a:lstStyle/>
        <a:p>
          <a:r>
            <a:rPr lang="hu-HU" dirty="0">
              <a:latin typeface="+mj-lt"/>
            </a:rPr>
            <a:t>speciális paraméterek számítása</a:t>
          </a:r>
        </a:p>
      </dgm:t>
    </dgm:pt>
    <dgm:pt modelId="{79D28725-018B-450D-9EF4-9F97BCD1F9B5}" type="parTrans" cxnId="{3909CDF4-555D-4C2C-965C-C2357F5B6B42}">
      <dgm:prSet/>
      <dgm:spPr/>
      <dgm:t>
        <a:bodyPr/>
        <a:lstStyle/>
        <a:p>
          <a:endParaRPr lang="hu-HU"/>
        </a:p>
      </dgm:t>
    </dgm:pt>
    <dgm:pt modelId="{47F7042D-5CE5-4E42-9832-708C15423DF7}" type="sibTrans" cxnId="{3909CDF4-555D-4C2C-965C-C2357F5B6B42}">
      <dgm:prSet/>
      <dgm:spPr/>
      <dgm:t>
        <a:bodyPr/>
        <a:lstStyle/>
        <a:p>
          <a:endParaRPr lang="hu-HU"/>
        </a:p>
      </dgm:t>
    </dgm:pt>
    <dgm:pt modelId="{E269F8EF-3F73-40CB-AA2F-1E0027682834}">
      <dgm:prSet phldrT="[Szöveg]"/>
      <dgm:spPr/>
      <dgm:t>
        <a:bodyPr/>
        <a:lstStyle/>
        <a:p>
          <a:r>
            <a:rPr lang="hu-HU" dirty="0">
              <a:latin typeface="+mj-lt"/>
            </a:rPr>
            <a:t>felbontás</a:t>
          </a:r>
        </a:p>
      </dgm:t>
    </dgm:pt>
    <dgm:pt modelId="{9B699D51-4CCB-4088-A7A3-C722BAA60213}" type="parTrans" cxnId="{7A5931CE-7060-43F8-9AC3-187258255749}">
      <dgm:prSet/>
      <dgm:spPr/>
      <dgm:t>
        <a:bodyPr/>
        <a:lstStyle/>
        <a:p>
          <a:endParaRPr lang="hu-HU"/>
        </a:p>
      </dgm:t>
    </dgm:pt>
    <dgm:pt modelId="{54809ED7-5E4C-4A8E-B522-C1630AE19BE6}" type="sibTrans" cxnId="{7A5931CE-7060-43F8-9AC3-187258255749}">
      <dgm:prSet/>
      <dgm:spPr/>
      <dgm:t>
        <a:bodyPr/>
        <a:lstStyle/>
        <a:p>
          <a:endParaRPr lang="hu-HU"/>
        </a:p>
      </dgm:t>
    </dgm:pt>
    <dgm:pt modelId="{79C9E3BD-0F54-4123-A1B7-B7376D624772}">
      <dgm:prSet phldrT="[Szöveg]"/>
      <dgm:spPr/>
      <dgm:t>
        <a:bodyPr/>
        <a:lstStyle/>
        <a:p>
          <a:r>
            <a:rPr lang="hu-HU" dirty="0" err="1">
              <a:latin typeface="+mj-lt"/>
            </a:rPr>
            <a:t>parametrizációs</a:t>
          </a:r>
          <a:r>
            <a:rPr lang="hu-HU" dirty="0">
              <a:latin typeface="+mj-lt"/>
            </a:rPr>
            <a:t> beállítások</a:t>
          </a:r>
        </a:p>
      </dgm:t>
    </dgm:pt>
    <dgm:pt modelId="{1BE37D90-20C5-4142-A721-8D7726D1710A}" type="parTrans" cxnId="{E153F1F9-35BA-4A1D-AE7D-C07D6A4CEDA0}">
      <dgm:prSet/>
      <dgm:spPr/>
      <dgm:t>
        <a:bodyPr/>
        <a:lstStyle/>
        <a:p>
          <a:endParaRPr lang="hu-HU"/>
        </a:p>
      </dgm:t>
    </dgm:pt>
    <dgm:pt modelId="{CCFEC9C2-6BF9-4855-9D5D-8340F24B3D8A}" type="sibTrans" cxnId="{E153F1F9-35BA-4A1D-AE7D-C07D6A4CEDA0}">
      <dgm:prSet/>
      <dgm:spPr/>
      <dgm:t>
        <a:bodyPr/>
        <a:lstStyle/>
        <a:p>
          <a:endParaRPr lang="hu-HU"/>
        </a:p>
      </dgm:t>
    </dgm:pt>
    <dgm:pt modelId="{37B7A7F4-DFCC-4843-883C-1B46BCA4BEEE}" type="pres">
      <dgm:prSet presAssocID="{A4E2F1CD-78A3-4754-A560-C26E324479D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D2796CB-DFB0-40BC-8A55-4AD7F65BBF03}" type="pres">
      <dgm:prSet presAssocID="{742BA2ED-DB44-4616-8848-F53A239B69C1}" presName="composite" presStyleCnt="0"/>
      <dgm:spPr/>
    </dgm:pt>
    <dgm:pt modelId="{2D9C14C4-1FF2-404D-806B-2E69EC06F822}" type="pres">
      <dgm:prSet presAssocID="{742BA2ED-DB44-4616-8848-F53A239B69C1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1A4AFF6-EC81-43D8-B772-4016E2607EB5}" type="pres">
      <dgm:prSet presAssocID="{742BA2ED-DB44-4616-8848-F53A239B69C1}" presName="parSh" presStyleLbl="node1" presStyleIdx="0" presStyleCnt="4"/>
      <dgm:spPr/>
      <dgm:t>
        <a:bodyPr/>
        <a:lstStyle/>
        <a:p>
          <a:endParaRPr lang="hu-HU"/>
        </a:p>
      </dgm:t>
    </dgm:pt>
    <dgm:pt modelId="{D6C63B49-AD94-4D9E-B913-33D301AACA29}" type="pres">
      <dgm:prSet presAssocID="{742BA2ED-DB44-4616-8848-F53A239B69C1}" presName="desTx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BD0D7FC-B771-4A52-9528-CB79EFA080F0}" type="pres">
      <dgm:prSet presAssocID="{FAE4E954-D80A-446E-875D-835D467D30C6}" presName="sibTrans" presStyleLbl="sibTrans2D1" presStyleIdx="0" presStyleCnt="3"/>
      <dgm:spPr/>
      <dgm:t>
        <a:bodyPr/>
        <a:lstStyle/>
        <a:p>
          <a:endParaRPr lang="hu-HU"/>
        </a:p>
      </dgm:t>
    </dgm:pt>
    <dgm:pt modelId="{B1AE5B43-F6B6-44DF-A68C-6676CBDC1BF4}" type="pres">
      <dgm:prSet presAssocID="{FAE4E954-D80A-446E-875D-835D467D30C6}" presName="connTx" presStyleLbl="sibTrans2D1" presStyleIdx="0" presStyleCnt="3"/>
      <dgm:spPr/>
      <dgm:t>
        <a:bodyPr/>
        <a:lstStyle/>
        <a:p>
          <a:endParaRPr lang="hu-HU"/>
        </a:p>
      </dgm:t>
    </dgm:pt>
    <dgm:pt modelId="{03554438-0C6D-4184-BB4D-1868E9AF0323}" type="pres">
      <dgm:prSet presAssocID="{CA3B5CC8-E3DA-442E-9076-9AF9719E1053}" presName="composite" presStyleCnt="0"/>
      <dgm:spPr/>
    </dgm:pt>
    <dgm:pt modelId="{BD8C752E-A6A3-48E8-8D7F-E0B7B5D241DC}" type="pres">
      <dgm:prSet presAssocID="{CA3B5CC8-E3DA-442E-9076-9AF9719E1053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BA5976B-125D-44D2-84FD-5AA19C325DAF}" type="pres">
      <dgm:prSet presAssocID="{CA3B5CC8-E3DA-442E-9076-9AF9719E1053}" presName="parSh" presStyleLbl="node1" presStyleIdx="1" presStyleCnt="4"/>
      <dgm:spPr/>
      <dgm:t>
        <a:bodyPr/>
        <a:lstStyle/>
        <a:p>
          <a:endParaRPr lang="hu-HU"/>
        </a:p>
      </dgm:t>
    </dgm:pt>
    <dgm:pt modelId="{0FF94A9F-DC6A-4ED1-A761-E46C6F1111BC}" type="pres">
      <dgm:prSet presAssocID="{CA3B5CC8-E3DA-442E-9076-9AF9719E1053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C7C11A3-502F-4369-B766-E5398F4E4749}" type="pres">
      <dgm:prSet presAssocID="{DB3902B7-3157-4FCA-B406-16E04DB8E2B0}" presName="sibTrans" presStyleLbl="sibTrans2D1" presStyleIdx="1" presStyleCnt="3"/>
      <dgm:spPr/>
      <dgm:t>
        <a:bodyPr/>
        <a:lstStyle/>
        <a:p>
          <a:endParaRPr lang="hu-HU"/>
        </a:p>
      </dgm:t>
    </dgm:pt>
    <dgm:pt modelId="{DDBC8293-82FF-49C3-9EA4-5E977D84F73C}" type="pres">
      <dgm:prSet presAssocID="{DB3902B7-3157-4FCA-B406-16E04DB8E2B0}" presName="connTx" presStyleLbl="sibTrans2D1" presStyleIdx="1" presStyleCnt="3"/>
      <dgm:spPr/>
      <dgm:t>
        <a:bodyPr/>
        <a:lstStyle/>
        <a:p>
          <a:endParaRPr lang="hu-HU"/>
        </a:p>
      </dgm:t>
    </dgm:pt>
    <dgm:pt modelId="{D9B8B101-C3C7-4DAC-8519-36E7B85DDD51}" type="pres">
      <dgm:prSet presAssocID="{A4FEDF38-3E96-4B5D-A833-1D642ECAC281}" presName="composite" presStyleCnt="0"/>
      <dgm:spPr/>
    </dgm:pt>
    <dgm:pt modelId="{0C55984F-67AC-4A9F-BEAD-6E836B624A43}" type="pres">
      <dgm:prSet presAssocID="{A4FEDF38-3E96-4B5D-A833-1D642ECAC281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B8676F0-D865-49F5-B42C-C55A7BA57363}" type="pres">
      <dgm:prSet presAssocID="{A4FEDF38-3E96-4B5D-A833-1D642ECAC281}" presName="parSh" presStyleLbl="node1" presStyleIdx="2" presStyleCnt="4"/>
      <dgm:spPr/>
      <dgm:t>
        <a:bodyPr/>
        <a:lstStyle/>
        <a:p>
          <a:endParaRPr lang="hu-HU"/>
        </a:p>
      </dgm:t>
    </dgm:pt>
    <dgm:pt modelId="{56C2C9C1-4521-467C-B7CC-C20663165B04}" type="pres">
      <dgm:prSet presAssocID="{A4FEDF38-3E96-4B5D-A833-1D642ECAC281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EC6B674-6DF5-448C-B6F5-828303E37D5D}" type="pres">
      <dgm:prSet presAssocID="{1859B4A8-638E-424D-A500-D416734186F0}" presName="sibTrans" presStyleLbl="sibTrans2D1" presStyleIdx="2" presStyleCnt="3"/>
      <dgm:spPr/>
      <dgm:t>
        <a:bodyPr/>
        <a:lstStyle/>
        <a:p>
          <a:endParaRPr lang="hu-HU"/>
        </a:p>
      </dgm:t>
    </dgm:pt>
    <dgm:pt modelId="{5B4ED1C5-9D22-4648-98E5-1FBE871F2211}" type="pres">
      <dgm:prSet presAssocID="{1859B4A8-638E-424D-A500-D416734186F0}" presName="connTx" presStyleLbl="sibTrans2D1" presStyleIdx="2" presStyleCnt="3"/>
      <dgm:spPr/>
      <dgm:t>
        <a:bodyPr/>
        <a:lstStyle/>
        <a:p>
          <a:endParaRPr lang="hu-HU"/>
        </a:p>
      </dgm:t>
    </dgm:pt>
    <dgm:pt modelId="{4946F470-2D94-48C7-AA25-7C5F4201F146}" type="pres">
      <dgm:prSet presAssocID="{87A5BFD6-484D-4873-A9F9-12B5D561EFBE}" presName="composite" presStyleCnt="0"/>
      <dgm:spPr/>
    </dgm:pt>
    <dgm:pt modelId="{646EB381-2166-49D8-9EB4-21515E85122A}" type="pres">
      <dgm:prSet presAssocID="{87A5BFD6-484D-4873-A9F9-12B5D561EFBE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D671270-D988-44F6-B3C1-4A7ECBA4C48B}" type="pres">
      <dgm:prSet presAssocID="{87A5BFD6-484D-4873-A9F9-12B5D561EFBE}" presName="parSh" presStyleLbl="node1" presStyleIdx="3" presStyleCnt="4"/>
      <dgm:spPr/>
      <dgm:t>
        <a:bodyPr/>
        <a:lstStyle/>
        <a:p>
          <a:endParaRPr lang="hu-HU"/>
        </a:p>
      </dgm:t>
    </dgm:pt>
    <dgm:pt modelId="{F777AE5B-57D0-4A2E-B136-2B7C77FB7C40}" type="pres">
      <dgm:prSet presAssocID="{87A5BFD6-484D-4873-A9F9-12B5D561EFBE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7A5931CE-7060-43F8-9AC3-187258255749}" srcId="{742BA2ED-DB44-4616-8848-F53A239B69C1}" destId="{E269F8EF-3F73-40CB-AA2F-1E0027682834}" srcOrd="1" destOrd="0" parTransId="{9B699D51-4CCB-4088-A7A3-C722BAA60213}" sibTransId="{54809ED7-5E4C-4A8E-B522-C1630AE19BE6}"/>
    <dgm:cxn modelId="{CCB1BC4A-78A4-44E7-BBE2-F23326D1BFAF}" type="presOf" srcId="{79C9E3BD-0F54-4123-A1B7-B7376D624772}" destId="{D6C63B49-AD94-4D9E-B913-33D301AACA29}" srcOrd="0" destOrd="2" presId="urn:microsoft.com/office/officeart/2005/8/layout/process3"/>
    <dgm:cxn modelId="{C43868B7-CAC4-48A4-85CB-EC99139D131A}" type="presOf" srcId="{A4FEDF38-3E96-4B5D-A833-1D642ECAC281}" destId="{7B8676F0-D865-49F5-B42C-C55A7BA57363}" srcOrd="1" destOrd="0" presId="urn:microsoft.com/office/officeart/2005/8/layout/process3"/>
    <dgm:cxn modelId="{C0A52A3D-65F3-46B7-B4E9-6CF18C61F0A0}" srcId="{CA3B5CC8-E3DA-442E-9076-9AF9719E1053}" destId="{A2F5DEEB-0D79-4ED3-9672-31824B2D55D8}" srcOrd="1" destOrd="0" parTransId="{DED46D8F-1822-47D4-907D-57C2693AAF1E}" sibTransId="{6E2C7DC7-B94F-4267-AFF6-DE36619B66C0}"/>
    <dgm:cxn modelId="{E79CB9C5-3EDC-4B41-85B5-D89293ABCC13}" srcId="{87A5BFD6-484D-4873-A9F9-12B5D561EFBE}" destId="{F127A0D4-5E96-4F6A-9340-07B7FA875A9A}" srcOrd="0" destOrd="0" parTransId="{9E947420-64E9-43BC-9932-901BEC0DB699}" sibTransId="{174B14AF-8B68-477C-81F2-7478CAD5BB25}"/>
    <dgm:cxn modelId="{5138E116-7454-4162-AE5C-0BA437ED17BE}" type="presOf" srcId="{282E941F-5021-40D4-AF80-C3DD8584DF42}" destId="{56C2C9C1-4521-467C-B7CC-C20663165B04}" srcOrd="0" destOrd="1" presId="urn:microsoft.com/office/officeart/2005/8/layout/process3"/>
    <dgm:cxn modelId="{93423DEC-6D3B-4ED7-BCB2-74BCD95B8AD5}" type="presOf" srcId="{742BA2ED-DB44-4616-8848-F53A239B69C1}" destId="{B1A4AFF6-EC81-43D8-B772-4016E2607EB5}" srcOrd="1" destOrd="0" presId="urn:microsoft.com/office/officeart/2005/8/layout/process3"/>
    <dgm:cxn modelId="{C714C757-9625-47E6-9630-B0C030D0567E}" type="presOf" srcId="{A4E2F1CD-78A3-4754-A560-C26E324479D5}" destId="{37B7A7F4-DFCC-4843-883C-1B46BCA4BEEE}" srcOrd="0" destOrd="0" presId="urn:microsoft.com/office/officeart/2005/8/layout/process3"/>
    <dgm:cxn modelId="{17EE6C41-B12D-4C9C-A6F5-640B8E5CBEB0}" type="presOf" srcId="{E49B9B7C-7294-40DE-9522-275474E3B72A}" destId="{D6C63B49-AD94-4D9E-B913-33D301AACA29}" srcOrd="0" destOrd="0" presId="urn:microsoft.com/office/officeart/2005/8/layout/process3"/>
    <dgm:cxn modelId="{90150648-DE77-4E6A-8A20-3F3F85A1A384}" type="presOf" srcId="{742BA2ED-DB44-4616-8848-F53A239B69C1}" destId="{2D9C14C4-1FF2-404D-806B-2E69EC06F822}" srcOrd="0" destOrd="0" presId="urn:microsoft.com/office/officeart/2005/8/layout/process3"/>
    <dgm:cxn modelId="{058ADAEA-1751-403F-8B14-A96A19490266}" type="presOf" srcId="{87A5BFD6-484D-4873-A9F9-12B5D561EFBE}" destId="{646EB381-2166-49D8-9EB4-21515E85122A}" srcOrd="0" destOrd="0" presId="urn:microsoft.com/office/officeart/2005/8/layout/process3"/>
    <dgm:cxn modelId="{C76BFB0A-CD4A-4283-A417-0BFE3CE86876}" type="presOf" srcId="{CA3B5CC8-E3DA-442E-9076-9AF9719E1053}" destId="{BD8C752E-A6A3-48E8-8D7F-E0B7B5D241DC}" srcOrd="0" destOrd="0" presId="urn:microsoft.com/office/officeart/2005/8/layout/process3"/>
    <dgm:cxn modelId="{2E2B8709-84B1-48CA-AB50-357694889A75}" type="presOf" srcId="{DB3902B7-3157-4FCA-B406-16E04DB8E2B0}" destId="{DDBC8293-82FF-49C3-9EA4-5E977D84F73C}" srcOrd="1" destOrd="0" presId="urn:microsoft.com/office/officeart/2005/8/layout/process3"/>
    <dgm:cxn modelId="{04CD2619-7F0F-4D47-801C-C425ED32B19B}" type="presOf" srcId="{F127A0D4-5E96-4F6A-9340-07B7FA875A9A}" destId="{F777AE5B-57D0-4A2E-B136-2B7C77FB7C40}" srcOrd="0" destOrd="0" presId="urn:microsoft.com/office/officeart/2005/8/layout/process3"/>
    <dgm:cxn modelId="{CE65BA52-D01F-4867-A816-ECD6DBE2AE70}" type="presOf" srcId="{CA3B5CC8-E3DA-442E-9076-9AF9719E1053}" destId="{1BA5976B-125D-44D2-84FD-5AA19C325DAF}" srcOrd="1" destOrd="0" presId="urn:microsoft.com/office/officeart/2005/8/layout/process3"/>
    <dgm:cxn modelId="{0369787F-11A0-4539-9BF5-E21BAA40ACAC}" type="presOf" srcId="{C2931E9C-7B64-4C6F-946F-CBF1D12E9E4A}" destId="{0FF94A9F-DC6A-4ED1-A761-E46C6F1111BC}" srcOrd="0" destOrd="0" presId="urn:microsoft.com/office/officeart/2005/8/layout/process3"/>
    <dgm:cxn modelId="{63D8BCB3-2D23-4A07-B972-6FBA50DE351A}" type="presOf" srcId="{1BD1D086-198A-4833-B380-30374007769E}" destId="{56C2C9C1-4521-467C-B7CC-C20663165B04}" srcOrd="0" destOrd="0" presId="urn:microsoft.com/office/officeart/2005/8/layout/process3"/>
    <dgm:cxn modelId="{6E137307-2511-4D54-9289-7F8D5A763118}" srcId="{A4FEDF38-3E96-4B5D-A833-1D642ECAC281}" destId="{282E941F-5021-40D4-AF80-C3DD8584DF42}" srcOrd="1" destOrd="0" parTransId="{7B638192-A0AB-4E1F-B497-5112140E5F78}" sibTransId="{1DD707CF-A3AF-4135-A5D5-CB2292428E01}"/>
    <dgm:cxn modelId="{5CE76B32-CE5A-404D-875E-9AEDF450293C}" type="presOf" srcId="{1859B4A8-638E-424D-A500-D416734186F0}" destId="{5B4ED1C5-9D22-4648-98E5-1FBE871F2211}" srcOrd="1" destOrd="0" presId="urn:microsoft.com/office/officeart/2005/8/layout/process3"/>
    <dgm:cxn modelId="{1EDE889E-670C-42CC-97BF-71EDA772E7F1}" srcId="{CA3B5CC8-E3DA-442E-9076-9AF9719E1053}" destId="{C2931E9C-7B64-4C6F-946F-CBF1D12E9E4A}" srcOrd="0" destOrd="0" parTransId="{80521807-EA01-41D4-9A7D-9B3B9856FD1A}" sibTransId="{1ECDF4C0-6C3E-4AC7-948E-BE5DCEFD31AF}"/>
    <dgm:cxn modelId="{17546A8D-89D5-491B-AE6F-E3F0B73ADA04}" srcId="{A4E2F1CD-78A3-4754-A560-C26E324479D5}" destId="{A4FEDF38-3E96-4B5D-A833-1D642ECAC281}" srcOrd="2" destOrd="0" parTransId="{F76852BE-CC57-4B15-9F38-6AA280C266F7}" sibTransId="{1859B4A8-638E-424D-A500-D416734186F0}"/>
    <dgm:cxn modelId="{3909CDF4-555D-4C2C-965C-C2357F5B6B42}" srcId="{87A5BFD6-484D-4873-A9F9-12B5D561EFBE}" destId="{575EA46C-6094-42F4-A329-892577DCC949}" srcOrd="1" destOrd="0" parTransId="{79D28725-018B-450D-9EF4-9F97BCD1F9B5}" sibTransId="{47F7042D-5CE5-4E42-9832-708C15423DF7}"/>
    <dgm:cxn modelId="{60B0CC57-ED29-4E0D-9F24-788EB00E11EF}" type="presOf" srcId="{87A5BFD6-484D-4873-A9F9-12B5D561EFBE}" destId="{1D671270-D988-44F6-B3C1-4A7ECBA4C48B}" srcOrd="1" destOrd="0" presId="urn:microsoft.com/office/officeart/2005/8/layout/process3"/>
    <dgm:cxn modelId="{D1F0CC9D-CAE3-4F9C-A28F-4D8BF6C77113}" type="presOf" srcId="{DB3902B7-3157-4FCA-B406-16E04DB8E2B0}" destId="{FC7C11A3-502F-4369-B766-E5398F4E4749}" srcOrd="0" destOrd="0" presId="urn:microsoft.com/office/officeart/2005/8/layout/process3"/>
    <dgm:cxn modelId="{97E0E09E-DDA8-4A66-A693-2104838DFDE8}" type="presOf" srcId="{575EA46C-6094-42F4-A329-892577DCC949}" destId="{F777AE5B-57D0-4A2E-B136-2B7C77FB7C40}" srcOrd="0" destOrd="1" presId="urn:microsoft.com/office/officeart/2005/8/layout/process3"/>
    <dgm:cxn modelId="{7F5282C8-3089-4ABD-AD5F-5078ED9D5E3D}" type="presOf" srcId="{A2F5DEEB-0D79-4ED3-9672-31824B2D55D8}" destId="{0FF94A9F-DC6A-4ED1-A761-E46C6F1111BC}" srcOrd="0" destOrd="1" presId="urn:microsoft.com/office/officeart/2005/8/layout/process3"/>
    <dgm:cxn modelId="{D3145008-C376-43C7-AF6E-ED6121D65D0F}" type="presOf" srcId="{1859B4A8-638E-424D-A500-D416734186F0}" destId="{6EC6B674-6DF5-448C-B6F5-828303E37D5D}" srcOrd="0" destOrd="0" presId="urn:microsoft.com/office/officeart/2005/8/layout/process3"/>
    <dgm:cxn modelId="{E153F1F9-35BA-4A1D-AE7D-C07D6A4CEDA0}" srcId="{742BA2ED-DB44-4616-8848-F53A239B69C1}" destId="{79C9E3BD-0F54-4123-A1B7-B7376D624772}" srcOrd="2" destOrd="0" parTransId="{1BE37D90-20C5-4142-A721-8D7726D1710A}" sibTransId="{CCFEC9C2-6BF9-4855-9D5D-8340F24B3D8A}"/>
    <dgm:cxn modelId="{72BFEA3F-2948-475A-B01F-B5DB6C485293}" type="presOf" srcId="{FAE4E954-D80A-446E-875D-835D467D30C6}" destId="{6BD0D7FC-B771-4A52-9528-CB79EFA080F0}" srcOrd="0" destOrd="0" presId="urn:microsoft.com/office/officeart/2005/8/layout/process3"/>
    <dgm:cxn modelId="{80F2D475-CB72-4265-B555-EEA18E37EF00}" srcId="{A4E2F1CD-78A3-4754-A560-C26E324479D5}" destId="{742BA2ED-DB44-4616-8848-F53A239B69C1}" srcOrd="0" destOrd="0" parTransId="{5377005F-B779-45AC-AE8A-F36DA5E42A8F}" sibTransId="{FAE4E954-D80A-446E-875D-835D467D30C6}"/>
    <dgm:cxn modelId="{B7B4BC88-111E-4804-AE55-A728990F8278}" type="presOf" srcId="{FAE4E954-D80A-446E-875D-835D467D30C6}" destId="{B1AE5B43-F6B6-44DF-A68C-6676CBDC1BF4}" srcOrd="1" destOrd="0" presId="urn:microsoft.com/office/officeart/2005/8/layout/process3"/>
    <dgm:cxn modelId="{92F82E13-EB2B-49DE-8CB2-B77A6164A314}" srcId="{A4E2F1CD-78A3-4754-A560-C26E324479D5}" destId="{CA3B5CC8-E3DA-442E-9076-9AF9719E1053}" srcOrd="1" destOrd="0" parTransId="{C49C989D-C26B-4F1C-BA7D-19A612943285}" sibTransId="{DB3902B7-3157-4FCA-B406-16E04DB8E2B0}"/>
    <dgm:cxn modelId="{11BCACCD-BD45-42F4-AB7E-E9D9769C84A5}" type="presOf" srcId="{E269F8EF-3F73-40CB-AA2F-1E0027682834}" destId="{D6C63B49-AD94-4D9E-B913-33D301AACA29}" srcOrd="0" destOrd="1" presId="urn:microsoft.com/office/officeart/2005/8/layout/process3"/>
    <dgm:cxn modelId="{EE095956-6020-4C0E-8CC2-4BDA1E5EA70F}" srcId="{A4FEDF38-3E96-4B5D-A833-1D642ECAC281}" destId="{1BD1D086-198A-4833-B380-30374007769E}" srcOrd="0" destOrd="0" parTransId="{D7894D7B-585C-4074-BCA5-F2C34AA9B3B3}" sibTransId="{D2C81F85-01DA-4B03-B706-B966A9EFDA5E}"/>
    <dgm:cxn modelId="{4471AC67-7660-4C68-80CC-259F7C84675A}" srcId="{742BA2ED-DB44-4616-8848-F53A239B69C1}" destId="{E49B9B7C-7294-40DE-9522-275474E3B72A}" srcOrd="0" destOrd="0" parTransId="{0F7E949F-CA96-4229-B617-22FA227F135C}" sibTransId="{8335D5A5-C9E7-42B9-BCCF-21D0AA179184}"/>
    <dgm:cxn modelId="{749A1FCF-8C3E-4736-A8FD-21BEB570EED6}" srcId="{A4E2F1CD-78A3-4754-A560-C26E324479D5}" destId="{87A5BFD6-484D-4873-A9F9-12B5D561EFBE}" srcOrd="3" destOrd="0" parTransId="{F5C62B4D-1F4D-4A54-9C9A-5B501772A27A}" sibTransId="{435DCB42-3F18-44BA-9643-B6119D0CC046}"/>
    <dgm:cxn modelId="{B9FB0C45-BF5F-4816-BEED-757CD5966E90}" type="presOf" srcId="{A4FEDF38-3E96-4B5D-A833-1D642ECAC281}" destId="{0C55984F-67AC-4A9F-BEAD-6E836B624A43}" srcOrd="0" destOrd="0" presId="urn:microsoft.com/office/officeart/2005/8/layout/process3"/>
    <dgm:cxn modelId="{6538FC4D-DAFC-4AA9-8636-0D847BFDE39C}" type="presParOf" srcId="{37B7A7F4-DFCC-4843-883C-1B46BCA4BEEE}" destId="{1D2796CB-DFB0-40BC-8A55-4AD7F65BBF03}" srcOrd="0" destOrd="0" presId="urn:microsoft.com/office/officeart/2005/8/layout/process3"/>
    <dgm:cxn modelId="{BF574520-CE1E-41D4-AECA-79FFCDA358FA}" type="presParOf" srcId="{1D2796CB-DFB0-40BC-8A55-4AD7F65BBF03}" destId="{2D9C14C4-1FF2-404D-806B-2E69EC06F822}" srcOrd="0" destOrd="0" presId="urn:microsoft.com/office/officeart/2005/8/layout/process3"/>
    <dgm:cxn modelId="{5F89D64E-9374-4A71-9A3F-795EBF84A89C}" type="presParOf" srcId="{1D2796CB-DFB0-40BC-8A55-4AD7F65BBF03}" destId="{B1A4AFF6-EC81-43D8-B772-4016E2607EB5}" srcOrd="1" destOrd="0" presId="urn:microsoft.com/office/officeart/2005/8/layout/process3"/>
    <dgm:cxn modelId="{6F27B7E3-9417-4FA5-895A-9511788E5375}" type="presParOf" srcId="{1D2796CB-DFB0-40BC-8A55-4AD7F65BBF03}" destId="{D6C63B49-AD94-4D9E-B913-33D301AACA29}" srcOrd="2" destOrd="0" presId="urn:microsoft.com/office/officeart/2005/8/layout/process3"/>
    <dgm:cxn modelId="{EB808A0B-5F07-42BF-84A5-4DF6232E4CA6}" type="presParOf" srcId="{37B7A7F4-DFCC-4843-883C-1B46BCA4BEEE}" destId="{6BD0D7FC-B771-4A52-9528-CB79EFA080F0}" srcOrd="1" destOrd="0" presId="urn:microsoft.com/office/officeart/2005/8/layout/process3"/>
    <dgm:cxn modelId="{136322E2-A0B8-4C62-B111-D2B6EB6034C7}" type="presParOf" srcId="{6BD0D7FC-B771-4A52-9528-CB79EFA080F0}" destId="{B1AE5B43-F6B6-44DF-A68C-6676CBDC1BF4}" srcOrd="0" destOrd="0" presId="urn:microsoft.com/office/officeart/2005/8/layout/process3"/>
    <dgm:cxn modelId="{598C3F8D-D24B-4574-85E2-918118BF0E3B}" type="presParOf" srcId="{37B7A7F4-DFCC-4843-883C-1B46BCA4BEEE}" destId="{03554438-0C6D-4184-BB4D-1868E9AF0323}" srcOrd="2" destOrd="0" presId="urn:microsoft.com/office/officeart/2005/8/layout/process3"/>
    <dgm:cxn modelId="{84AF1083-920D-45F9-952B-517D2FD8310A}" type="presParOf" srcId="{03554438-0C6D-4184-BB4D-1868E9AF0323}" destId="{BD8C752E-A6A3-48E8-8D7F-E0B7B5D241DC}" srcOrd="0" destOrd="0" presId="urn:microsoft.com/office/officeart/2005/8/layout/process3"/>
    <dgm:cxn modelId="{EC62DB84-FEE5-4007-9C27-36FAEEC5D7DE}" type="presParOf" srcId="{03554438-0C6D-4184-BB4D-1868E9AF0323}" destId="{1BA5976B-125D-44D2-84FD-5AA19C325DAF}" srcOrd="1" destOrd="0" presId="urn:microsoft.com/office/officeart/2005/8/layout/process3"/>
    <dgm:cxn modelId="{B931F301-6805-48BC-BE05-317960BE5B5C}" type="presParOf" srcId="{03554438-0C6D-4184-BB4D-1868E9AF0323}" destId="{0FF94A9F-DC6A-4ED1-A761-E46C6F1111BC}" srcOrd="2" destOrd="0" presId="urn:microsoft.com/office/officeart/2005/8/layout/process3"/>
    <dgm:cxn modelId="{6AB33C99-E1FF-49FF-A69C-303454717F20}" type="presParOf" srcId="{37B7A7F4-DFCC-4843-883C-1B46BCA4BEEE}" destId="{FC7C11A3-502F-4369-B766-E5398F4E4749}" srcOrd="3" destOrd="0" presId="urn:microsoft.com/office/officeart/2005/8/layout/process3"/>
    <dgm:cxn modelId="{8D019989-12EE-4F75-8589-7095E1481A38}" type="presParOf" srcId="{FC7C11A3-502F-4369-B766-E5398F4E4749}" destId="{DDBC8293-82FF-49C3-9EA4-5E977D84F73C}" srcOrd="0" destOrd="0" presId="urn:microsoft.com/office/officeart/2005/8/layout/process3"/>
    <dgm:cxn modelId="{1C9DE558-50C5-419D-B6E7-45876CAA8317}" type="presParOf" srcId="{37B7A7F4-DFCC-4843-883C-1B46BCA4BEEE}" destId="{D9B8B101-C3C7-4DAC-8519-36E7B85DDD51}" srcOrd="4" destOrd="0" presId="urn:microsoft.com/office/officeart/2005/8/layout/process3"/>
    <dgm:cxn modelId="{6797D415-E660-45A4-A6F4-4F19BC719623}" type="presParOf" srcId="{D9B8B101-C3C7-4DAC-8519-36E7B85DDD51}" destId="{0C55984F-67AC-4A9F-BEAD-6E836B624A43}" srcOrd="0" destOrd="0" presId="urn:microsoft.com/office/officeart/2005/8/layout/process3"/>
    <dgm:cxn modelId="{22343B09-D815-4D77-AA7B-CF733C88D38B}" type="presParOf" srcId="{D9B8B101-C3C7-4DAC-8519-36E7B85DDD51}" destId="{7B8676F0-D865-49F5-B42C-C55A7BA57363}" srcOrd="1" destOrd="0" presId="urn:microsoft.com/office/officeart/2005/8/layout/process3"/>
    <dgm:cxn modelId="{57963054-58A2-401B-BAC1-E8C3298EAC1E}" type="presParOf" srcId="{D9B8B101-C3C7-4DAC-8519-36E7B85DDD51}" destId="{56C2C9C1-4521-467C-B7CC-C20663165B04}" srcOrd="2" destOrd="0" presId="urn:microsoft.com/office/officeart/2005/8/layout/process3"/>
    <dgm:cxn modelId="{B685DC13-F736-461D-9B3D-156F1A4CACCE}" type="presParOf" srcId="{37B7A7F4-DFCC-4843-883C-1B46BCA4BEEE}" destId="{6EC6B674-6DF5-448C-B6F5-828303E37D5D}" srcOrd="5" destOrd="0" presId="urn:microsoft.com/office/officeart/2005/8/layout/process3"/>
    <dgm:cxn modelId="{3AF384AD-7DDA-4563-9C2C-064CCEF1C833}" type="presParOf" srcId="{6EC6B674-6DF5-448C-B6F5-828303E37D5D}" destId="{5B4ED1C5-9D22-4648-98E5-1FBE871F2211}" srcOrd="0" destOrd="0" presId="urn:microsoft.com/office/officeart/2005/8/layout/process3"/>
    <dgm:cxn modelId="{DE8CD126-297E-4C24-9351-7DEF0FC443AA}" type="presParOf" srcId="{37B7A7F4-DFCC-4843-883C-1B46BCA4BEEE}" destId="{4946F470-2D94-48C7-AA25-7C5F4201F146}" srcOrd="6" destOrd="0" presId="urn:microsoft.com/office/officeart/2005/8/layout/process3"/>
    <dgm:cxn modelId="{29CAE13E-7D4A-4996-8278-63349B75F93B}" type="presParOf" srcId="{4946F470-2D94-48C7-AA25-7C5F4201F146}" destId="{646EB381-2166-49D8-9EB4-21515E85122A}" srcOrd="0" destOrd="0" presId="urn:microsoft.com/office/officeart/2005/8/layout/process3"/>
    <dgm:cxn modelId="{0C52B189-F046-43E3-8E47-56F85E944F40}" type="presParOf" srcId="{4946F470-2D94-48C7-AA25-7C5F4201F146}" destId="{1D671270-D988-44F6-B3C1-4A7ECBA4C48B}" srcOrd="1" destOrd="0" presId="urn:microsoft.com/office/officeart/2005/8/layout/process3"/>
    <dgm:cxn modelId="{2DA2CB2B-6F40-4BFB-9D54-4BC17837F42F}" type="presParOf" srcId="{4946F470-2D94-48C7-AA25-7C5F4201F146}" destId="{F777AE5B-57D0-4A2E-B136-2B7C77FB7C4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B7ECC7-FA90-4909-82C3-6262745432C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EE51BC-41D2-47BB-AFF1-D3FF6F4A1D51}">
      <dgm:prSet custT="1"/>
      <dgm:spPr/>
      <dgm:t>
        <a:bodyPr/>
        <a:lstStyle/>
        <a:p>
          <a:r>
            <a:rPr lang="hu-HU" sz="2000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  <a:sym typeface="Arial"/>
            </a:rPr>
            <a:t>szűk utcák, sűrűn elhelyezkedő, magas épületek</a:t>
          </a:r>
          <a:endParaRPr lang="en-US" sz="2000" dirty="0">
            <a:solidFill>
              <a:schemeClr val="bg1"/>
            </a:solidFill>
            <a:latin typeface="+mj-lt"/>
          </a:endParaRPr>
        </a:p>
      </dgm:t>
    </dgm:pt>
    <dgm:pt modelId="{F97F0B61-531B-4AD6-919A-ECDC9A79FB3B}" type="parTrans" cxnId="{814F63B7-B211-470D-A7D3-8310876D5A3E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DFAA6F87-BCE3-4AAF-83F9-0095F637FD7D}" type="sibTrans" cxnId="{814F63B7-B211-470D-A7D3-8310876D5A3E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1EC044D6-F22F-4E9D-B85A-95249FD8916B}">
      <dgm:prSet custT="1"/>
      <dgm:spPr/>
      <dgm:t>
        <a:bodyPr/>
        <a:lstStyle/>
        <a:p>
          <a:r>
            <a:rPr lang="hu-HU" sz="2000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  <a:sym typeface="Arial"/>
            </a:rPr>
            <a:t>kisebb vízáteresztés </a:t>
          </a:r>
          <a:r>
            <a:rPr lang="hu-HU" sz="2000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  <a:sym typeface="Wingdings" panose="05000000000000000000" pitchFamily="2" charset="2"/>
            </a:rPr>
            <a:t> csökken a beszivárgás</a:t>
          </a:r>
          <a:endParaRPr lang="en-US" sz="2000" dirty="0">
            <a:solidFill>
              <a:schemeClr val="bg1"/>
            </a:solidFill>
            <a:latin typeface="+mj-lt"/>
          </a:endParaRPr>
        </a:p>
      </dgm:t>
    </dgm:pt>
    <dgm:pt modelId="{31083270-F27D-4B92-A98B-72DAE2BBF35E}" type="parTrans" cxnId="{BFCD1739-6283-41B7-B8DD-FC741D82BCBA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CA0EB491-3018-4F19-8954-EE9AA671DE04}" type="sibTrans" cxnId="{BFCD1739-6283-41B7-B8DD-FC741D82BCBA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974FA34B-383D-41C2-8608-ACC1A3626CAD}">
      <dgm:prSet custT="1"/>
      <dgm:spPr/>
      <dgm:t>
        <a:bodyPr/>
        <a:lstStyle/>
        <a:p>
          <a:r>
            <a:rPr lang="hu-HU" sz="2000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  <a:sym typeface="Arial"/>
            </a:rPr>
            <a:t>kevesebb növényzet</a:t>
          </a:r>
          <a:endParaRPr lang="en-US" sz="2000" dirty="0">
            <a:solidFill>
              <a:schemeClr val="bg1"/>
            </a:solidFill>
            <a:latin typeface="+mj-lt"/>
          </a:endParaRPr>
        </a:p>
      </dgm:t>
    </dgm:pt>
    <dgm:pt modelId="{A24885E1-571F-4A7F-B3BB-5464805BFBE4}" type="parTrans" cxnId="{5AB2C9DB-C498-4E2A-A2AD-520BA52BE923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6A929FE4-68E4-4FF6-8E25-CE7E5789E5EB}" type="sibTrans" cxnId="{5AB2C9DB-C498-4E2A-A2AD-520BA52BE923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9AEC49B0-072C-47CA-A7DB-0B83417A8462}">
      <dgm:prSet custT="1"/>
      <dgm:spPr/>
      <dgm:t>
        <a:bodyPr/>
        <a:lstStyle/>
        <a:p>
          <a:r>
            <a:rPr lang="hu-HU" sz="2000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  <a:sym typeface="Arial"/>
            </a:rPr>
            <a:t>légköri szennyezőanyagok</a:t>
          </a:r>
          <a:endParaRPr lang="en-US" sz="2000" dirty="0">
            <a:solidFill>
              <a:schemeClr val="bg1"/>
            </a:solidFill>
            <a:latin typeface="+mj-lt"/>
          </a:endParaRPr>
        </a:p>
      </dgm:t>
    </dgm:pt>
    <dgm:pt modelId="{8AE1B8AC-821B-4A22-B8B7-EFA9A6FEA37E}" type="parTrans" cxnId="{83AA55F4-9572-432E-A9FC-5005B0C297D8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0B3FAF60-800C-4770-AB5A-96AF82C078D8}" type="sibTrans" cxnId="{83AA55F4-9572-432E-A9FC-5005B0C297D8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EA674DEF-CB04-4FDB-9788-7D651A35DA4D}">
      <dgm:prSet custT="1"/>
      <dgm:spPr/>
      <dgm:t>
        <a:bodyPr/>
        <a:lstStyle/>
        <a:p>
          <a:r>
            <a:rPr lang="hu-HU" sz="2000" kern="1200" dirty="0">
              <a:solidFill>
                <a:schemeClr val="bg1"/>
              </a:solidFill>
              <a:latin typeface="Calibri Light" panose="020F0302020204030204"/>
              <a:ea typeface="Calibri"/>
              <a:cs typeface="Arial" panose="020B0604020202020204" pitchFamily="34" charset="0"/>
              <a:sym typeface="Arial"/>
            </a:rPr>
            <a:t>kisebb</a:t>
          </a:r>
          <a:r>
            <a:rPr lang="hu-HU" sz="1600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  <a:sym typeface="Arial"/>
            </a:rPr>
            <a:t> </a:t>
          </a:r>
          <a:r>
            <a:rPr lang="hu-HU" sz="2000" kern="1200" dirty="0" err="1">
              <a:solidFill>
                <a:schemeClr val="bg1"/>
              </a:solidFill>
              <a:latin typeface="Calibri Light" panose="020F0302020204030204"/>
              <a:ea typeface="Calibri"/>
              <a:cs typeface="Arial" panose="020B0604020202020204" pitchFamily="34" charset="0"/>
              <a:sym typeface="Arial"/>
            </a:rPr>
            <a:t>albedó</a:t>
          </a:r>
          <a:r>
            <a:rPr lang="hu-HU" sz="1600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  <a:sym typeface="Arial"/>
            </a:rPr>
            <a:t>*</a:t>
          </a:r>
          <a:endParaRPr lang="en-US" sz="2000" b="1" kern="1200" dirty="0">
            <a:solidFill>
              <a:schemeClr val="bg1"/>
            </a:solidFill>
            <a:latin typeface="+mj-lt"/>
            <a:ea typeface="+mn-ea"/>
            <a:cs typeface="Arial" panose="020B0604020202020204" pitchFamily="34" charset="0"/>
          </a:endParaRPr>
        </a:p>
      </dgm:t>
    </dgm:pt>
    <dgm:pt modelId="{F3B983EB-8B22-42FB-A8F6-111D29354F59}" type="sibTrans" cxnId="{85477699-877B-4ED9-9E37-5B6CEBA66C6A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686BD824-0D2A-47D5-8335-08B385188D1D}" type="parTrans" cxnId="{85477699-877B-4ED9-9E37-5B6CEBA66C6A}">
      <dgm:prSet/>
      <dgm:spPr/>
      <dgm:t>
        <a:bodyPr/>
        <a:lstStyle/>
        <a:p>
          <a:endParaRPr lang="en-US" sz="1600">
            <a:solidFill>
              <a:schemeClr val="bg1"/>
            </a:solidFill>
            <a:latin typeface="+mj-lt"/>
          </a:endParaRPr>
        </a:p>
      </dgm:t>
    </dgm:pt>
    <dgm:pt modelId="{32A4D2CA-1880-4DA0-BFFB-9B4107946CDD}">
      <dgm:prSet custT="1"/>
      <dgm:spPr/>
      <dgm:t>
        <a:bodyPr/>
        <a:lstStyle/>
        <a:p>
          <a:pPr>
            <a:buSzPts val="2200"/>
            <a:buFont typeface="Arial"/>
            <a:buChar char="•"/>
          </a:pPr>
          <a:r>
            <a:rPr lang="hu-HU" sz="2000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  <a:sym typeface="Arial"/>
            </a:rPr>
            <a:t>antropogén hőtöbblet</a:t>
          </a:r>
          <a:endParaRPr lang="en-US" sz="2000" dirty="0">
            <a:solidFill>
              <a:schemeClr val="bg1"/>
            </a:solidFill>
            <a:latin typeface="+mj-lt"/>
          </a:endParaRPr>
        </a:p>
      </dgm:t>
    </dgm:pt>
    <dgm:pt modelId="{D1F8A422-08E1-4F50-A201-3AAD45551E5F}" type="parTrans" cxnId="{37B0983B-4632-416E-BEC0-F67D22C6FC50}">
      <dgm:prSet/>
      <dgm:spPr/>
      <dgm:t>
        <a:bodyPr/>
        <a:lstStyle/>
        <a:p>
          <a:endParaRPr lang="hu-HU" sz="1600">
            <a:solidFill>
              <a:schemeClr val="bg1"/>
            </a:solidFill>
            <a:latin typeface="+mj-lt"/>
          </a:endParaRPr>
        </a:p>
      </dgm:t>
    </dgm:pt>
    <dgm:pt modelId="{9C4A21EB-87A5-4876-8447-CDE100228E32}" type="sibTrans" cxnId="{37B0983B-4632-416E-BEC0-F67D22C6FC50}">
      <dgm:prSet/>
      <dgm:spPr/>
      <dgm:t>
        <a:bodyPr/>
        <a:lstStyle/>
        <a:p>
          <a:endParaRPr lang="hu-HU" sz="1600">
            <a:solidFill>
              <a:schemeClr val="bg1"/>
            </a:solidFill>
            <a:latin typeface="+mj-lt"/>
          </a:endParaRPr>
        </a:p>
      </dgm:t>
    </dgm:pt>
    <dgm:pt modelId="{20A5A488-60BE-425E-AA1E-163F1CC3A21A}" type="pres">
      <dgm:prSet presAssocID="{C9B7ECC7-FA90-4909-82C3-6262745432C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F2911702-A61E-4E03-B960-770AB24B87BB}" type="pres">
      <dgm:prSet presAssocID="{C9B7ECC7-FA90-4909-82C3-6262745432CF}" presName="Name1" presStyleCnt="0"/>
      <dgm:spPr/>
    </dgm:pt>
    <dgm:pt modelId="{090BB26D-5A53-46EC-86C6-3A29D894A7B9}" type="pres">
      <dgm:prSet presAssocID="{C9B7ECC7-FA90-4909-82C3-6262745432CF}" presName="cycle" presStyleCnt="0"/>
      <dgm:spPr/>
    </dgm:pt>
    <dgm:pt modelId="{2A587C4A-48D6-49A9-9A28-14EB4F1F9CAE}" type="pres">
      <dgm:prSet presAssocID="{C9B7ECC7-FA90-4909-82C3-6262745432CF}" presName="srcNode" presStyleLbl="node1" presStyleIdx="0" presStyleCnt="6"/>
      <dgm:spPr/>
    </dgm:pt>
    <dgm:pt modelId="{2E118A40-5137-4FCA-9732-1801E16AFCA4}" type="pres">
      <dgm:prSet presAssocID="{C9B7ECC7-FA90-4909-82C3-6262745432CF}" presName="conn" presStyleLbl="parChTrans1D2" presStyleIdx="0" presStyleCnt="1"/>
      <dgm:spPr/>
      <dgm:t>
        <a:bodyPr/>
        <a:lstStyle/>
        <a:p>
          <a:endParaRPr lang="hu-HU"/>
        </a:p>
      </dgm:t>
    </dgm:pt>
    <dgm:pt modelId="{8BCCCEFE-0722-41D8-BB35-A87C682863D9}" type="pres">
      <dgm:prSet presAssocID="{C9B7ECC7-FA90-4909-82C3-6262745432CF}" presName="extraNode" presStyleLbl="node1" presStyleIdx="0" presStyleCnt="6"/>
      <dgm:spPr/>
    </dgm:pt>
    <dgm:pt modelId="{033AEAA3-B30A-4884-A1A6-06C8859D7B7A}" type="pres">
      <dgm:prSet presAssocID="{C9B7ECC7-FA90-4909-82C3-6262745432CF}" presName="dstNode" presStyleLbl="node1" presStyleIdx="0" presStyleCnt="6"/>
      <dgm:spPr/>
    </dgm:pt>
    <dgm:pt modelId="{E5F16B7F-3CE2-48E4-B918-49879515DDE8}" type="pres">
      <dgm:prSet presAssocID="{EA674DEF-CB04-4FDB-9788-7D651A35DA4D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3A8EB5A-806E-4677-83BA-33137DE302D4}" type="pres">
      <dgm:prSet presAssocID="{EA674DEF-CB04-4FDB-9788-7D651A35DA4D}" presName="accent_1" presStyleCnt="0"/>
      <dgm:spPr/>
    </dgm:pt>
    <dgm:pt modelId="{6BB9207D-F053-4A63-98DC-66588E10AB1E}" type="pres">
      <dgm:prSet presAssocID="{EA674DEF-CB04-4FDB-9788-7D651A35DA4D}" presName="accentRepeatNode" presStyleLbl="solidFgAcc1" presStyleIdx="0" presStyleCnt="6"/>
      <dgm:spPr/>
    </dgm:pt>
    <dgm:pt modelId="{74C22EF8-3288-4909-86B3-6F37F61F49DD}" type="pres">
      <dgm:prSet presAssocID="{57EE51BC-41D2-47BB-AFF1-D3FF6F4A1D51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C75BBE9-F8B0-48B2-9A1B-D26353A691A6}" type="pres">
      <dgm:prSet presAssocID="{57EE51BC-41D2-47BB-AFF1-D3FF6F4A1D51}" presName="accent_2" presStyleCnt="0"/>
      <dgm:spPr/>
    </dgm:pt>
    <dgm:pt modelId="{4649EE71-ED8F-4914-B9F0-1B7F8A1CF3C1}" type="pres">
      <dgm:prSet presAssocID="{57EE51BC-41D2-47BB-AFF1-D3FF6F4A1D51}" presName="accentRepeatNode" presStyleLbl="solidFgAcc1" presStyleIdx="1" presStyleCnt="6"/>
      <dgm:spPr/>
    </dgm:pt>
    <dgm:pt modelId="{2F05593B-B985-4B12-9226-998518B46B61}" type="pres">
      <dgm:prSet presAssocID="{1EC044D6-F22F-4E9D-B85A-95249FD8916B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D084C3A-126E-45AC-8900-E12C76F4CB22}" type="pres">
      <dgm:prSet presAssocID="{1EC044D6-F22F-4E9D-B85A-95249FD8916B}" presName="accent_3" presStyleCnt="0"/>
      <dgm:spPr/>
    </dgm:pt>
    <dgm:pt modelId="{EEF4E478-F633-4000-BA5B-57D3349D2922}" type="pres">
      <dgm:prSet presAssocID="{1EC044D6-F22F-4E9D-B85A-95249FD8916B}" presName="accentRepeatNode" presStyleLbl="solidFgAcc1" presStyleIdx="2" presStyleCnt="6"/>
      <dgm:spPr/>
    </dgm:pt>
    <dgm:pt modelId="{74F480D6-A708-4DC7-903A-26617A11755F}" type="pres">
      <dgm:prSet presAssocID="{974FA34B-383D-41C2-8608-ACC1A3626CAD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E1D947C-B7BD-45EB-840E-2F4B506D7EEF}" type="pres">
      <dgm:prSet presAssocID="{974FA34B-383D-41C2-8608-ACC1A3626CAD}" presName="accent_4" presStyleCnt="0"/>
      <dgm:spPr/>
    </dgm:pt>
    <dgm:pt modelId="{E19C0FE8-6F38-49B6-A99C-5A1366F6F27C}" type="pres">
      <dgm:prSet presAssocID="{974FA34B-383D-41C2-8608-ACC1A3626CAD}" presName="accentRepeatNode" presStyleLbl="solidFgAcc1" presStyleIdx="3" presStyleCnt="6"/>
      <dgm:spPr/>
    </dgm:pt>
    <dgm:pt modelId="{DDB0166D-8102-4AF5-84C0-9992C01F6568}" type="pres">
      <dgm:prSet presAssocID="{9AEC49B0-072C-47CA-A7DB-0B83417A846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C23395D-7B21-4834-A916-A2216FC66010}" type="pres">
      <dgm:prSet presAssocID="{9AEC49B0-072C-47CA-A7DB-0B83417A8462}" presName="accent_5" presStyleCnt="0"/>
      <dgm:spPr/>
    </dgm:pt>
    <dgm:pt modelId="{EB03E3AC-1181-4F33-A4BC-F563D65492EC}" type="pres">
      <dgm:prSet presAssocID="{9AEC49B0-072C-47CA-A7DB-0B83417A8462}" presName="accentRepeatNode" presStyleLbl="solidFgAcc1" presStyleIdx="4" presStyleCnt="6"/>
      <dgm:spPr/>
    </dgm:pt>
    <dgm:pt modelId="{E39B562B-00DA-4BF1-8C7B-421A6DAF09A7}" type="pres">
      <dgm:prSet presAssocID="{32A4D2CA-1880-4DA0-BFFB-9B4107946CDD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DFC766-D8BA-45DA-B44F-FDB398D6957A}" type="pres">
      <dgm:prSet presAssocID="{32A4D2CA-1880-4DA0-BFFB-9B4107946CDD}" presName="accent_6" presStyleCnt="0"/>
      <dgm:spPr/>
    </dgm:pt>
    <dgm:pt modelId="{2EE51269-E9F8-43EC-A907-D68CE1214269}" type="pres">
      <dgm:prSet presAssocID="{32A4D2CA-1880-4DA0-BFFB-9B4107946CDD}" presName="accentRepeatNode" presStyleLbl="solidFgAcc1" presStyleIdx="5" presStyleCnt="6"/>
      <dgm:spPr/>
    </dgm:pt>
  </dgm:ptLst>
  <dgm:cxnLst>
    <dgm:cxn modelId="{C120DC55-16F4-4CA3-A8C8-EA752394C295}" type="presOf" srcId="{974FA34B-383D-41C2-8608-ACC1A3626CAD}" destId="{74F480D6-A708-4DC7-903A-26617A11755F}" srcOrd="0" destOrd="0" presId="urn:microsoft.com/office/officeart/2008/layout/VerticalCurvedList"/>
    <dgm:cxn modelId="{B8268463-A0AD-4C60-B5C8-E33A5CAD5AD3}" type="presOf" srcId="{1EC044D6-F22F-4E9D-B85A-95249FD8916B}" destId="{2F05593B-B985-4B12-9226-998518B46B61}" srcOrd="0" destOrd="0" presId="urn:microsoft.com/office/officeart/2008/layout/VerticalCurvedList"/>
    <dgm:cxn modelId="{40A0EDB5-AA76-4DEC-A71B-A95784236583}" type="presOf" srcId="{F3B983EB-8B22-42FB-A8F6-111D29354F59}" destId="{2E118A40-5137-4FCA-9732-1801E16AFCA4}" srcOrd="0" destOrd="0" presId="urn:microsoft.com/office/officeart/2008/layout/VerticalCurvedList"/>
    <dgm:cxn modelId="{83AA55F4-9572-432E-A9FC-5005B0C297D8}" srcId="{C9B7ECC7-FA90-4909-82C3-6262745432CF}" destId="{9AEC49B0-072C-47CA-A7DB-0B83417A8462}" srcOrd="4" destOrd="0" parTransId="{8AE1B8AC-821B-4A22-B8B7-EFA9A6FEA37E}" sibTransId="{0B3FAF60-800C-4770-AB5A-96AF82C078D8}"/>
    <dgm:cxn modelId="{BFCD1739-6283-41B7-B8DD-FC741D82BCBA}" srcId="{C9B7ECC7-FA90-4909-82C3-6262745432CF}" destId="{1EC044D6-F22F-4E9D-B85A-95249FD8916B}" srcOrd="2" destOrd="0" parTransId="{31083270-F27D-4B92-A98B-72DAE2BBF35E}" sibTransId="{CA0EB491-3018-4F19-8954-EE9AA671DE04}"/>
    <dgm:cxn modelId="{85477699-877B-4ED9-9E37-5B6CEBA66C6A}" srcId="{C9B7ECC7-FA90-4909-82C3-6262745432CF}" destId="{EA674DEF-CB04-4FDB-9788-7D651A35DA4D}" srcOrd="0" destOrd="0" parTransId="{686BD824-0D2A-47D5-8335-08B385188D1D}" sibTransId="{F3B983EB-8B22-42FB-A8F6-111D29354F59}"/>
    <dgm:cxn modelId="{814F63B7-B211-470D-A7D3-8310876D5A3E}" srcId="{C9B7ECC7-FA90-4909-82C3-6262745432CF}" destId="{57EE51BC-41D2-47BB-AFF1-D3FF6F4A1D51}" srcOrd="1" destOrd="0" parTransId="{F97F0B61-531B-4AD6-919A-ECDC9A79FB3B}" sibTransId="{DFAA6F87-BCE3-4AAF-83F9-0095F637FD7D}"/>
    <dgm:cxn modelId="{29E508B1-1E82-49C2-9AAD-8D6DE639C42A}" type="presOf" srcId="{C9B7ECC7-FA90-4909-82C3-6262745432CF}" destId="{20A5A488-60BE-425E-AA1E-163F1CC3A21A}" srcOrd="0" destOrd="0" presId="urn:microsoft.com/office/officeart/2008/layout/VerticalCurvedList"/>
    <dgm:cxn modelId="{33B44114-CBE4-4E7D-9CB4-A7BD6D043841}" type="presOf" srcId="{EA674DEF-CB04-4FDB-9788-7D651A35DA4D}" destId="{E5F16B7F-3CE2-48E4-B918-49879515DDE8}" srcOrd="0" destOrd="0" presId="urn:microsoft.com/office/officeart/2008/layout/VerticalCurvedList"/>
    <dgm:cxn modelId="{5AB2C9DB-C498-4E2A-A2AD-520BA52BE923}" srcId="{C9B7ECC7-FA90-4909-82C3-6262745432CF}" destId="{974FA34B-383D-41C2-8608-ACC1A3626CAD}" srcOrd="3" destOrd="0" parTransId="{A24885E1-571F-4A7F-B3BB-5464805BFBE4}" sibTransId="{6A929FE4-68E4-4FF6-8E25-CE7E5789E5EB}"/>
    <dgm:cxn modelId="{E0C25C34-520A-482F-AF88-F94982F6E6C6}" type="presOf" srcId="{32A4D2CA-1880-4DA0-BFFB-9B4107946CDD}" destId="{E39B562B-00DA-4BF1-8C7B-421A6DAF09A7}" srcOrd="0" destOrd="0" presId="urn:microsoft.com/office/officeart/2008/layout/VerticalCurvedList"/>
    <dgm:cxn modelId="{90253AFC-3991-4A2A-8AF1-8A1FD6B3954A}" type="presOf" srcId="{57EE51BC-41D2-47BB-AFF1-D3FF6F4A1D51}" destId="{74C22EF8-3288-4909-86B3-6F37F61F49DD}" srcOrd="0" destOrd="0" presId="urn:microsoft.com/office/officeart/2008/layout/VerticalCurvedList"/>
    <dgm:cxn modelId="{37B0983B-4632-416E-BEC0-F67D22C6FC50}" srcId="{C9B7ECC7-FA90-4909-82C3-6262745432CF}" destId="{32A4D2CA-1880-4DA0-BFFB-9B4107946CDD}" srcOrd="5" destOrd="0" parTransId="{D1F8A422-08E1-4F50-A201-3AAD45551E5F}" sibTransId="{9C4A21EB-87A5-4876-8447-CDE100228E32}"/>
    <dgm:cxn modelId="{B3FA25B9-0744-46CD-A9E1-414B4F2B37C2}" type="presOf" srcId="{9AEC49B0-072C-47CA-A7DB-0B83417A8462}" destId="{DDB0166D-8102-4AF5-84C0-9992C01F6568}" srcOrd="0" destOrd="0" presId="urn:microsoft.com/office/officeart/2008/layout/VerticalCurvedList"/>
    <dgm:cxn modelId="{ECD9E7D5-C688-488B-B297-B35C2C7428BF}" type="presParOf" srcId="{20A5A488-60BE-425E-AA1E-163F1CC3A21A}" destId="{F2911702-A61E-4E03-B960-770AB24B87BB}" srcOrd="0" destOrd="0" presId="urn:microsoft.com/office/officeart/2008/layout/VerticalCurvedList"/>
    <dgm:cxn modelId="{4B47117E-7121-4BC7-987E-13DB4A5C1F5C}" type="presParOf" srcId="{F2911702-A61E-4E03-B960-770AB24B87BB}" destId="{090BB26D-5A53-46EC-86C6-3A29D894A7B9}" srcOrd="0" destOrd="0" presId="urn:microsoft.com/office/officeart/2008/layout/VerticalCurvedList"/>
    <dgm:cxn modelId="{E36C880C-F607-4855-BF0A-07A76A18E3EA}" type="presParOf" srcId="{090BB26D-5A53-46EC-86C6-3A29D894A7B9}" destId="{2A587C4A-48D6-49A9-9A28-14EB4F1F9CAE}" srcOrd="0" destOrd="0" presId="urn:microsoft.com/office/officeart/2008/layout/VerticalCurvedList"/>
    <dgm:cxn modelId="{68384702-8A71-4AAD-A598-58111871CF75}" type="presParOf" srcId="{090BB26D-5A53-46EC-86C6-3A29D894A7B9}" destId="{2E118A40-5137-4FCA-9732-1801E16AFCA4}" srcOrd="1" destOrd="0" presId="urn:microsoft.com/office/officeart/2008/layout/VerticalCurvedList"/>
    <dgm:cxn modelId="{0CE35FB6-DB9A-469F-B84F-B74FBC9AD78A}" type="presParOf" srcId="{090BB26D-5A53-46EC-86C6-3A29D894A7B9}" destId="{8BCCCEFE-0722-41D8-BB35-A87C682863D9}" srcOrd="2" destOrd="0" presId="urn:microsoft.com/office/officeart/2008/layout/VerticalCurvedList"/>
    <dgm:cxn modelId="{13875A77-F74D-4ABD-833A-24A55CA04888}" type="presParOf" srcId="{090BB26D-5A53-46EC-86C6-3A29D894A7B9}" destId="{033AEAA3-B30A-4884-A1A6-06C8859D7B7A}" srcOrd="3" destOrd="0" presId="urn:microsoft.com/office/officeart/2008/layout/VerticalCurvedList"/>
    <dgm:cxn modelId="{181C5EC7-20A0-4E64-880C-4DE12C4F03C8}" type="presParOf" srcId="{F2911702-A61E-4E03-B960-770AB24B87BB}" destId="{E5F16B7F-3CE2-48E4-B918-49879515DDE8}" srcOrd="1" destOrd="0" presId="urn:microsoft.com/office/officeart/2008/layout/VerticalCurvedList"/>
    <dgm:cxn modelId="{061E141D-E6EC-4FF8-A1DB-46D50C41B88E}" type="presParOf" srcId="{F2911702-A61E-4E03-B960-770AB24B87BB}" destId="{03A8EB5A-806E-4677-83BA-33137DE302D4}" srcOrd="2" destOrd="0" presId="urn:microsoft.com/office/officeart/2008/layout/VerticalCurvedList"/>
    <dgm:cxn modelId="{BCA023DA-D9AE-46BD-A6F1-90AA9EA88FF5}" type="presParOf" srcId="{03A8EB5A-806E-4677-83BA-33137DE302D4}" destId="{6BB9207D-F053-4A63-98DC-66588E10AB1E}" srcOrd="0" destOrd="0" presId="urn:microsoft.com/office/officeart/2008/layout/VerticalCurvedList"/>
    <dgm:cxn modelId="{65560E42-FB39-425C-840A-84432FA739E9}" type="presParOf" srcId="{F2911702-A61E-4E03-B960-770AB24B87BB}" destId="{74C22EF8-3288-4909-86B3-6F37F61F49DD}" srcOrd="3" destOrd="0" presId="urn:microsoft.com/office/officeart/2008/layout/VerticalCurvedList"/>
    <dgm:cxn modelId="{9D53CA09-6C0A-4B71-9CEA-A9BAC25B8EE4}" type="presParOf" srcId="{F2911702-A61E-4E03-B960-770AB24B87BB}" destId="{6C75BBE9-F8B0-48B2-9A1B-D26353A691A6}" srcOrd="4" destOrd="0" presId="urn:microsoft.com/office/officeart/2008/layout/VerticalCurvedList"/>
    <dgm:cxn modelId="{EBA5711D-40F7-4FC3-B717-C24BF2E5AD4E}" type="presParOf" srcId="{6C75BBE9-F8B0-48B2-9A1B-D26353A691A6}" destId="{4649EE71-ED8F-4914-B9F0-1B7F8A1CF3C1}" srcOrd="0" destOrd="0" presId="urn:microsoft.com/office/officeart/2008/layout/VerticalCurvedList"/>
    <dgm:cxn modelId="{51D2174D-AF0C-4FFA-9989-68D772D00AAD}" type="presParOf" srcId="{F2911702-A61E-4E03-B960-770AB24B87BB}" destId="{2F05593B-B985-4B12-9226-998518B46B61}" srcOrd="5" destOrd="0" presId="urn:microsoft.com/office/officeart/2008/layout/VerticalCurvedList"/>
    <dgm:cxn modelId="{62009E0E-1CB5-4029-9C2A-B65F45C13D46}" type="presParOf" srcId="{F2911702-A61E-4E03-B960-770AB24B87BB}" destId="{9D084C3A-126E-45AC-8900-E12C76F4CB22}" srcOrd="6" destOrd="0" presId="urn:microsoft.com/office/officeart/2008/layout/VerticalCurvedList"/>
    <dgm:cxn modelId="{87DCE106-69F7-4B8D-B10A-7641F243D06E}" type="presParOf" srcId="{9D084C3A-126E-45AC-8900-E12C76F4CB22}" destId="{EEF4E478-F633-4000-BA5B-57D3349D2922}" srcOrd="0" destOrd="0" presId="urn:microsoft.com/office/officeart/2008/layout/VerticalCurvedList"/>
    <dgm:cxn modelId="{722231EE-719B-4684-8B0B-EC2D99F62F3C}" type="presParOf" srcId="{F2911702-A61E-4E03-B960-770AB24B87BB}" destId="{74F480D6-A708-4DC7-903A-26617A11755F}" srcOrd="7" destOrd="0" presId="urn:microsoft.com/office/officeart/2008/layout/VerticalCurvedList"/>
    <dgm:cxn modelId="{69D1DFE6-6867-4A81-8FF0-E5623F79BD2C}" type="presParOf" srcId="{F2911702-A61E-4E03-B960-770AB24B87BB}" destId="{1E1D947C-B7BD-45EB-840E-2F4B506D7EEF}" srcOrd="8" destOrd="0" presId="urn:microsoft.com/office/officeart/2008/layout/VerticalCurvedList"/>
    <dgm:cxn modelId="{92E4C4F2-A0FD-4EB8-AB82-A956485CF24E}" type="presParOf" srcId="{1E1D947C-B7BD-45EB-840E-2F4B506D7EEF}" destId="{E19C0FE8-6F38-49B6-A99C-5A1366F6F27C}" srcOrd="0" destOrd="0" presId="urn:microsoft.com/office/officeart/2008/layout/VerticalCurvedList"/>
    <dgm:cxn modelId="{055360F6-E6ED-4C49-910F-9B56FA14D2B6}" type="presParOf" srcId="{F2911702-A61E-4E03-B960-770AB24B87BB}" destId="{DDB0166D-8102-4AF5-84C0-9992C01F6568}" srcOrd="9" destOrd="0" presId="urn:microsoft.com/office/officeart/2008/layout/VerticalCurvedList"/>
    <dgm:cxn modelId="{157E8FB2-FB57-43E0-9943-CB1A18D5ECB4}" type="presParOf" srcId="{F2911702-A61E-4E03-B960-770AB24B87BB}" destId="{8C23395D-7B21-4834-A916-A2216FC66010}" srcOrd="10" destOrd="0" presId="urn:microsoft.com/office/officeart/2008/layout/VerticalCurvedList"/>
    <dgm:cxn modelId="{1E25B7E6-1BD4-4E2D-8046-F86FEE13B9BD}" type="presParOf" srcId="{8C23395D-7B21-4834-A916-A2216FC66010}" destId="{EB03E3AC-1181-4F33-A4BC-F563D65492EC}" srcOrd="0" destOrd="0" presId="urn:microsoft.com/office/officeart/2008/layout/VerticalCurvedList"/>
    <dgm:cxn modelId="{632A0CF8-ACEF-4F21-97A9-438F96E54DC7}" type="presParOf" srcId="{F2911702-A61E-4E03-B960-770AB24B87BB}" destId="{E39B562B-00DA-4BF1-8C7B-421A6DAF09A7}" srcOrd="11" destOrd="0" presId="urn:microsoft.com/office/officeart/2008/layout/VerticalCurvedList"/>
    <dgm:cxn modelId="{911DC0D1-1A39-4B27-B368-BCF39D130327}" type="presParOf" srcId="{F2911702-A61E-4E03-B960-770AB24B87BB}" destId="{0EDFC766-D8BA-45DA-B44F-FDB398D6957A}" srcOrd="12" destOrd="0" presId="urn:microsoft.com/office/officeart/2008/layout/VerticalCurvedList"/>
    <dgm:cxn modelId="{2CC0B3B0-3FE4-488E-9A9C-B3D9F9A8ADCB}" type="presParOf" srcId="{0EDFC766-D8BA-45DA-B44F-FDB398D6957A}" destId="{2EE51269-E9F8-43EC-A907-D68CE121426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B7ECC7-FA90-4909-82C3-6262745432C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0ACE6D-2CF7-4E98-8B95-432D2F68F85B}">
      <dgm:prSet custT="1"/>
      <dgm:spPr/>
      <dgm:t>
        <a:bodyPr/>
        <a:lstStyle/>
        <a:p>
          <a:r>
            <a:rPr lang="hu-HU" sz="2000">
              <a:latin typeface="+mj-lt"/>
            </a:rPr>
            <a:t>UHI (urban heat island) – városi hősziget</a:t>
          </a:r>
          <a:endParaRPr lang="en-US" sz="2000">
            <a:latin typeface="+mj-lt"/>
          </a:endParaRPr>
        </a:p>
      </dgm:t>
    </dgm:pt>
    <dgm:pt modelId="{C9A6E1FA-0464-473D-951F-08A649E600F9}" type="parTrans" cxnId="{A7F25497-8078-48E0-9348-E714793F8312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83124177-9E18-4778-B6F8-2ED7B8606E92}" type="sibTrans" cxnId="{A7F25497-8078-48E0-9348-E714793F8312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57EE51BC-41D2-47BB-AFF1-D3FF6F4A1D51}">
      <dgm:prSet custT="1"/>
      <dgm:spPr/>
      <dgm:t>
        <a:bodyPr/>
        <a:lstStyle/>
        <a:p>
          <a:r>
            <a:rPr lang="hu-HU" sz="2000" dirty="0">
              <a:latin typeface="+mj-lt"/>
            </a:rPr>
            <a:t>SUHI (</a:t>
          </a:r>
          <a:r>
            <a:rPr lang="hu-HU" sz="2000" dirty="0" err="1">
              <a:latin typeface="+mj-lt"/>
            </a:rPr>
            <a:t>surface</a:t>
          </a:r>
          <a:r>
            <a:rPr lang="hu-HU" sz="2000" dirty="0">
              <a:latin typeface="+mj-lt"/>
            </a:rPr>
            <a:t> </a:t>
          </a:r>
          <a:r>
            <a:rPr lang="hu-HU" sz="2000" dirty="0" err="1">
              <a:latin typeface="+mj-lt"/>
            </a:rPr>
            <a:t>urban</a:t>
          </a:r>
          <a:r>
            <a:rPr lang="hu-HU" sz="2000" dirty="0">
              <a:latin typeface="+mj-lt"/>
            </a:rPr>
            <a:t> </a:t>
          </a:r>
          <a:r>
            <a:rPr lang="hu-HU" sz="2000" dirty="0" err="1">
              <a:latin typeface="+mj-lt"/>
            </a:rPr>
            <a:t>heat</a:t>
          </a:r>
          <a:r>
            <a:rPr lang="hu-HU" sz="2000" dirty="0">
              <a:latin typeface="+mj-lt"/>
            </a:rPr>
            <a:t> </a:t>
          </a:r>
          <a:r>
            <a:rPr lang="hu-HU" sz="2000" dirty="0" err="1">
              <a:latin typeface="+mj-lt"/>
            </a:rPr>
            <a:t>island</a:t>
          </a:r>
          <a:r>
            <a:rPr lang="hu-HU" sz="2000" dirty="0">
              <a:latin typeface="+mj-lt"/>
            </a:rPr>
            <a:t>) – felszíni városi hősziget</a:t>
          </a:r>
          <a:endParaRPr lang="en-US" sz="2000" dirty="0">
            <a:latin typeface="+mj-lt"/>
          </a:endParaRPr>
        </a:p>
      </dgm:t>
    </dgm:pt>
    <dgm:pt modelId="{F97F0B61-531B-4AD6-919A-ECDC9A79FB3B}" type="parTrans" cxnId="{814F63B7-B211-470D-A7D3-8310876D5A3E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DFAA6F87-BCE3-4AAF-83F9-0095F637FD7D}" type="sibTrans" cxnId="{814F63B7-B211-470D-A7D3-8310876D5A3E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1EC044D6-F22F-4E9D-B85A-95249FD8916B}">
      <dgm:prSet custT="1"/>
      <dgm:spPr/>
      <dgm:t>
        <a:bodyPr/>
        <a:lstStyle/>
        <a:p>
          <a:r>
            <a:rPr lang="hu-HU" sz="2000" dirty="0">
              <a:latin typeface="+mj-lt"/>
            </a:rPr>
            <a:t>városi hősziget-cirkuláció</a:t>
          </a:r>
          <a:endParaRPr lang="en-US" sz="2000" dirty="0">
            <a:latin typeface="+mj-lt"/>
          </a:endParaRPr>
        </a:p>
      </dgm:t>
    </dgm:pt>
    <dgm:pt modelId="{31083270-F27D-4B92-A98B-72DAE2BBF35E}" type="parTrans" cxnId="{BFCD1739-6283-41B7-B8DD-FC741D82BCBA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CA0EB491-3018-4F19-8954-EE9AA671DE04}" type="sibTrans" cxnId="{BFCD1739-6283-41B7-B8DD-FC741D82BCBA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974FA34B-383D-41C2-8608-ACC1A3626CAD}">
      <dgm:prSet custT="1"/>
      <dgm:spPr/>
      <dgm:t>
        <a:bodyPr/>
        <a:lstStyle/>
        <a:p>
          <a:r>
            <a:rPr lang="hu-HU" sz="2000" dirty="0">
              <a:latin typeface="+mj-lt"/>
            </a:rPr>
            <a:t>hatás a csapadékképződésre</a:t>
          </a:r>
          <a:endParaRPr lang="en-US" sz="2000" dirty="0">
            <a:latin typeface="+mj-lt"/>
          </a:endParaRPr>
        </a:p>
      </dgm:t>
    </dgm:pt>
    <dgm:pt modelId="{A24885E1-571F-4A7F-B3BB-5464805BFBE4}" type="parTrans" cxnId="{5AB2C9DB-C498-4E2A-A2AD-520BA52BE923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6A929FE4-68E4-4FF6-8E25-CE7E5789E5EB}" type="sibTrans" cxnId="{5AB2C9DB-C498-4E2A-A2AD-520BA52BE923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9AEC49B0-072C-47CA-A7DB-0B83417A8462}">
      <dgm:prSet custT="1"/>
      <dgm:spPr/>
      <dgm:t>
        <a:bodyPr/>
        <a:lstStyle/>
        <a:p>
          <a:r>
            <a:rPr lang="hu-HU" sz="2000" dirty="0">
              <a:latin typeface="+mj-lt"/>
            </a:rPr>
            <a:t>kisebb felszínközeli szélsebesség</a:t>
          </a:r>
          <a:endParaRPr lang="en-US" sz="2000" dirty="0">
            <a:latin typeface="+mj-lt"/>
          </a:endParaRPr>
        </a:p>
      </dgm:t>
    </dgm:pt>
    <dgm:pt modelId="{8AE1B8AC-821B-4A22-B8B7-EFA9A6FEA37E}" type="parTrans" cxnId="{83AA55F4-9572-432E-A9FC-5005B0C297D8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0B3FAF60-800C-4770-AB5A-96AF82C078D8}" type="sibTrans" cxnId="{83AA55F4-9572-432E-A9FC-5005B0C297D8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CBA1CD03-05B8-4903-85F3-2C3AAB0E40F2}" type="pres">
      <dgm:prSet presAssocID="{C9B7ECC7-FA90-4909-82C3-6262745432C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710D3901-337D-4693-A830-7A79350C013F}" type="pres">
      <dgm:prSet presAssocID="{C9B7ECC7-FA90-4909-82C3-6262745432CF}" presName="Name1" presStyleCnt="0"/>
      <dgm:spPr/>
    </dgm:pt>
    <dgm:pt modelId="{5D404BED-84FA-4372-B926-1DE952694D26}" type="pres">
      <dgm:prSet presAssocID="{C9B7ECC7-FA90-4909-82C3-6262745432CF}" presName="cycle" presStyleCnt="0"/>
      <dgm:spPr/>
    </dgm:pt>
    <dgm:pt modelId="{E0F1B908-9755-4798-B8CF-C3D702F58E00}" type="pres">
      <dgm:prSet presAssocID="{C9B7ECC7-FA90-4909-82C3-6262745432CF}" presName="srcNode" presStyleLbl="node1" presStyleIdx="0" presStyleCnt="5"/>
      <dgm:spPr/>
    </dgm:pt>
    <dgm:pt modelId="{AE8DCFF2-B525-419B-B5F8-74B0B390724E}" type="pres">
      <dgm:prSet presAssocID="{C9B7ECC7-FA90-4909-82C3-6262745432CF}" presName="conn" presStyleLbl="parChTrans1D2" presStyleIdx="0" presStyleCnt="1"/>
      <dgm:spPr/>
      <dgm:t>
        <a:bodyPr/>
        <a:lstStyle/>
        <a:p>
          <a:endParaRPr lang="hu-HU"/>
        </a:p>
      </dgm:t>
    </dgm:pt>
    <dgm:pt modelId="{E78CB18A-79FC-4655-A865-8FEB26D97A1B}" type="pres">
      <dgm:prSet presAssocID="{C9B7ECC7-FA90-4909-82C3-6262745432CF}" presName="extraNode" presStyleLbl="node1" presStyleIdx="0" presStyleCnt="5"/>
      <dgm:spPr/>
    </dgm:pt>
    <dgm:pt modelId="{F0F10EE2-5324-4D0E-BEA9-AA8B2F6E21FB}" type="pres">
      <dgm:prSet presAssocID="{C9B7ECC7-FA90-4909-82C3-6262745432CF}" presName="dstNode" presStyleLbl="node1" presStyleIdx="0" presStyleCnt="5"/>
      <dgm:spPr/>
    </dgm:pt>
    <dgm:pt modelId="{88EC0A40-78C4-485A-BA91-439B7D4526A6}" type="pres">
      <dgm:prSet presAssocID="{790ACE6D-2CF7-4E98-8B95-432D2F68F85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ED643FF-7FA4-4E3B-BBB0-8DD302A5F9CF}" type="pres">
      <dgm:prSet presAssocID="{790ACE6D-2CF7-4E98-8B95-432D2F68F85B}" presName="accent_1" presStyleCnt="0"/>
      <dgm:spPr/>
    </dgm:pt>
    <dgm:pt modelId="{8CAB2AA9-E494-4269-BE1C-4EEB38EE56F2}" type="pres">
      <dgm:prSet presAssocID="{790ACE6D-2CF7-4E98-8B95-432D2F68F85B}" presName="accentRepeatNode" presStyleLbl="solidFgAcc1" presStyleIdx="0" presStyleCnt="5"/>
      <dgm:spPr/>
    </dgm:pt>
    <dgm:pt modelId="{E822432F-1E3C-42BF-B34D-8E5532FDFE02}" type="pres">
      <dgm:prSet presAssocID="{57EE51BC-41D2-47BB-AFF1-D3FF6F4A1D5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FCA9B44-9F2A-49AE-ABF7-DD15D4E0176C}" type="pres">
      <dgm:prSet presAssocID="{57EE51BC-41D2-47BB-AFF1-D3FF6F4A1D51}" presName="accent_2" presStyleCnt="0"/>
      <dgm:spPr/>
    </dgm:pt>
    <dgm:pt modelId="{927F3E2B-9DC4-4D2B-B792-A7952C5D67A7}" type="pres">
      <dgm:prSet presAssocID="{57EE51BC-41D2-47BB-AFF1-D3FF6F4A1D51}" presName="accentRepeatNode" presStyleLbl="solidFgAcc1" presStyleIdx="1" presStyleCnt="5"/>
      <dgm:spPr/>
    </dgm:pt>
    <dgm:pt modelId="{1E3E7E21-10E6-4261-9C9F-D7D655EA3C35}" type="pres">
      <dgm:prSet presAssocID="{1EC044D6-F22F-4E9D-B85A-95249FD8916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2601060-2F59-421D-82E8-C839697B56A9}" type="pres">
      <dgm:prSet presAssocID="{1EC044D6-F22F-4E9D-B85A-95249FD8916B}" presName="accent_3" presStyleCnt="0"/>
      <dgm:spPr/>
    </dgm:pt>
    <dgm:pt modelId="{33344F36-CECE-47FD-B560-D20C60D5EE8C}" type="pres">
      <dgm:prSet presAssocID="{1EC044D6-F22F-4E9D-B85A-95249FD8916B}" presName="accentRepeatNode" presStyleLbl="solidFgAcc1" presStyleIdx="2" presStyleCnt="5"/>
      <dgm:spPr/>
    </dgm:pt>
    <dgm:pt modelId="{8C26BB79-D779-427A-9349-FB1EEE84EDA6}" type="pres">
      <dgm:prSet presAssocID="{974FA34B-383D-41C2-8608-ACC1A3626CA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09E1224-D535-4448-AC98-301A88726662}" type="pres">
      <dgm:prSet presAssocID="{974FA34B-383D-41C2-8608-ACC1A3626CAD}" presName="accent_4" presStyleCnt="0"/>
      <dgm:spPr/>
    </dgm:pt>
    <dgm:pt modelId="{ABD9A6D3-18E3-424F-9993-7BC3C663B3BF}" type="pres">
      <dgm:prSet presAssocID="{974FA34B-383D-41C2-8608-ACC1A3626CAD}" presName="accentRepeatNode" presStyleLbl="solidFgAcc1" presStyleIdx="3" presStyleCnt="5"/>
      <dgm:spPr/>
    </dgm:pt>
    <dgm:pt modelId="{911A3754-4B0A-4D15-BEBF-6C2195315520}" type="pres">
      <dgm:prSet presAssocID="{9AEC49B0-072C-47CA-A7DB-0B83417A8462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AA9D60C-8E72-41BC-A2F3-FE620BBEF444}" type="pres">
      <dgm:prSet presAssocID="{9AEC49B0-072C-47CA-A7DB-0B83417A8462}" presName="accent_5" presStyleCnt="0"/>
      <dgm:spPr/>
    </dgm:pt>
    <dgm:pt modelId="{0307462D-873F-43F9-B057-B54CA95A1ECD}" type="pres">
      <dgm:prSet presAssocID="{9AEC49B0-072C-47CA-A7DB-0B83417A8462}" presName="accentRepeatNode" presStyleLbl="solidFgAcc1" presStyleIdx="4" presStyleCnt="5"/>
      <dgm:spPr/>
    </dgm:pt>
  </dgm:ptLst>
  <dgm:cxnLst>
    <dgm:cxn modelId="{814F63B7-B211-470D-A7D3-8310876D5A3E}" srcId="{C9B7ECC7-FA90-4909-82C3-6262745432CF}" destId="{57EE51BC-41D2-47BB-AFF1-D3FF6F4A1D51}" srcOrd="1" destOrd="0" parTransId="{F97F0B61-531B-4AD6-919A-ECDC9A79FB3B}" sibTransId="{DFAA6F87-BCE3-4AAF-83F9-0095F637FD7D}"/>
    <dgm:cxn modelId="{A7F25497-8078-48E0-9348-E714793F8312}" srcId="{C9B7ECC7-FA90-4909-82C3-6262745432CF}" destId="{790ACE6D-2CF7-4E98-8B95-432D2F68F85B}" srcOrd="0" destOrd="0" parTransId="{C9A6E1FA-0464-473D-951F-08A649E600F9}" sibTransId="{83124177-9E18-4778-B6F8-2ED7B8606E92}"/>
    <dgm:cxn modelId="{BEC278D6-70C2-4065-B80B-E1BF05160B1B}" type="presOf" srcId="{1EC044D6-F22F-4E9D-B85A-95249FD8916B}" destId="{1E3E7E21-10E6-4261-9C9F-D7D655EA3C35}" srcOrd="0" destOrd="0" presId="urn:microsoft.com/office/officeart/2008/layout/VerticalCurvedList"/>
    <dgm:cxn modelId="{31D31443-0486-4407-AAD1-C6F65040E5A2}" type="presOf" srcId="{790ACE6D-2CF7-4E98-8B95-432D2F68F85B}" destId="{88EC0A40-78C4-485A-BA91-439B7D4526A6}" srcOrd="0" destOrd="0" presId="urn:microsoft.com/office/officeart/2008/layout/VerticalCurvedList"/>
    <dgm:cxn modelId="{83AA55F4-9572-432E-A9FC-5005B0C297D8}" srcId="{C9B7ECC7-FA90-4909-82C3-6262745432CF}" destId="{9AEC49B0-072C-47CA-A7DB-0B83417A8462}" srcOrd="4" destOrd="0" parTransId="{8AE1B8AC-821B-4A22-B8B7-EFA9A6FEA37E}" sibTransId="{0B3FAF60-800C-4770-AB5A-96AF82C078D8}"/>
    <dgm:cxn modelId="{A91089F0-D47C-4037-AD69-33C316F36ED3}" type="presOf" srcId="{57EE51BC-41D2-47BB-AFF1-D3FF6F4A1D51}" destId="{E822432F-1E3C-42BF-B34D-8E5532FDFE02}" srcOrd="0" destOrd="0" presId="urn:microsoft.com/office/officeart/2008/layout/VerticalCurvedList"/>
    <dgm:cxn modelId="{CDD85105-8F21-495E-9928-195598E10EC9}" type="presOf" srcId="{974FA34B-383D-41C2-8608-ACC1A3626CAD}" destId="{8C26BB79-D779-427A-9349-FB1EEE84EDA6}" srcOrd="0" destOrd="0" presId="urn:microsoft.com/office/officeart/2008/layout/VerticalCurvedList"/>
    <dgm:cxn modelId="{5AB2C9DB-C498-4E2A-A2AD-520BA52BE923}" srcId="{C9B7ECC7-FA90-4909-82C3-6262745432CF}" destId="{974FA34B-383D-41C2-8608-ACC1A3626CAD}" srcOrd="3" destOrd="0" parTransId="{A24885E1-571F-4A7F-B3BB-5464805BFBE4}" sibTransId="{6A929FE4-68E4-4FF6-8E25-CE7E5789E5EB}"/>
    <dgm:cxn modelId="{97933EFF-86BE-4EDC-A1D9-DE6ADBE2650B}" type="presOf" srcId="{C9B7ECC7-FA90-4909-82C3-6262745432CF}" destId="{CBA1CD03-05B8-4903-85F3-2C3AAB0E40F2}" srcOrd="0" destOrd="0" presId="urn:microsoft.com/office/officeart/2008/layout/VerticalCurvedList"/>
    <dgm:cxn modelId="{CAC3588E-0956-49C3-BD70-0A73471C1737}" type="presOf" srcId="{83124177-9E18-4778-B6F8-2ED7B8606E92}" destId="{AE8DCFF2-B525-419B-B5F8-74B0B390724E}" srcOrd="0" destOrd="0" presId="urn:microsoft.com/office/officeart/2008/layout/VerticalCurvedList"/>
    <dgm:cxn modelId="{C804B62E-BA1C-49E6-B1FC-34227C691A22}" type="presOf" srcId="{9AEC49B0-072C-47CA-A7DB-0B83417A8462}" destId="{911A3754-4B0A-4D15-BEBF-6C2195315520}" srcOrd="0" destOrd="0" presId="urn:microsoft.com/office/officeart/2008/layout/VerticalCurvedList"/>
    <dgm:cxn modelId="{BFCD1739-6283-41B7-B8DD-FC741D82BCBA}" srcId="{C9B7ECC7-FA90-4909-82C3-6262745432CF}" destId="{1EC044D6-F22F-4E9D-B85A-95249FD8916B}" srcOrd="2" destOrd="0" parTransId="{31083270-F27D-4B92-A98B-72DAE2BBF35E}" sibTransId="{CA0EB491-3018-4F19-8954-EE9AA671DE04}"/>
    <dgm:cxn modelId="{5092B5A0-AE32-4D65-B4FF-6D4910329D86}" type="presParOf" srcId="{CBA1CD03-05B8-4903-85F3-2C3AAB0E40F2}" destId="{710D3901-337D-4693-A830-7A79350C013F}" srcOrd="0" destOrd="0" presId="urn:microsoft.com/office/officeart/2008/layout/VerticalCurvedList"/>
    <dgm:cxn modelId="{0B65CCE5-37E1-411A-9C20-3E5FB97ED348}" type="presParOf" srcId="{710D3901-337D-4693-A830-7A79350C013F}" destId="{5D404BED-84FA-4372-B926-1DE952694D26}" srcOrd="0" destOrd="0" presId="urn:microsoft.com/office/officeart/2008/layout/VerticalCurvedList"/>
    <dgm:cxn modelId="{8AA5B062-A3C3-4C28-8EBB-9C020993629D}" type="presParOf" srcId="{5D404BED-84FA-4372-B926-1DE952694D26}" destId="{E0F1B908-9755-4798-B8CF-C3D702F58E00}" srcOrd="0" destOrd="0" presId="urn:microsoft.com/office/officeart/2008/layout/VerticalCurvedList"/>
    <dgm:cxn modelId="{2E38A2D3-2C82-4102-9156-CE2202C96301}" type="presParOf" srcId="{5D404BED-84FA-4372-B926-1DE952694D26}" destId="{AE8DCFF2-B525-419B-B5F8-74B0B390724E}" srcOrd="1" destOrd="0" presId="urn:microsoft.com/office/officeart/2008/layout/VerticalCurvedList"/>
    <dgm:cxn modelId="{F6E0FF00-34D1-419F-AF6D-D62EA7DABAC9}" type="presParOf" srcId="{5D404BED-84FA-4372-B926-1DE952694D26}" destId="{E78CB18A-79FC-4655-A865-8FEB26D97A1B}" srcOrd="2" destOrd="0" presId="urn:microsoft.com/office/officeart/2008/layout/VerticalCurvedList"/>
    <dgm:cxn modelId="{D399B40B-7A6E-4BA8-A15B-F45E0DD46064}" type="presParOf" srcId="{5D404BED-84FA-4372-B926-1DE952694D26}" destId="{F0F10EE2-5324-4D0E-BEA9-AA8B2F6E21FB}" srcOrd="3" destOrd="0" presId="urn:microsoft.com/office/officeart/2008/layout/VerticalCurvedList"/>
    <dgm:cxn modelId="{219E752C-7E0B-481D-B561-E4A4C9532512}" type="presParOf" srcId="{710D3901-337D-4693-A830-7A79350C013F}" destId="{88EC0A40-78C4-485A-BA91-439B7D4526A6}" srcOrd="1" destOrd="0" presId="urn:microsoft.com/office/officeart/2008/layout/VerticalCurvedList"/>
    <dgm:cxn modelId="{619D2DE5-458D-47C9-A4AC-D58E9AD0E59E}" type="presParOf" srcId="{710D3901-337D-4693-A830-7A79350C013F}" destId="{1ED643FF-7FA4-4E3B-BBB0-8DD302A5F9CF}" srcOrd="2" destOrd="0" presId="urn:microsoft.com/office/officeart/2008/layout/VerticalCurvedList"/>
    <dgm:cxn modelId="{5972D7DE-ED82-4786-A3C2-2773928E9054}" type="presParOf" srcId="{1ED643FF-7FA4-4E3B-BBB0-8DD302A5F9CF}" destId="{8CAB2AA9-E494-4269-BE1C-4EEB38EE56F2}" srcOrd="0" destOrd="0" presId="urn:microsoft.com/office/officeart/2008/layout/VerticalCurvedList"/>
    <dgm:cxn modelId="{E445B9E9-A43C-4D60-9FE0-7A59ACFC8A41}" type="presParOf" srcId="{710D3901-337D-4693-A830-7A79350C013F}" destId="{E822432F-1E3C-42BF-B34D-8E5532FDFE02}" srcOrd="3" destOrd="0" presId="urn:microsoft.com/office/officeart/2008/layout/VerticalCurvedList"/>
    <dgm:cxn modelId="{E583D953-BB8A-4164-A0F6-DCA1C3530641}" type="presParOf" srcId="{710D3901-337D-4693-A830-7A79350C013F}" destId="{0FCA9B44-9F2A-49AE-ABF7-DD15D4E0176C}" srcOrd="4" destOrd="0" presId="urn:microsoft.com/office/officeart/2008/layout/VerticalCurvedList"/>
    <dgm:cxn modelId="{B337394B-912F-476F-A700-ADF10917EC1C}" type="presParOf" srcId="{0FCA9B44-9F2A-49AE-ABF7-DD15D4E0176C}" destId="{927F3E2B-9DC4-4D2B-B792-A7952C5D67A7}" srcOrd="0" destOrd="0" presId="urn:microsoft.com/office/officeart/2008/layout/VerticalCurvedList"/>
    <dgm:cxn modelId="{1C502C87-70ED-4CF4-9486-4975D719479B}" type="presParOf" srcId="{710D3901-337D-4693-A830-7A79350C013F}" destId="{1E3E7E21-10E6-4261-9C9F-D7D655EA3C35}" srcOrd="5" destOrd="0" presId="urn:microsoft.com/office/officeart/2008/layout/VerticalCurvedList"/>
    <dgm:cxn modelId="{81A7A1D8-DD32-4F4A-8995-1745F43BBD70}" type="presParOf" srcId="{710D3901-337D-4693-A830-7A79350C013F}" destId="{32601060-2F59-421D-82E8-C839697B56A9}" srcOrd="6" destOrd="0" presId="urn:microsoft.com/office/officeart/2008/layout/VerticalCurvedList"/>
    <dgm:cxn modelId="{424841E7-2754-4064-896C-D056396779F8}" type="presParOf" srcId="{32601060-2F59-421D-82E8-C839697B56A9}" destId="{33344F36-CECE-47FD-B560-D20C60D5EE8C}" srcOrd="0" destOrd="0" presId="urn:microsoft.com/office/officeart/2008/layout/VerticalCurvedList"/>
    <dgm:cxn modelId="{16207AEF-FC65-479A-97CE-3062AFE8C571}" type="presParOf" srcId="{710D3901-337D-4693-A830-7A79350C013F}" destId="{8C26BB79-D779-427A-9349-FB1EEE84EDA6}" srcOrd="7" destOrd="0" presId="urn:microsoft.com/office/officeart/2008/layout/VerticalCurvedList"/>
    <dgm:cxn modelId="{55334DF7-3FAC-4F36-84E9-C4DFDB445905}" type="presParOf" srcId="{710D3901-337D-4693-A830-7A79350C013F}" destId="{B09E1224-D535-4448-AC98-301A88726662}" srcOrd="8" destOrd="0" presId="urn:microsoft.com/office/officeart/2008/layout/VerticalCurvedList"/>
    <dgm:cxn modelId="{504A23DA-D284-4097-9AE3-3D071D022C9B}" type="presParOf" srcId="{B09E1224-D535-4448-AC98-301A88726662}" destId="{ABD9A6D3-18E3-424F-9993-7BC3C663B3BF}" srcOrd="0" destOrd="0" presId="urn:microsoft.com/office/officeart/2008/layout/VerticalCurvedList"/>
    <dgm:cxn modelId="{26D59F66-A9C3-4740-B5B8-8FFCBEFEFCF5}" type="presParOf" srcId="{710D3901-337D-4693-A830-7A79350C013F}" destId="{911A3754-4B0A-4D15-BEBF-6C2195315520}" srcOrd="9" destOrd="0" presId="urn:microsoft.com/office/officeart/2008/layout/VerticalCurvedList"/>
    <dgm:cxn modelId="{F60D831F-DCAF-4323-9CFE-6C72578F4CC6}" type="presParOf" srcId="{710D3901-337D-4693-A830-7A79350C013F}" destId="{FAA9D60C-8E72-41BC-A2F3-FE620BBEF444}" srcOrd="10" destOrd="0" presId="urn:microsoft.com/office/officeart/2008/layout/VerticalCurvedList"/>
    <dgm:cxn modelId="{60DB43EA-FAC3-4A89-A4CB-5E2784C93706}" type="presParOf" srcId="{FAA9D60C-8E72-41BC-A2F3-FE620BBEF444}" destId="{0307462D-873F-43F9-B057-B54CA95A1EC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DCA410-264A-4477-9180-3E7DAC03A06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CD2230D6-5956-4481-882F-E2BF3FAF3955}">
      <dgm:prSet phldrT="[Szöveg]"/>
      <dgm:spPr/>
      <dgm:t>
        <a:bodyPr/>
        <a:lstStyle/>
        <a:p>
          <a:r>
            <a:rPr lang="hu-HU" dirty="0" err="1">
              <a:latin typeface="+mj-lt"/>
            </a:rPr>
            <a:t>albedó</a:t>
          </a:r>
          <a:r>
            <a:rPr lang="hu-HU" dirty="0">
              <a:latin typeface="+mj-lt"/>
            </a:rPr>
            <a:t> növelése</a:t>
          </a:r>
        </a:p>
      </dgm:t>
    </dgm:pt>
    <dgm:pt modelId="{546BF018-A2EB-4F5B-A8EC-E11637B851CE}" type="parTrans" cxnId="{8260C666-93C3-4E8B-9325-1DFF36E14E49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1AAF5B03-32F4-4876-82FC-85B5C191A192}" type="sibTrans" cxnId="{8260C666-93C3-4E8B-9325-1DFF36E14E49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F33C5F91-8639-49D2-ADB0-A9B0FF024B66}">
      <dgm:prSet phldrT="[Szöveg]"/>
      <dgm:spPr/>
      <dgm:t>
        <a:bodyPr/>
        <a:lstStyle/>
        <a:p>
          <a:r>
            <a:rPr lang="hu-HU" dirty="0">
              <a:latin typeface="+mj-lt"/>
            </a:rPr>
            <a:t>tetőkön</a:t>
          </a:r>
        </a:p>
      </dgm:t>
    </dgm:pt>
    <dgm:pt modelId="{6AB4656A-729A-4FBC-841F-3D7E805D2BFB}" type="parTrans" cxnId="{FA674794-2F91-406D-AACC-C40DD31EF42C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39C662B4-0B06-4ABE-B838-1CF568E56E85}" type="sibTrans" cxnId="{FA674794-2F91-406D-AACC-C40DD31EF42C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1F9CEA7B-E53A-4436-AB3E-6E954045C49D}">
      <dgm:prSet phldrT="[Szöveg]"/>
      <dgm:spPr/>
      <dgm:t>
        <a:bodyPr/>
        <a:lstStyle/>
        <a:p>
          <a:r>
            <a:rPr lang="hu-HU" dirty="0">
              <a:latin typeface="+mj-lt"/>
            </a:rPr>
            <a:t>utakon</a:t>
          </a:r>
        </a:p>
      </dgm:t>
    </dgm:pt>
    <dgm:pt modelId="{B90B3558-4035-43A7-801B-80411632A9D1}" type="parTrans" cxnId="{A39BA6F1-936E-4C9A-B487-537B48472345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241E6DBE-5F32-462F-8856-1D9519B62B51}" type="sibTrans" cxnId="{A39BA6F1-936E-4C9A-B487-537B48472345}">
      <dgm:prSet/>
      <dgm:spPr/>
      <dgm:t>
        <a:bodyPr/>
        <a:lstStyle/>
        <a:p>
          <a:endParaRPr lang="hu-HU">
            <a:latin typeface="+mj-lt"/>
          </a:endParaRPr>
        </a:p>
      </dgm:t>
    </dgm:pt>
    <dgm:pt modelId="{37F234CB-49C9-449A-BA63-45713D00DE19}" type="pres">
      <dgm:prSet presAssocID="{3DDCA410-264A-4477-9180-3E7DAC03A06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06892FCC-C547-43A3-BD50-929CC989B72B}" type="pres">
      <dgm:prSet presAssocID="{CD2230D6-5956-4481-882F-E2BF3FAF3955}" presName="root1" presStyleCnt="0"/>
      <dgm:spPr/>
    </dgm:pt>
    <dgm:pt modelId="{9E00A6C6-1CCA-4982-B89B-A6D3189C2FC8}" type="pres">
      <dgm:prSet presAssocID="{CD2230D6-5956-4481-882F-E2BF3FAF3955}" presName="LevelOneTextNode" presStyleLbl="node0" presStyleIdx="0" presStyleCnt="1" custScaleX="99437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5672224C-1985-4677-943F-1C502C78D92A}" type="pres">
      <dgm:prSet presAssocID="{CD2230D6-5956-4481-882F-E2BF3FAF3955}" presName="level2hierChild" presStyleCnt="0"/>
      <dgm:spPr/>
    </dgm:pt>
    <dgm:pt modelId="{65215C64-3928-4FE3-AE41-84098F2705FD}" type="pres">
      <dgm:prSet presAssocID="{6AB4656A-729A-4FBC-841F-3D7E805D2BFB}" presName="conn2-1" presStyleLbl="parChTrans1D2" presStyleIdx="0" presStyleCnt="2"/>
      <dgm:spPr/>
      <dgm:t>
        <a:bodyPr/>
        <a:lstStyle/>
        <a:p>
          <a:endParaRPr lang="hu-HU"/>
        </a:p>
      </dgm:t>
    </dgm:pt>
    <dgm:pt modelId="{C77D01D0-9367-4D65-9007-C27052CC82D0}" type="pres">
      <dgm:prSet presAssocID="{6AB4656A-729A-4FBC-841F-3D7E805D2BFB}" presName="connTx" presStyleLbl="parChTrans1D2" presStyleIdx="0" presStyleCnt="2"/>
      <dgm:spPr/>
      <dgm:t>
        <a:bodyPr/>
        <a:lstStyle/>
        <a:p>
          <a:endParaRPr lang="hu-HU"/>
        </a:p>
      </dgm:t>
    </dgm:pt>
    <dgm:pt modelId="{4BD1BAF6-0ED9-4F81-98B9-7F44CBE635B7}" type="pres">
      <dgm:prSet presAssocID="{F33C5F91-8639-49D2-ADB0-A9B0FF024B66}" presName="root2" presStyleCnt="0"/>
      <dgm:spPr/>
    </dgm:pt>
    <dgm:pt modelId="{434CD148-8FFC-4A71-BA09-B025713BB8F3}" type="pres">
      <dgm:prSet presAssocID="{F33C5F91-8639-49D2-ADB0-A9B0FF024B6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8A74A630-0299-4310-AE4F-EDD3AB650A6F}" type="pres">
      <dgm:prSet presAssocID="{F33C5F91-8639-49D2-ADB0-A9B0FF024B66}" presName="level3hierChild" presStyleCnt="0"/>
      <dgm:spPr/>
    </dgm:pt>
    <dgm:pt modelId="{C0264DC9-603B-4EA4-8DF4-43E81CE1E2B8}" type="pres">
      <dgm:prSet presAssocID="{B90B3558-4035-43A7-801B-80411632A9D1}" presName="conn2-1" presStyleLbl="parChTrans1D2" presStyleIdx="1" presStyleCnt="2"/>
      <dgm:spPr/>
      <dgm:t>
        <a:bodyPr/>
        <a:lstStyle/>
        <a:p>
          <a:endParaRPr lang="hu-HU"/>
        </a:p>
      </dgm:t>
    </dgm:pt>
    <dgm:pt modelId="{0DC7612E-43C6-4385-89D3-90FDC7AEA229}" type="pres">
      <dgm:prSet presAssocID="{B90B3558-4035-43A7-801B-80411632A9D1}" presName="connTx" presStyleLbl="parChTrans1D2" presStyleIdx="1" presStyleCnt="2"/>
      <dgm:spPr/>
      <dgm:t>
        <a:bodyPr/>
        <a:lstStyle/>
        <a:p>
          <a:endParaRPr lang="hu-HU"/>
        </a:p>
      </dgm:t>
    </dgm:pt>
    <dgm:pt modelId="{2BE43382-55E6-48FD-83FB-1150920F7342}" type="pres">
      <dgm:prSet presAssocID="{1F9CEA7B-E53A-4436-AB3E-6E954045C49D}" presName="root2" presStyleCnt="0"/>
      <dgm:spPr/>
    </dgm:pt>
    <dgm:pt modelId="{9EDD410D-69C6-473B-B9F0-8B9D5606BE8D}" type="pres">
      <dgm:prSet presAssocID="{1F9CEA7B-E53A-4436-AB3E-6E954045C49D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50D88FE0-6C75-4794-ACA3-95011DFEC52C}" type="pres">
      <dgm:prSet presAssocID="{1F9CEA7B-E53A-4436-AB3E-6E954045C49D}" presName="level3hierChild" presStyleCnt="0"/>
      <dgm:spPr/>
    </dgm:pt>
  </dgm:ptLst>
  <dgm:cxnLst>
    <dgm:cxn modelId="{B6F31EA5-63C6-4376-829D-D341E8502EBE}" type="presOf" srcId="{CD2230D6-5956-4481-882F-E2BF3FAF3955}" destId="{9E00A6C6-1CCA-4982-B89B-A6D3189C2FC8}" srcOrd="0" destOrd="0" presId="urn:microsoft.com/office/officeart/2005/8/layout/hierarchy2"/>
    <dgm:cxn modelId="{FA674794-2F91-406D-AACC-C40DD31EF42C}" srcId="{CD2230D6-5956-4481-882F-E2BF3FAF3955}" destId="{F33C5F91-8639-49D2-ADB0-A9B0FF024B66}" srcOrd="0" destOrd="0" parTransId="{6AB4656A-729A-4FBC-841F-3D7E805D2BFB}" sibTransId="{39C662B4-0B06-4ABE-B838-1CF568E56E85}"/>
    <dgm:cxn modelId="{D887BE29-1887-48D5-B2BA-DF43A7901603}" type="presOf" srcId="{3DDCA410-264A-4477-9180-3E7DAC03A064}" destId="{37F234CB-49C9-449A-BA63-45713D00DE19}" srcOrd="0" destOrd="0" presId="urn:microsoft.com/office/officeart/2005/8/layout/hierarchy2"/>
    <dgm:cxn modelId="{A29CC96D-AC91-48B1-967E-57D82ABAC379}" type="presOf" srcId="{1F9CEA7B-E53A-4436-AB3E-6E954045C49D}" destId="{9EDD410D-69C6-473B-B9F0-8B9D5606BE8D}" srcOrd="0" destOrd="0" presId="urn:microsoft.com/office/officeart/2005/8/layout/hierarchy2"/>
    <dgm:cxn modelId="{1501C746-E67E-4B2E-8FD5-8A7A9B8E50C5}" type="presOf" srcId="{B90B3558-4035-43A7-801B-80411632A9D1}" destId="{0DC7612E-43C6-4385-89D3-90FDC7AEA229}" srcOrd="1" destOrd="0" presId="urn:microsoft.com/office/officeart/2005/8/layout/hierarchy2"/>
    <dgm:cxn modelId="{416507C6-4F9C-45BD-A887-8DEC0130D5D9}" type="presOf" srcId="{F33C5F91-8639-49D2-ADB0-A9B0FF024B66}" destId="{434CD148-8FFC-4A71-BA09-B025713BB8F3}" srcOrd="0" destOrd="0" presId="urn:microsoft.com/office/officeart/2005/8/layout/hierarchy2"/>
    <dgm:cxn modelId="{768C3353-4DAD-484E-BD4A-C180805C5A63}" type="presOf" srcId="{6AB4656A-729A-4FBC-841F-3D7E805D2BFB}" destId="{C77D01D0-9367-4D65-9007-C27052CC82D0}" srcOrd="1" destOrd="0" presId="urn:microsoft.com/office/officeart/2005/8/layout/hierarchy2"/>
    <dgm:cxn modelId="{8260C666-93C3-4E8B-9325-1DFF36E14E49}" srcId="{3DDCA410-264A-4477-9180-3E7DAC03A064}" destId="{CD2230D6-5956-4481-882F-E2BF3FAF3955}" srcOrd="0" destOrd="0" parTransId="{546BF018-A2EB-4F5B-A8EC-E11637B851CE}" sibTransId="{1AAF5B03-32F4-4876-82FC-85B5C191A192}"/>
    <dgm:cxn modelId="{A0417A65-731E-4D4F-93C8-53C4A03EE57F}" type="presOf" srcId="{6AB4656A-729A-4FBC-841F-3D7E805D2BFB}" destId="{65215C64-3928-4FE3-AE41-84098F2705FD}" srcOrd="0" destOrd="0" presId="urn:microsoft.com/office/officeart/2005/8/layout/hierarchy2"/>
    <dgm:cxn modelId="{02B8B5C8-E57C-47CD-8507-C57CDB510959}" type="presOf" srcId="{B90B3558-4035-43A7-801B-80411632A9D1}" destId="{C0264DC9-603B-4EA4-8DF4-43E81CE1E2B8}" srcOrd="0" destOrd="0" presId="urn:microsoft.com/office/officeart/2005/8/layout/hierarchy2"/>
    <dgm:cxn modelId="{A39BA6F1-936E-4C9A-B487-537B48472345}" srcId="{CD2230D6-5956-4481-882F-E2BF3FAF3955}" destId="{1F9CEA7B-E53A-4436-AB3E-6E954045C49D}" srcOrd="1" destOrd="0" parTransId="{B90B3558-4035-43A7-801B-80411632A9D1}" sibTransId="{241E6DBE-5F32-462F-8856-1D9519B62B51}"/>
    <dgm:cxn modelId="{2402093A-8B61-4D20-8DC4-57F26BA484E9}" type="presParOf" srcId="{37F234CB-49C9-449A-BA63-45713D00DE19}" destId="{06892FCC-C547-43A3-BD50-929CC989B72B}" srcOrd="0" destOrd="0" presId="urn:microsoft.com/office/officeart/2005/8/layout/hierarchy2"/>
    <dgm:cxn modelId="{1544CB94-4A68-49D5-BF32-EB8D33CE1F2B}" type="presParOf" srcId="{06892FCC-C547-43A3-BD50-929CC989B72B}" destId="{9E00A6C6-1CCA-4982-B89B-A6D3189C2FC8}" srcOrd="0" destOrd="0" presId="urn:microsoft.com/office/officeart/2005/8/layout/hierarchy2"/>
    <dgm:cxn modelId="{3FEC7BC6-A716-4DF5-B606-637D6C3F2BFE}" type="presParOf" srcId="{06892FCC-C547-43A3-BD50-929CC989B72B}" destId="{5672224C-1985-4677-943F-1C502C78D92A}" srcOrd="1" destOrd="0" presId="urn:microsoft.com/office/officeart/2005/8/layout/hierarchy2"/>
    <dgm:cxn modelId="{6910045B-A1E2-4651-BB1C-768E452080AE}" type="presParOf" srcId="{5672224C-1985-4677-943F-1C502C78D92A}" destId="{65215C64-3928-4FE3-AE41-84098F2705FD}" srcOrd="0" destOrd="0" presId="urn:microsoft.com/office/officeart/2005/8/layout/hierarchy2"/>
    <dgm:cxn modelId="{70869EFF-52BE-488B-B0FC-21FC381A6687}" type="presParOf" srcId="{65215C64-3928-4FE3-AE41-84098F2705FD}" destId="{C77D01D0-9367-4D65-9007-C27052CC82D0}" srcOrd="0" destOrd="0" presId="urn:microsoft.com/office/officeart/2005/8/layout/hierarchy2"/>
    <dgm:cxn modelId="{347E24CC-B4BC-41B6-920F-E4B7B2AEE464}" type="presParOf" srcId="{5672224C-1985-4677-943F-1C502C78D92A}" destId="{4BD1BAF6-0ED9-4F81-98B9-7F44CBE635B7}" srcOrd="1" destOrd="0" presId="urn:microsoft.com/office/officeart/2005/8/layout/hierarchy2"/>
    <dgm:cxn modelId="{85D75CBF-E1EB-481F-9C1F-1AC525E32C40}" type="presParOf" srcId="{4BD1BAF6-0ED9-4F81-98B9-7F44CBE635B7}" destId="{434CD148-8FFC-4A71-BA09-B025713BB8F3}" srcOrd="0" destOrd="0" presId="urn:microsoft.com/office/officeart/2005/8/layout/hierarchy2"/>
    <dgm:cxn modelId="{80B10A36-3ECC-4E5D-88C9-638F8D95C4AA}" type="presParOf" srcId="{4BD1BAF6-0ED9-4F81-98B9-7F44CBE635B7}" destId="{8A74A630-0299-4310-AE4F-EDD3AB650A6F}" srcOrd="1" destOrd="0" presId="urn:microsoft.com/office/officeart/2005/8/layout/hierarchy2"/>
    <dgm:cxn modelId="{943EFE80-B0EF-40A0-8B76-0C8FF8637425}" type="presParOf" srcId="{5672224C-1985-4677-943F-1C502C78D92A}" destId="{C0264DC9-603B-4EA4-8DF4-43E81CE1E2B8}" srcOrd="2" destOrd="0" presId="urn:microsoft.com/office/officeart/2005/8/layout/hierarchy2"/>
    <dgm:cxn modelId="{1F17104C-6504-44C3-9675-1BF6CEC9CF14}" type="presParOf" srcId="{C0264DC9-603B-4EA4-8DF4-43E81CE1E2B8}" destId="{0DC7612E-43C6-4385-89D3-90FDC7AEA229}" srcOrd="0" destOrd="0" presId="urn:microsoft.com/office/officeart/2005/8/layout/hierarchy2"/>
    <dgm:cxn modelId="{D0E82FFA-2D34-4A5E-B1A4-548B169B2541}" type="presParOf" srcId="{5672224C-1985-4677-943F-1C502C78D92A}" destId="{2BE43382-55E6-48FD-83FB-1150920F7342}" srcOrd="3" destOrd="0" presId="urn:microsoft.com/office/officeart/2005/8/layout/hierarchy2"/>
    <dgm:cxn modelId="{58C88EF3-1575-4830-916C-23DA4D0F5311}" type="presParOf" srcId="{2BE43382-55E6-48FD-83FB-1150920F7342}" destId="{9EDD410D-69C6-473B-B9F0-8B9D5606BE8D}" srcOrd="0" destOrd="0" presId="urn:microsoft.com/office/officeart/2005/8/layout/hierarchy2"/>
    <dgm:cxn modelId="{179FB490-7D36-41D2-A9A1-96F22E59B723}" type="presParOf" srcId="{2BE43382-55E6-48FD-83FB-1150920F7342}" destId="{50D88FE0-6C75-4794-ACA3-95011DFEC52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21CF0-D253-4CE5-BC5B-004DD51F5697}">
      <dsp:nvSpPr>
        <dsp:cNvPr id="0" name=""/>
        <dsp:cNvSpPr/>
      </dsp:nvSpPr>
      <dsp:spPr>
        <a:xfrm>
          <a:off x="-2849565" y="-439156"/>
          <a:ext cx="3400154" cy="3400154"/>
        </a:xfrm>
        <a:prstGeom prst="blockArc">
          <a:avLst>
            <a:gd name="adj1" fmla="val 18900000"/>
            <a:gd name="adj2" fmla="val 2700000"/>
            <a:gd name="adj3" fmla="val 63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504EE-D6B4-4C8A-8A90-542982B1C250}">
      <dsp:nvSpPr>
        <dsp:cNvPr id="0" name=""/>
        <dsp:cNvSpPr/>
      </dsp:nvSpPr>
      <dsp:spPr>
        <a:xfrm>
          <a:off x="242033" y="157564"/>
          <a:ext cx="2585098" cy="3153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29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>
              <a:latin typeface="+mj-lt"/>
            </a:rPr>
            <a:t>légkör</a:t>
          </a:r>
        </a:p>
      </dsp:txBody>
      <dsp:txXfrm>
        <a:off x="242033" y="157564"/>
        <a:ext cx="2585098" cy="315330"/>
      </dsp:txXfrm>
    </dsp:sp>
    <dsp:sp modelId="{CDC6A58B-DD04-43AD-A141-F838AF0FD664}">
      <dsp:nvSpPr>
        <dsp:cNvPr id="0" name=""/>
        <dsp:cNvSpPr/>
      </dsp:nvSpPr>
      <dsp:spPr>
        <a:xfrm>
          <a:off x="44951" y="118148"/>
          <a:ext cx="394163" cy="3941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960F9D-7DC9-46D4-8533-82C7791D4A6B}">
      <dsp:nvSpPr>
        <dsp:cNvPr id="0" name=""/>
        <dsp:cNvSpPr/>
      </dsp:nvSpPr>
      <dsp:spPr>
        <a:xfrm>
          <a:off x="467990" y="630409"/>
          <a:ext cx="2359141" cy="3153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29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>
              <a:latin typeface="+mj-lt"/>
            </a:rPr>
            <a:t>hidroszféra</a:t>
          </a:r>
        </a:p>
      </dsp:txBody>
      <dsp:txXfrm>
        <a:off x="467990" y="630409"/>
        <a:ext cx="2359141" cy="315330"/>
      </dsp:txXfrm>
    </dsp:sp>
    <dsp:sp modelId="{4223CF31-C475-4F18-978F-2875142F5613}">
      <dsp:nvSpPr>
        <dsp:cNvPr id="0" name=""/>
        <dsp:cNvSpPr/>
      </dsp:nvSpPr>
      <dsp:spPr>
        <a:xfrm>
          <a:off x="270908" y="590993"/>
          <a:ext cx="394163" cy="3941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5B033-5589-4F23-A9ED-5C2804836DEC}">
      <dsp:nvSpPr>
        <dsp:cNvPr id="0" name=""/>
        <dsp:cNvSpPr/>
      </dsp:nvSpPr>
      <dsp:spPr>
        <a:xfrm>
          <a:off x="537340" y="1103255"/>
          <a:ext cx="2289791" cy="3153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29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err="1">
              <a:latin typeface="+mj-lt"/>
            </a:rPr>
            <a:t>krioszféra</a:t>
          </a:r>
          <a:endParaRPr lang="hu-HU" sz="2400" kern="1200" dirty="0">
            <a:latin typeface="+mj-lt"/>
          </a:endParaRPr>
        </a:p>
      </dsp:txBody>
      <dsp:txXfrm>
        <a:off x="537340" y="1103255"/>
        <a:ext cx="2289791" cy="315330"/>
      </dsp:txXfrm>
    </dsp:sp>
    <dsp:sp modelId="{697229DE-BC87-45D0-A569-9C223BC1C3A2}">
      <dsp:nvSpPr>
        <dsp:cNvPr id="0" name=""/>
        <dsp:cNvSpPr/>
      </dsp:nvSpPr>
      <dsp:spPr>
        <a:xfrm>
          <a:off x="340259" y="1063838"/>
          <a:ext cx="394163" cy="3941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2D78EC-E2B9-402C-AF89-635D22A44CB0}">
      <dsp:nvSpPr>
        <dsp:cNvPr id="0" name=""/>
        <dsp:cNvSpPr/>
      </dsp:nvSpPr>
      <dsp:spPr>
        <a:xfrm>
          <a:off x="467990" y="1576100"/>
          <a:ext cx="2359141" cy="3153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29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>
              <a:latin typeface="+mj-lt"/>
            </a:rPr>
            <a:t>talajfelszín</a:t>
          </a:r>
        </a:p>
      </dsp:txBody>
      <dsp:txXfrm>
        <a:off x="467990" y="1576100"/>
        <a:ext cx="2359141" cy="315330"/>
      </dsp:txXfrm>
    </dsp:sp>
    <dsp:sp modelId="{67950200-EE7A-4975-A5BB-78351718724F}">
      <dsp:nvSpPr>
        <dsp:cNvPr id="0" name=""/>
        <dsp:cNvSpPr/>
      </dsp:nvSpPr>
      <dsp:spPr>
        <a:xfrm>
          <a:off x="270908" y="1536683"/>
          <a:ext cx="394163" cy="3941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B07FAE-5768-4987-BD83-2ED83F2F44D9}">
      <dsp:nvSpPr>
        <dsp:cNvPr id="0" name=""/>
        <dsp:cNvSpPr/>
      </dsp:nvSpPr>
      <dsp:spPr>
        <a:xfrm>
          <a:off x="242033" y="2048945"/>
          <a:ext cx="2585098" cy="3153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29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>
              <a:latin typeface="+mj-lt"/>
            </a:rPr>
            <a:t>bioszféra</a:t>
          </a:r>
        </a:p>
      </dsp:txBody>
      <dsp:txXfrm>
        <a:off x="242033" y="2048945"/>
        <a:ext cx="2585098" cy="315330"/>
      </dsp:txXfrm>
    </dsp:sp>
    <dsp:sp modelId="{571D9495-4DE8-4065-96F9-D55ADB014884}">
      <dsp:nvSpPr>
        <dsp:cNvPr id="0" name=""/>
        <dsp:cNvSpPr/>
      </dsp:nvSpPr>
      <dsp:spPr>
        <a:xfrm>
          <a:off x="44951" y="2009529"/>
          <a:ext cx="394163" cy="3941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3F49A-B23F-4F6B-BE6A-0CCEA47CB887}">
      <dsp:nvSpPr>
        <dsp:cNvPr id="0" name=""/>
        <dsp:cNvSpPr/>
      </dsp:nvSpPr>
      <dsp:spPr>
        <a:xfrm>
          <a:off x="92" y="1372965"/>
          <a:ext cx="2074687" cy="26727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477E8-0A48-4E0C-928A-6DCC4E3DC324}">
      <dsp:nvSpPr>
        <dsp:cNvPr id="0" name=""/>
        <dsp:cNvSpPr/>
      </dsp:nvSpPr>
      <dsp:spPr>
        <a:xfrm>
          <a:off x="458885" y="3821965"/>
          <a:ext cx="1599556" cy="7041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>
              <a:latin typeface="+mj-lt"/>
            </a:rPr>
            <a:t>Forgatókönyvek</a:t>
          </a:r>
        </a:p>
      </dsp:txBody>
      <dsp:txXfrm>
        <a:off x="479508" y="3842588"/>
        <a:ext cx="1558310" cy="662871"/>
      </dsp:txXfrm>
    </dsp:sp>
    <dsp:sp modelId="{7E842328-C9DA-43DB-8246-505868465BE1}">
      <dsp:nvSpPr>
        <dsp:cNvPr id="0" name=""/>
        <dsp:cNvSpPr/>
      </dsp:nvSpPr>
      <dsp:spPr>
        <a:xfrm>
          <a:off x="2170290" y="2624738"/>
          <a:ext cx="95510" cy="169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700" kern="1200"/>
        </a:p>
      </dsp:txBody>
      <dsp:txXfrm>
        <a:off x="2170290" y="2658576"/>
        <a:ext cx="66857" cy="101513"/>
      </dsp:txXfrm>
    </dsp:sp>
    <dsp:sp modelId="{F1CD6FF1-C517-4B2F-BB8F-3E62FBBDF034}">
      <dsp:nvSpPr>
        <dsp:cNvPr id="0" name=""/>
        <dsp:cNvSpPr/>
      </dsp:nvSpPr>
      <dsp:spPr>
        <a:xfrm>
          <a:off x="2347666" y="1372965"/>
          <a:ext cx="2074687" cy="26727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65000" r="-6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B8FF7D-0A4C-437A-8FE7-D6FF125CDD60}">
      <dsp:nvSpPr>
        <dsp:cNvPr id="0" name=""/>
        <dsp:cNvSpPr/>
      </dsp:nvSpPr>
      <dsp:spPr>
        <a:xfrm>
          <a:off x="2806459" y="3821965"/>
          <a:ext cx="1599556" cy="7041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>
              <a:latin typeface="+mj-lt"/>
            </a:rPr>
            <a:t>Globális klímamodellek</a:t>
          </a:r>
        </a:p>
      </dsp:txBody>
      <dsp:txXfrm>
        <a:off x="2827082" y="3842588"/>
        <a:ext cx="1558310" cy="662871"/>
      </dsp:txXfrm>
    </dsp:sp>
    <dsp:sp modelId="{54FF9D8A-8506-4F2D-9F56-DD82D9FCE772}">
      <dsp:nvSpPr>
        <dsp:cNvPr id="0" name=""/>
        <dsp:cNvSpPr/>
      </dsp:nvSpPr>
      <dsp:spPr>
        <a:xfrm>
          <a:off x="4517864" y="2624738"/>
          <a:ext cx="95510" cy="169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700" kern="1200"/>
        </a:p>
      </dsp:txBody>
      <dsp:txXfrm>
        <a:off x="4517864" y="2658576"/>
        <a:ext cx="66857" cy="101513"/>
      </dsp:txXfrm>
    </dsp:sp>
    <dsp:sp modelId="{4C06AA5A-937E-43AF-BD6D-5E7505149305}">
      <dsp:nvSpPr>
        <dsp:cNvPr id="0" name=""/>
        <dsp:cNvSpPr/>
      </dsp:nvSpPr>
      <dsp:spPr>
        <a:xfrm>
          <a:off x="4695241" y="1372965"/>
          <a:ext cx="2074687" cy="26727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2000" r="-9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DD8C4-B48F-4888-BF86-E3B9EFF0CC25}">
      <dsp:nvSpPr>
        <dsp:cNvPr id="0" name=""/>
        <dsp:cNvSpPr/>
      </dsp:nvSpPr>
      <dsp:spPr>
        <a:xfrm>
          <a:off x="5154033" y="3821965"/>
          <a:ext cx="1599556" cy="7041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>
              <a:latin typeface="+mj-lt"/>
            </a:rPr>
            <a:t>Regionális klímamodellek</a:t>
          </a:r>
        </a:p>
      </dsp:txBody>
      <dsp:txXfrm>
        <a:off x="5174656" y="3842588"/>
        <a:ext cx="1558310" cy="662871"/>
      </dsp:txXfrm>
    </dsp:sp>
    <dsp:sp modelId="{3A26962D-BC46-41F1-9021-243C412A9C50}">
      <dsp:nvSpPr>
        <dsp:cNvPr id="0" name=""/>
        <dsp:cNvSpPr/>
      </dsp:nvSpPr>
      <dsp:spPr>
        <a:xfrm rot="21555172">
          <a:off x="6861879" y="2609412"/>
          <a:ext cx="91961" cy="169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700" kern="1200"/>
        </a:p>
      </dsp:txBody>
      <dsp:txXfrm>
        <a:off x="6861880" y="2643430"/>
        <a:ext cx="64373" cy="101513"/>
      </dsp:txXfrm>
    </dsp:sp>
    <dsp:sp modelId="{90DBD8C2-B1FE-48AD-BAB5-8F977EA18610}">
      <dsp:nvSpPr>
        <dsp:cNvPr id="0" name=""/>
        <dsp:cNvSpPr/>
      </dsp:nvSpPr>
      <dsp:spPr>
        <a:xfrm>
          <a:off x="7032654" y="1342483"/>
          <a:ext cx="2074687" cy="26727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l="-80000" r="-8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EB3D4-BADA-4E4B-8AE2-D09A673C2F98}">
      <dsp:nvSpPr>
        <dsp:cNvPr id="0" name=""/>
        <dsp:cNvSpPr/>
      </dsp:nvSpPr>
      <dsp:spPr>
        <a:xfrm>
          <a:off x="7501607" y="3821965"/>
          <a:ext cx="1599556" cy="7041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/>
            <a:t>Hatásvizsgálatok</a:t>
          </a:r>
        </a:p>
      </dsp:txBody>
      <dsp:txXfrm>
        <a:off x="7522230" y="3842588"/>
        <a:ext cx="1558310" cy="662871"/>
      </dsp:txXfrm>
    </dsp:sp>
    <dsp:sp modelId="{ECFBC9B6-57F4-4EDB-A425-3ED4768CD15A}">
      <dsp:nvSpPr>
        <dsp:cNvPr id="0" name=""/>
        <dsp:cNvSpPr/>
      </dsp:nvSpPr>
      <dsp:spPr>
        <a:xfrm rot="44441">
          <a:off x="9206405" y="2609589"/>
          <a:ext cx="99074" cy="169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700" kern="1200"/>
        </a:p>
      </dsp:txBody>
      <dsp:txXfrm>
        <a:off x="9206406" y="2643235"/>
        <a:ext cx="69352" cy="101513"/>
      </dsp:txXfrm>
    </dsp:sp>
    <dsp:sp modelId="{4A62A0F6-6B9F-4806-9D11-AEC4CCD7BBDF}">
      <dsp:nvSpPr>
        <dsp:cNvPr id="0" name=""/>
        <dsp:cNvSpPr/>
      </dsp:nvSpPr>
      <dsp:spPr>
        <a:xfrm>
          <a:off x="9390389" y="1372965"/>
          <a:ext cx="2074687" cy="26727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EC457598-B4FB-435E-9723-96D10CED6D5E}">
      <dsp:nvSpPr>
        <dsp:cNvPr id="0" name=""/>
        <dsp:cNvSpPr/>
      </dsp:nvSpPr>
      <dsp:spPr>
        <a:xfrm>
          <a:off x="9637925" y="3821965"/>
          <a:ext cx="1599556" cy="7041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>
              <a:latin typeface="+mj-lt"/>
            </a:rPr>
            <a:t>Felhasználók</a:t>
          </a:r>
          <a:endParaRPr lang="hu-HU" sz="1200" kern="1200" dirty="0">
            <a:latin typeface="+mj-lt"/>
          </a:endParaRPr>
        </a:p>
      </dsp:txBody>
      <dsp:txXfrm>
        <a:off x="9658548" y="3842588"/>
        <a:ext cx="1558310" cy="6628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4AFF6-EC81-43D8-B772-4016E2607EB5}">
      <dsp:nvSpPr>
        <dsp:cNvPr id="0" name=""/>
        <dsp:cNvSpPr/>
      </dsp:nvSpPr>
      <dsp:spPr>
        <a:xfrm>
          <a:off x="1490" y="1466084"/>
          <a:ext cx="1873181" cy="691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>
              <a:latin typeface="+mj-lt"/>
            </a:rPr>
            <a:t>Tesztelés</a:t>
          </a:r>
        </a:p>
      </dsp:txBody>
      <dsp:txXfrm>
        <a:off x="1490" y="1466084"/>
        <a:ext cx="1873181" cy="460800"/>
      </dsp:txXfrm>
    </dsp:sp>
    <dsp:sp modelId="{D6C63B49-AD94-4D9E-B913-33D301AACA29}">
      <dsp:nvSpPr>
        <dsp:cNvPr id="0" name=""/>
        <dsp:cNvSpPr/>
      </dsp:nvSpPr>
      <dsp:spPr>
        <a:xfrm>
          <a:off x="385154" y="1926884"/>
          <a:ext cx="1873181" cy="17326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kern="1200" dirty="0">
              <a:latin typeface="+mj-lt"/>
            </a:rPr>
            <a:t>tartomány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kern="1200" dirty="0">
              <a:latin typeface="+mj-lt"/>
            </a:rPr>
            <a:t>felbontás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kern="1200" dirty="0" err="1">
              <a:latin typeface="+mj-lt"/>
            </a:rPr>
            <a:t>parametrizációs</a:t>
          </a:r>
          <a:r>
            <a:rPr lang="hu-HU" sz="1600" kern="1200" dirty="0">
              <a:latin typeface="+mj-lt"/>
            </a:rPr>
            <a:t> beállítások</a:t>
          </a:r>
        </a:p>
      </dsp:txBody>
      <dsp:txXfrm>
        <a:off x="435901" y="1977631"/>
        <a:ext cx="1771687" cy="1631146"/>
      </dsp:txXfrm>
    </dsp:sp>
    <dsp:sp modelId="{6BD0D7FC-B771-4A52-9528-CB79EFA080F0}">
      <dsp:nvSpPr>
        <dsp:cNvPr id="0" name=""/>
        <dsp:cNvSpPr/>
      </dsp:nvSpPr>
      <dsp:spPr>
        <a:xfrm>
          <a:off x="2158639" y="1463300"/>
          <a:ext cx="602011" cy="466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300" kern="1200">
            <a:latin typeface="+mj-lt"/>
          </a:endParaRPr>
        </a:p>
      </dsp:txBody>
      <dsp:txXfrm>
        <a:off x="2158639" y="1556573"/>
        <a:ext cx="462101" cy="279821"/>
      </dsp:txXfrm>
    </dsp:sp>
    <dsp:sp modelId="{1BA5976B-125D-44D2-84FD-5AA19C325DAF}">
      <dsp:nvSpPr>
        <dsp:cNvPr id="0" name=""/>
        <dsp:cNvSpPr/>
      </dsp:nvSpPr>
      <dsp:spPr>
        <a:xfrm>
          <a:off x="3010541" y="1466084"/>
          <a:ext cx="1873181" cy="691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>
              <a:latin typeface="+mj-lt"/>
            </a:rPr>
            <a:t>Validáció</a:t>
          </a:r>
        </a:p>
      </dsp:txBody>
      <dsp:txXfrm>
        <a:off x="3010541" y="1466084"/>
        <a:ext cx="1873181" cy="460800"/>
      </dsp:txXfrm>
    </dsp:sp>
    <dsp:sp modelId="{0FF94A9F-DC6A-4ED1-A761-E46C6F1111BC}">
      <dsp:nvSpPr>
        <dsp:cNvPr id="0" name=""/>
        <dsp:cNvSpPr/>
      </dsp:nvSpPr>
      <dsp:spPr>
        <a:xfrm>
          <a:off x="3394205" y="1926884"/>
          <a:ext cx="1873181" cy="17326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kern="1200" dirty="0">
              <a:latin typeface="+mj-lt"/>
            </a:rPr>
            <a:t>modell futtatása a múltra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kern="1200" dirty="0">
              <a:latin typeface="+mj-lt"/>
            </a:rPr>
            <a:t>eredmények összevetése mérésekkel</a:t>
          </a:r>
        </a:p>
      </dsp:txBody>
      <dsp:txXfrm>
        <a:off x="3444952" y="1977631"/>
        <a:ext cx="1771687" cy="1631146"/>
      </dsp:txXfrm>
    </dsp:sp>
    <dsp:sp modelId="{FC7C11A3-502F-4369-B766-E5398F4E4749}">
      <dsp:nvSpPr>
        <dsp:cNvPr id="0" name=""/>
        <dsp:cNvSpPr/>
      </dsp:nvSpPr>
      <dsp:spPr>
        <a:xfrm>
          <a:off x="5167690" y="1463300"/>
          <a:ext cx="602011" cy="466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300" kern="1200">
            <a:latin typeface="+mj-lt"/>
          </a:endParaRPr>
        </a:p>
      </dsp:txBody>
      <dsp:txXfrm>
        <a:off x="5167690" y="1556573"/>
        <a:ext cx="462101" cy="279821"/>
      </dsp:txXfrm>
    </dsp:sp>
    <dsp:sp modelId="{7B8676F0-D865-49F5-B42C-C55A7BA57363}">
      <dsp:nvSpPr>
        <dsp:cNvPr id="0" name=""/>
        <dsp:cNvSpPr/>
      </dsp:nvSpPr>
      <dsp:spPr>
        <a:xfrm>
          <a:off x="6019593" y="1466084"/>
          <a:ext cx="1873181" cy="691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>
              <a:latin typeface="+mj-lt"/>
            </a:rPr>
            <a:t>Projekció</a:t>
          </a:r>
        </a:p>
      </dsp:txBody>
      <dsp:txXfrm>
        <a:off x="6019593" y="1466084"/>
        <a:ext cx="1873181" cy="460800"/>
      </dsp:txXfrm>
    </dsp:sp>
    <dsp:sp modelId="{56C2C9C1-4521-467C-B7CC-C20663165B04}">
      <dsp:nvSpPr>
        <dsp:cNvPr id="0" name=""/>
        <dsp:cNvSpPr/>
      </dsp:nvSpPr>
      <dsp:spPr>
        <a:xfrm>
          <a:off x="6403256" y="1926884"/>
          <a:ext cx="1873181" cy="17326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kern="1200" dirty="0">
              <a:latin typeface="+mj-lt"/>
            </a:rPr>
            <a:t>modell futtatása a jövőre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kern="1200" dirty="0">
              <a:latin typeface="+mj-lt"/>
            </a:rPr>
            <a:t>emberi tevékenység hatása (forgatókönyvek)</a:t>
          </a:r>
        </a:p>
      </dsp:txBody>
      <dsp:txXfrm>
        <a:off x="6454003" y="1977631"/>
        <a:ext cx="1771687" cy="1631146"/>
      </dsp:txXfrm>
    </dsp:sp>
    <dsp:sp modelId="{6EC6B674-6DF5-448C-B6F5-828303E37D5D}">
      <dsp:nvSpPr>
        <dsp:cNvPr id="0" name=""/>
        <dsp:cNvSpPr/>
      </dsp:nvSpPr>
      <dsp:spPr>
        <a:xfrm>
          <a:off x="8176741" y="1463300"/>
          <a:ext cx="602011" cy="466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300" kern="1200">
            <a:latin typeface="+mj-lt"/>
          </a:endParaRPr>
        </a:p>
      </dsp:txBody>
      <dsp:txXfrm>
        <a:off x="8176741" y="1556573"/>
        <a:ext cx="462101" cy="279821"/>
      </dsp:txXfrm>
    </dsp:sp>
    <dsp:sp modelId="{1D671270-D988-44F6-B3C1-4A7ECBA4C48B}">
      <dsp:nvSpPr>
        <dsp:cNvPr id="0" name=""/>
        <dsp:cNvSpPr/>
      </dsp:nvSpPr>
      <dsp:spPr>
        <a:xfrm>
          <a:off x="9028644" y="1466084"/>
          <a:ext cx="1873181" cy="691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>
              <a:latin typeface="+mj-lt"/>
            </a:rPr>
            <a:t>Utófeldolgozás</a:t>
          </a:r>
        </a:p>
      </dsp:txBody>
      <dsp:txXfrm>
        <a:off x="9028644" y="1466084"/>
        <a:ext cx="1873181" cy="460800"/>
      </dsp:txXfrm>
    </dsp:sp>
    <dsp:sp modelId="{F777AE5B-57D0-4A2E-B136-2B7C77FB7C40}">
      <dsp:nvSpPr>
        <dsp:cNvPr id="0" name=""/>
        <dsp:cNvSpPr/>
      </dsp:nvSpPr>
      <dsp:spPr>
        <a:xfrm>
          <a:off x="9412308" y="1926884"/>
          <a:ext cx="1873181" cy="17326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kern="1200" dirty="0">
              <a:latin typeface="+mj-lt"/>
            </a:rPr>
            <a:t>hibakorrekció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kern="1200" dirty="0">
              <a:latin typeface="+mj-lt"/>
            </a:rPr>
            <a:t>speciális paraméterek számítása</a:t>
          </a:r>
        </a:p>
      </dsp:txBody>
      <dsp:txXfrm>
        <a:off x="9463055" y="1977631"/>
        <a:ext cx="1771687" cy="16311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18A40-5137-4FCA-9732-1801E16AFCA4}">
      <dsp:nvSpPr>
        <dsp:cNvPr id="0" name=""/>
        <dsp:cNvSpPr/>
      </dsp:nvSpPr>
      <dsp:spPr>
        <a:xfrm>
          <a:off x="-3859367" y="-592673"/>
          <a:ext cx="4599726" cy="4599726"/>
        </a:xfrm>
        <a:prstGeom prst="blockArc">
          <a:avLst>
            <a:gd name="adj1" fmla="val 18900000"/>
            <a:gd name="adj2" fmla="val 2700000"/>
            <a:gd name="adj3" fmla="val 47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F16B7F-3CE2-48E4-B918-49879515DDE8}">
      <dsp:nvSpPr>
        <dsp:cNvPr id="0" name=""/>
        <dsp:cNvSpPr/>
      </dsp:nvSpPr>
      <dsp:spPr>
        <a:xfrm>
          <a:off x="277049" y="179801"/>
          <a:ext cx="5683770" cy="359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32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solidFill>
                <a:schemeClr val="bg1"/>
              </a:solidFill>
              <a:latin typeface="Calibri Light" panose="020F0302020204030204"/>
              <a:ea typeface="Calibri"/>
              <a:cs typeface="Arial" panose="020B0604020202020204" pitchFamily="34" charset="0"/>
              <a:sym typeface="Arial"/>
            </a:rPr>
            <a:t>kisebb</a:t>
          </a:r>
          <a:r>
            <a:rPr lang="hu-HU" sz="1600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  <a:sym typeface="Arial"/>
            </a:rPr>
            <a:t> </a:t>
          </a:r>
          <a:r>
            <a:rPr lang="hu-HU" sz="2000" kern="1200" dirty="0" err="1">
              <a:solidFill>
                <a:schemeClr val="bg1"/>
              </a:solidFill>
              <a:latin typeface="Calibri Light" panose="020F0302020204030204"/>
              <a:ea typeface="Calibri"/>
              <a:cs typeface="Arial" panose="020B0604020202020204" pitchFamily="34" charset="0"/>
              <a:sym typeface="Arial"/>
            </a:rPr>
            <a:t>albedó</a:t>
          </a:r>
          <a:r>
            <a:rPr lang="hu-HU" sz="1600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  <a:sym typeface="Arial"/>
            </a:rPr>
            <a:t>*</a:t>
          </a:r>
          <a:endParaRPr lang="en-US" sz="2000" b="1" kern="1200" dirty="0">
            <a:solidFill>
              <a:schemeClr val="bg1"/>
            </a:solidFill>
            <a:latin typeface="+mj-lt"/>
            <a:ea typeface="+mn-ea"/>
            <a:cs typeface="Arial" panose="020B0604020202020204" pitchFamily="34" charset="0"/>
          </a:endParaRPr>
        </a:p>
      </dsp:txBody>
      <dsp:txXfrm>
        <a:off x="277049" y="179801"/>
        <a:ext cx="5683770" cy="359465"/>
      </dsp:txXfrm>
    </dsp:sp>
    <dsp:sp modelId="{6BB9207D-F053-4A63-98DC-66588E10AB1E}">
      <dsp:nvSpPr>
        <dsp:cNvPr id="0" name=""/>
        <dsp:cNvSpPr/>
      </dsp:nvSpPr>
      <dsp:spPr>
        <a:xfrm>
          <a:off x="52383" y="134868"/>
          <a:ext cx="449332" cy="449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C22EF8-3288-4909-86B3-6F37F61F49DD}">
      <dsp:nvSpPr>
        <dsp:cNvPr id="0" name=""/>
        <dsp:cNvSpPr/>
      </dsp:nvSpPr>
      <dsp:spPr>
        <a:xfrm>
          <a:off x="572734" y="718931"/>
          <a:ext cx="5388085" cy="359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32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  <a:sym typeface="Arial"/>
            </a:rPr>
            <a:t>szűk utcák, sűrűn elhelyezkedő, magas épületek</a:t>
          </a:r>
          <a:endParaRPr lang="en-US" sz="2000" kern="1200" dirty="0">
            <a:solidFill>
              <a:schemeClr val="bg1"/>
            </a:solidFill>
            <a:latin typeface="+mj-lt"/>
          </a:endParaRPr>
        </a:p>
      </dsp:txBody>
      <dsp:txXfrm>
        <a:off x="572734" y="718931"/>
        <a:ext cx="5388085" cy="359465"/>
      </dsp:txXfrm>
    </dsp:sp>
    <dsp:sp modelId="{4649EE71-ED8F-4914-B9F0-1B7F8A1CF3C1}">
      <dsp:nvSpPr>
        <dsp:cNvPr id="0" name=""/>
        <dsp:cNvSpPr/>
      </dsp:nvSpPr>
      <dsp:spPr>
        <a:xfrm>
          <a:off x="348068" y="673998"/>
          <a:ext cx="449332" cy="449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5593B-B985-4B12-9226-998518B46B61}">
      <dsp:nvSpPr>
        <dsp:cNvPr id="0" name=""/>
        <dsp:cNvSpPr/>
      </dsp:nvSpPr>
      <dsp:spPr>
        <a:xfrm>
          <a:off x="707944" y="1258062"/>
          <a:ext cx="5252876" cy="359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32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  <a:sym typeface="Arial"/>
            </a:rPr>
            <a:t>kisebb vízáteresztés </a:t>
          </a:r>
          <a:r>
            <a:rPr lang="hu-HU" sz="2000" kern="1200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  <a:sym typeface="Wingdings" panose="05000000000000000000" pitchFamily="2" charset="2"/>
            </a:rPr>
            <a:t> csökken a beszivárgás</a:t>
          </a:r>
          <a:endParaRPr lang="en-US" sz="2000" kern="1200" dirty="0">
            <a:solidFill>
              <a:schemeClr val="bg1"/>
            </a:solidFill>
            <a:latin typeface="+mj-lt"/>
          </a:endParaRPr>
        </a:p>
      </dsp:txBody>
      <dsp:txXfrm>
        <a:off x="707944" y="1258062"/>
        <a:ext cx="5252876" cy="359465"/>
      </dsp:txXfrm>
    </dsp:sp>
    <dsp:sp modelId="{EEF4E478-F633-4000-BA5B-57D3349D2922}">
      <dsp:nvSpPr>
        <dsp:cNvPr id="0" name=""/>
        <dsp:cNvSpPr/>
      </dsp:nvSpPr>
      <dsp:spPr>
        <a:xfrm>
          <a:off x="483278" y="1213129"/>
          <a:ext cx="449332" cy="449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480D6-A708-4DC7-903A-26617A11755F}">
      <dsp:nvSpPr>
        <dsp:cNvPr id="0" name=""/>
        <dsp:cNvSpPr/>
      </dsp:nvSpPr>
      <dsp:spPr>
        <a:xfrm>
          <a:off x="707944" y="1796851"/>
          <a:ext cx="5252876" cy="359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32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  <a:sym typeface="Arial"/>
            </a:rPr>
            <a:t>kevesebb növényzet</a:t>
          </a:r>
          <a:endParaRPr lang="en-US" sz="2000" kern="1200" dirty="0">
            <a:solidFill>
              <a:schemeClr val="bg1"/>
            </a:solidFill>
            <a:latin typeface="+mj-lt"/>
          </a:endParaRPr>
        </a:p>
      </dsp:txBody>
      <dsp:txXfrm>
        <a:off x="707944" y="1796851"/>
        <a:ext cx="5252876" cy="359465"/>
      </dsp:txXfrm>
    </dsp:sp>
    <dsp:sp modelId="{E19C0FE8-6F38-49B6-A99C-5A1366F6F27C}">
      <dsp:nvSpPr>
        <dsp:cNvPr id="0" name=""/>
        <dsp:cNvSpPr/>
      </dsp:nvSpPr>
      <dsp:spPr>
        <a:xfrm>
          <a:off x="483278" y="1751918"/>
          <a:ext cx="449332" cy="449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0166D-8102-4AF5-84C0-9992C01F6568}">
      <dsp:nvSpPr>
        <dsp:cNvPr id="0" name=""/>
        <dsp:cNvSpPr/>
      </dsp:nvSpPr>
      <dsp:spPr>
        <a:xfrm>
          <a:off x="572734" y="2335982"/>
          <a:ext cx="5388085" cy="359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32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  <a:sym typeface="Arial"/>
            </a:rPr>
            <a:t>légköri szennyezőanyagok</a:t>
          </a:r>
          <a:endParaRPr lang="en-US" sz="2000" kern="1200" dirty="0">
            <a:solidFill>
              <a:schemeClr val="bg1"/>
            </a:solidFill>
            <a:latin typeface="+mj-lt"/>
          </a:endParaRPr>
        </a:p>
      </dsp:txBody>
      <dsp:txXfrm>
        <a:off x="572734" y="2335982"/>
        <a:ext cx="5388085" cy="359465"/>
      </dsp:txXfrm>
    </dsp:sp>
    <dsp:sp modelId="{EB03E3AC-1181-4F33-A4BC-F563D65492EC}">
      <dsp:nvSpPr>
        <dsp:cNvPr id="0" name=""/>
        <dsp:cNvSpPr/>
      </dsp:nvSpPr>
      <dsp:spPr>
        <a:xfrm>
          <a:off x="348068" y="2291048"/>
          <a:ext cx="449332" cy="449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9B562B-00DA-4BF1-8C7B-421A6DAF09A7}">
      <dsp:nvSpPr>
        <dsp:cNvPr id="0" name=""/>
        <dsp:cNvSpPr/>
      </dsp:nvSpPr>
      <dsp:spPr>
        <a:xfrm>
          <a:off x="277049" y="2875112"/>
          <a:ext cx="5683770" cy="359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32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2200"/>
            <a:buFont typeface="Arial"/>
            <a:buChar char="•"/>
          </a:pPr>
          <a:r>
            <a:rPr lang="hu-HU" sz="2000" kern="1200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  <a:sym typeface="Arial"/>
            </a:rPr>
            <a:t>antropogén hőtöbblet</a:t>
          </a:r>
          <a:endParaRPr lang="en-US" sz="2000" kern="1200" dirty="0">
            <a:solidFill>
              <a:schemeClr val="bg1"/>
            </a:solidFill>
            <a:latin typeface="+mj-lt"/>
          </a:endParaRPr>
        </a:p>
      </dsp:txBody>
      <dsp:txXfrm>
        <a:off x="277049" y="2875112"/>
        <a:ext cx="5683770" cy="359465"/>
      </dsp:txXfrm>
    </dsp:sp>
    <dsp:sp modelId="{2EE51269-E9F8-43EC-A907-D68CE1214269}">
      <dsp:nvSpPr>
        <dsp:cNvPr id="0" name=""/>
        <dsp:cNvSpPr/>
      </dsp:nvSpPr>
      <dsp:spPr>
        <a:xfrm>
          <a:off x="52383" y="2830179"/>
          <a:ext cx="449332" cy="449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8DCFF2-B525-419B-B5F8-74B0B390724E}">
      <dsp:nvSpPr>
        <dsp:cNvPr id="0" name=""/>
        <dsp:cNvSpPr/>
      </dsp:nvSpPr>
      <dsp:spPr>
        <a:xfrm>
          <a:off x="-5046139" y="-773094"/>
          <a:ext cx="6009526" cy="6009526"/>
        </a:xfrm>
        <a:prstGeom prst="blockArc">
          <a:avLst>
            <a:gd name="adj1" fmla="val 18900000"/>
            <a:gd name="adj2" fmla="val 2700000"/>
            <a:gd name="adj3" fmla="val 35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EC0A40-78C4-485A-BA91-439B7D4526A6}">
      <dsp:nvSpPr>
        <dsp:cNvPr id="0" name=""/>
        <dsp:cNvSpPr/>
      </dsp:nvSpPr>
      <dsp:spPr>
        <a:xfrm>
          <a:off x="421439" y="278869"/>
          <a:ext cx="5522813" cy="5580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98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>
              <a:latin typeface="+mj-lt"/>
            </a:rPr>
            <a:t>UHI (urban heat island) – városi hősziget</a:t>
          </a:r>
          <a:endParaRPr lang="en-US" sz="2000" kern="1200">
            <a:latin typeface="+mj-lt"/>
          </a:endParaRPr>
        </a:p>
      </dsp:txBody>
      <dsp:txXfrm>
        <a:off x="421439" y="278869"/>
        <a:ext cx="5522813" cy="558095"/>
      </dsp:txXfrm>
    </dsp:sp>
    <dsp:sp modelId="{8CAB2AA9-E494-4269-BE1C-4EEB38EE56F2}">
      <dsp:nvSpPr>
        <dsp:cNvPr id="0" name=""/>
        <dsp:cNvSpPr/>
      </dsp:nvSpPr>
      <dsp:spPr>
        <a:xfrm>
          <a:off x="72629" y="209107"/>
          <a:ext cx="697619" cy="6976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2432F-1E3C-42BF-B34D-8E5532FDFE02}">
      <dsp:nvSpPr>
        <dsp:cNvPr id="0" name=""/>
        <dsp:cNvSpPr/>
      </dsp:nvSpPr>
      <dsp:spPr>
        <a:xfrm>
          <a:off x="821354" y="1115745"/>
          <a:ext cx="5122898" cy="5580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98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latin typeface="+mj-lt"/>
            </a:rPr>
            <a:t>SUHI (</a:t>
          </a:r>
          <a:r>
            <a:rPr lang="hu-HU" sz="2000" kern="1200" dirty="0" err="1">
              <a:latin typeface="+mj-lt"/>
            </a:rPr>
            <a:t>surface</a:t>
          </a:r>
          <a:r>
            <a:rPr lang="hu-HU" sz="2000" kern="1200" dirty="0">
              <a:latin typeface="+mj-lt"/>
            </a:rPr>
            <a:t> </a:t>
          </a:r>
          <a:r>
            <a:rPr lang="hu-HU" sz="2000" kern="1200" dirty="0" err="1">
              <a:latin typeface="+mj-lt"/>
            </a:rPr>
            <a:t>urban</a:t>
          </a:r>
          <a:r>
            <a:rPr lang="hu-HU" sz="2000" kern="1200" dirty="0">
              <a:latin typeface="+mj-lt"/>
            </a:rPr>
            <a:t> </a:t>
          </a:r>
          <a:r>
            <a:rPr lang="hu-HU" sz="2000" kern="1200" dirty="0" err="1">
              <a:latin typeface="+mj-lt"/>
            </a:rPr>
            <a:t>heat</a:t>
          </a:r>
          <a:r>
            <a:rPr lang="hu-HU" sz="2000" kern="1200" dirty="0">
              <a:latin typeface="+mj-lt"/>
            </a:rPr>
            <a:t> </a:t>
          </a:r>
          <a:r>
            <a:rPr lang="hu-HU" sz="2000" kern="1200" dirty="0" err="1">
              <a:latin typeface="+mj-lt"/>
            </a:rPr>
            <a:t>island</a:t>
          </a:r>
          <a:r>
            <a:rPr lang="hu-HU" sz="2000" kern="1200" dirty="0">
              <a:latin typeface="+mj-lt"/>
            </a:rPr>
            <a:t>) – felszíni városi hősziget</a:t>
          </a:r>
          <a:endParaRPr lang="en-US" sz="2000" kern="1200" dirty="0">
            <a:latin typeface="+mj-lt"/>
          </a:endParaRPr>
        </a:p>
      </dsp:txBody>
      <dsp:txXfrm>
        <a:off x="821354" y="1115745"/>
        <a:ext cx="5122898" cy="558095"/>
      </dsp:txXfrm>
    </dsp:sp>
    <dsp:sp modelId="{927F3E2B-9DC4-4D2B-B792-A7952C5D67A7}">
      <dsp:nvSpPr>
        <dsp:cNvPr id="0" name=""/>
        <dsp:cNvSpPr/>
      </dsp:nvSpPr>
      <dsp:spPr>
        <a:xfrm>
          <a:off x="472544" y="1045983"/>
          <a:ext cx="697619" cy="6976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E7E21-10E6-4261-9C9F-D7D655EA3C35}">
      <dsp:nvSpPr>
        <dsp:cNvPr id="0" name=""/>
        <dsp:cNvSpPr/>
      </dsp:nvSpPr>
      <dsp:spPr>
        <a:xfrm>
          <a:off x="944096" y="1952621"/>
          <a:ext cx="5000156" cy="5580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98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latin typeface="+mj-lt"/>
            </a:rPr>
            <a:t>városi hősziget-cirkuláció</a:t>
          </a:r>
          <a:endParaRPr lang="en-US" sz="2000" kern="1200" dirty="0">
            <a:latin typeface="+mj-lt"/>
          </a:endParaRPr>
        </a:p>
      </dsp:txBody>
      <dsp:txXfrm>
        <a:off x="944096" y="1952621"/>
        <a:ext cx="5000156" cy="558095"/>
      </dsp:txXfrm>
    </dsp:sp>
    <dsp:sp modelId="{33344F36-CECE-47FD-B560-D20C60D5EE8C}">
      <dsp:nvSpPr>
        <dsp:cNvPr id="0" name=""/>
        <dsp:cNvSpPr/>
      </dsp:nvSpPr>
      <dsp:spPr>
        <a:xfrm>
          <a:off x="595286" y="1882859"/>
          <a:ext cx="697619" cy="6976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26BB79-D779-427A-9349-FB1EEE84EDA6}">
      <dsp:nvSpPr>
        <dsp:cNvPr id="0" name=""/>
        <dsp:cNvSpPr/>
      </dsp:nvSpPr>
      <dsp:spPr>
        <a:xfrm>
          <a:off x="821354" y="2789496"/>
          <a:ext cx="5122898" cy="5580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98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latin typeface="+mj-lt"/>
            </a:rPr>
            <a:t>hatás a csapadékképződésre</a:t>
          </a:r>
          <a:endParaRPr lang="en-US" sz="2000" kern="1200" dirty="0">
            <a:latin typeface="+mj-lt"/>
          </a:endParaRPr>
        </a:p>
      </dsp:txBody>
      <dsp:txXfrm>
        <a:off x="821354" y="2789496"/>
        <a:ext cx="5122898" cy="558095"/>
      </dsp:txXfrm>
    </dsp:sp>
    <dsp:sp modelId="{ABD9A6D3-18E3-424F-9993-7BC3C663B3BF}">
      <dsp:nvSpPr>
        <dsp:cNvPr id="0" name=""/>
        <dsp:cNvSpPr/>
      </dsp:nvSpPr>
      <dsp:spPr>
        <a:xfrm>
          <a:off x="472544" y="2719735"/>
          <a:ext cx="697619" cy="6976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1A3754-4B0A-4D15-BEBF-6C2195315520}">
      <dsp:nvSpPr>
        <dsp:cNvPr id="0" name=""/>
        <dsp:cNvSpPr/>
      </dsp:nvSpPr>
      <dsp:spPr>
        <a:xfrm>
          <a:off x="421439" y="3626372"/>
          <a:ext cx="5522813" cy="5580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98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latin typeface="+mj-lt"/>
            </a:rPr>
            <a:t>kisebb felszínközeli szélsebesség</a:t>
          </a:r>
          <a:endParaRPr lang="en-US" sz="2000" kern="1200" dirty="0">
            <a:latin typeface="+mj-lt"/>
          </a:endParaRPr>
        </a:p>
      </dsp:txBody>
      <dsp:txXfrm>
        <a:off x="421439" y="3626372"/>
        <a:ext cx="5522813" cy="558095"/>
      </dsp:txXfrm>
    </dsp:sp>
    <dsp:sp modelId="{0307462D-873F-43F9-B057-B54CA95A1ECD}">
      <dsp:nvSpPr>
        <dsp:cNvPr id="0" name=""/>
        <dsp:cNvSpPr/>
      </dsp:nvSpPr>
      <dsp:spPr>
        <a:xfrm>
          <a:off x="72629" y="3556610"/>
          <a:ext cx="697619" cy="6976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0A6C6-1CCA-4982-B89B-A6D3189C2FC8}">
      <dsp:nvSpPr>
        <dsp:cNvPr id="0" name=""/>
        <dsp:cNvSpPr/>
      </dsp:nvSpPr>
      <dsp:spPr>
        <a:xfrm>
          <a:off x="617298" y="392511"/>
          <a:ext cx="1356084" cy="6818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 err="1">
              <a:latin typeface="+mj-lt"/>
            </a:rPr>
            <a:t>albedó</a:t>
          </a:r>
          <a:r>
            <a:rPr lang="hu-HU" sz="2200" kern="1200" dirty="0">
              <a:latin typeface="+mj-lt"/>
            </a:rPr>
            <a:t> növelése</a:t>
          </a:r>
        </a:p>
      </dsp:txBody>
      <dsp:txXfrm>
        <a:off x="637270" y="412483"/>
        <a:ext cx="1316140" cy="641937"/>
      </dsp:txXfrm>
    </dsp:sp>
    <dsp:sp modelId="{65215C64-3928-4FE3-AE41-84098F2705FD}">
      <dsp:nvSpPr>
        <dsp:cNvPr id="0" name=""/>
        <dsp:cNvSpPr/>
      </dsp:nvSpPr>
      <dsp:spPr>
        <a:xfrm rot="19457599">
          <a:off x="1910239" y="495575"/>
          <a:ext cx="67179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71791" y="418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500" kern="1200">
            <a:latin typeface="+mj-lt"/>
          </a:endParaRPr>
        </a:p>
      </dsp:txBody>
      <dsp:txXfrm>
        <a:off x="2229340" y="520616"/>
        <a:ext cx="33589" cy="33589"/>
      </dsp:txXfrm>
    </dsp:sp>
    <dsp:sp modelId="{434CD148-8FFC-4A71-BA09-B025713BB8F3}">
      <dsp:nvSpPr>
        <dsp:cNvPr id="0" name=""/>
        <dsp:cNvSpPr/>
      </dsp:nvSpPr>
      <dsp:spPr>
        <a:xfrm>
          <a:off x="2518887" y="429"/>
          <a:ext cx="1363762" cy="6818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>
              <a:latin typeface="+mj-lt"/>
            </a:rPr>
            <a:t>tetőkön</a:t>
          </a:r>
        </a:p>
      </dsp:txBody>
      <dsp:txXfrm>
        <a:off x="2538859" y="20401"/>
        <a:ext cx="1323818" cy="641937"/>
      </dsp:txXfrm>
    </dsp:sp>
    <dsp:sp modelId="{C0264DC9-603B-4EA4-8DF4-43E81CE1E2B8}">
      <dsp:nvSpPr>
        <dsp:cNvPr id="0" name=""/>
        <dsp:cNvSpPr/>
      </dsp:nvSpPr>
      <dsp:spPr>
        <a:xfrm rot="2142401">
          <a:off x="1910239" y="887656"/>
          <a:ext cx="67179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71791" y="418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500" kern="1200">
            <a:latin typeface="+mj-lt"/>
          </a:endParaRPr>
        </a:p>
      </dsp:txBody>
      <dsp:txXfrm>
        <a:off x="2229340" y="912698"/>
        <a:ext cx="33589" cy="33589"/>
      </dsp:txXfrm>
    </dsp:sp>
    <dsp:sp modelId="{9EDD410D-69C6-473B-B9F0-8B9D5606BE8D}">
      <dsp:nvSpPr>
        <dsp:cNvPr id="0" name=""/>
        <dsp:cNvSpPr/>
      </dsp:nvSpPr>
      <dsp:spPr>
        <a:xfrm>
          <a:off x="2518887" y="784593"/>
          <a:ext cx="1363762" cy="6818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>
              <a:latin typeface="+mj-lt"/>
            </a:rPr>
            <a:t>utakon</a:t>
          </a:r>
        </a:p>
      </dsp:txBody>
      <dsp:txXfrm>
        <a:off x="2538859" y="804565"/>
        <a:ext cx="1323818" cy="641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924D3-F0D8-44DE-8CC8-D42D20E51F0F}" type="datetimeFigureOut">
              <a:rPr lang="hu-HU" smtClean="0"/>
              <a:t>2023. 07. 04.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48508-E33F-4AEF-ACB3-9856D52464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702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6958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7153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7051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7735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811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078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7527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9392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693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1" name="Google Shape;3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0284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1" name="Google Shape;3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3649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63768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1" name="Google Shape;3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7919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1" name="Google Shape;3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889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hu-H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7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6095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6871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48508-E33F-4AEF-ACB3-9856D524644C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1045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2746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7740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0275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3728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44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2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0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2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75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7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8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8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80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5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90560-7DF9-3048-B354-121D27B2F335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43342-E1E7-524D-8256-1FD189D2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8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25.png"/><Relationship Id="rId3" Type="http://schemas.openxmlformats.org/officeDocument/2006/relationships/image" Target="../media/image3.jpg"/><Relationship Id="rId7" Type="http://schemas.openxmlformats.org/officeDocument/2006/relationships/diagramColors" Target="../diagrams/colors3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3.png"/><Relationship Id="rId5" Type="http://schemas.openxmlformats.org/officeDocument/2006/relationships/diagramLayout" Target="../diagrams/layout3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diagramData" Target="../diagrams/data3.xml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hyperlink" Target="https://klimadat.met.hu/" TargetMode="Externa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3.jp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microsoft.com/office/2007/relationships/diagramDrawing" Target="../diagrams/drawing4.xml"/><Relationship Id="rId5" Type="http://schemas.openxmlformats.org/officeDocument/2006/relationships/image" Target="../media/image41.jpg"/><Relationship Id="rId10" Type="http://schemas.openxmlformats.org/officeDocument/2006/relationships/diagramColors" Target="../diagrams/colors4.xml"/><Relationship Id="rId4" Type="http://schemas.openxmlformats.org/officeDocument/2006/relationships/image" Target="../media/image40.jpg"/><Relationship Id="rId9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3.jp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5.xml"/><Relationship Id="rId5" Type="http://schemas.openxmlformats.org/officeDocument/2006/relationships/image" Target="../media/image43.png"/><Relationship Id="rId10" Type="http://schemas.microsoft.com/office/2007/relationships/diagramDrawing" Target="../diagrams/drawing5.xml"/><Relationship Id="rId4" Type="http://schemas.openxmlformats.org/officeDocument/2006/relationships/image" Target="../media/image42.png"/><Relationship Id="rId9" Type="http://schemas.openxmlformats.org/officeDocument/2006/relationships/diagramColors" Target="../diagrams/colors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jp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3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61.jpg"/><Relationship Id="rId4" Type="http://schemas.openxmlformats.org/officeDocument/2006/relationships/diagramData" Target="../diagrams/data6.xml"/><Relationship Id="rId9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3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.jp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.jp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g"/><Relationship Id="rId11" Type="http://schemas.openxmlformats.org/officeDocument/2006/relationships/image" Target="../media/image89.png"/><Relationship Id="rId5" Type="http://schemas.openxmlformats.org/officeDocument/2006/relationships/image" Target="../media/image83.JP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met.hu/RCM" TargetMode="External"/><Relationship Id="rId5" Type="http://schemas.openxmlformats.org/officeDocument/2006/relationships/hyperlink" Target="mailto:zsebehazi.g@met.hu" TargetMode="External"/><Relationship Id="rId4" Type="http://schemas.openxmlformats.org/officeDocument/2006/relationships/hyperlink" Target="mailto:klimadinamika@met.h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jp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5.jp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55" y="9829"/>
            <a:ext cx="12192000" cy="6858000"/>
          </a:xfrm>
          <a:prstGeom prst="rect">
            <a:avLst/>
          </a:prstGeom>
        </p:spPr>
      </p:pic>
      <p:sp>
        <p:nvSpPr>
          <p:cNvPr id="5" name="Google Shape;89;p13"/>
          <p:cNvSpPr txBox="1"/>
          <p:nvPr/>
        </p:nvSpPr>
        <p:spPr>
          <a:xfrm>
            <a:off x="553247" y="2013103"/>
            <a:ext cx="836458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hu-HU" sz="2400" b="1" dirty="0">
                <a:latin typeface="+mj-lt"/>
                <a:sym typeface="Arial"/>
              </a:rPr>
              <a:t>Zempléni Zsuzsanna</a:t>
            </a:r>
            <a:r>
              <a:rPr lang="hu-HU" sz="2400" dirty="0">
                <a:latin typeface="+mj-lt"/>
                <a:sym typeface="Arial"/>
              </a:rPr>
              <a:t>, </a:t>
            </a:r>
            <a:r>
              <a:rPr lang="hu-HU" sz="2400" dirty="0" err="1">
                <a:latin typeface="+mj-lt"/>
                <a:sym typeface="Arial"/>
              </a:rPr>
              <a:t>Allaga-Zsebeházi</a:t>
            </a:r>
            <a:r>
              <a:rPr lang="hu-HU" sz="2400" dirty="0">
                <a:latin typeface="+mj-lt"/>
                <a:sym typeface="Arial"/>
              </a:rPr>
              <a:t> Gabriella, </a:t>
            </a:r>
            <a:r>
              <a:rPr lang="hu-HU" sz="2400" dirty="0" err="1">
                <a:latin typeface="+mj-lt"/>
                <a:sym typeface="Arial"/>
              </a:rPr>
              <a:t>Bordi</a:t>
            </a:r>
            <a:r>
              <a:rPr lang="hu-HU" sz="2400" dirty="0">
                <a:latin typeface="+mj-lt"/>
                <a:sym typeface="Arial"/>
              </a:rPr>
              <a:t> Sára, Megyeri-</a:t>
            </a:r>
            <a:r>
              <a:rPr lang="hu-HU" sz="2400" dirty="0" err="1">
                <a:latin typeface="+mj-lt"/>
                <a:sym typeface="Arial"/>
              </a:rPr>
              <a:t>Korotaj</a:t>
            </a:r>
            <a:r>
              <a:rPr lang="hu-HU" sz="2400" dirty="0">
                <a:latin typeface="+mj-lt"/>
                <a:sym typeface="Arial"/>
              </a:rPr>
              <a:t> Otília, </a:t>
            </a:r>
            <a:r>
              <a:rPr lang="hu-HU" sz="2400" dirty="0" err="1">
                <a:latin typeface="+mj-lt"/>
                <a:sym typeface="Arial"/>
              </a:rPr>
              <a:t>Schuchné</a:t>
            </a:r>
            <a:r>
              <a:rPr lang="hu-HU" sz="2400" dirty="0">
                <a:latin typeface="+mj-lt"/>
                <a:sym typeface="Arial"/>
              </a:rPr>
              <a:t> Bán Beatrix, Szépszó Gabriella</a:t>
            </a:r>
            <a:endParaRPr lang="hu-HU" sz="2400" b="1" dirty="0">
              <a:latin typeface="+mj-lt"/>
              <a:sym typeface="Arial"/>
            </a:endParaRPr>
          </a:p>
          <a:p>
            <a:r>
              <a:rPr lang="hu-HU" sz="2400" dirty="0">
                <a:latin typeface="+mj-lt"/>
                <a:sym typeface="Arial"/>
              </a:rPr>
              <a:t>Klímamodellező Csoport, Modellezési Osztály</a:t>
            </a:r>
          </a:p>
          <a:p>
            <a:pPr algn="ctr"/>
            <a:r>
              <a:rPr lang="hu-HU" sz="2000" dirty="0">
                <a:latin typeface="+mj-lt"/>
                <a:sym typeface="Arial"/>
              </a:rPr>
              <a:t> </a:t>
            </a:r>
            <a:endParaRPr sz="2000" dirty="0">
              <a:latin typeface="+mj-lt"/>
            </a:endParaRPr>
          </a:p>
        </p:txBody>
      </p:sp>
      <p:sp>
        <p:nvSpPr>
          <p:cNvPr id="7" name="Google Shape;91;p13"/>
          <p:cNvSpPr txBox="1"/>
          <p:nvPr/>
        </p:nvSpPr>
        <p:spPr>
          <a:xfrm>
            <a:off x="583010" y="305223"/>
            <a:ext cx="8226426" cy="15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u-HU" sz="4800" dirty="0">
                <a:solidFill>
                  <a:srgbClr val="009999"/>
                </a:solidFill>
                <a:latin typeface="+mj-lt"/>
                <a:sym typeface="Arial Black"/>
              </a:rPr>
              <a:t>Regionális és lokális éghajlati modellezés </a:t>
            </a:r>
            <a:endParaRPr sz="3200" dirty="0">
              <a:solidFill>
                <a:srgbClr val="009999"/>
              </a:solidFill>
              <a:latin typeface="+mj-lt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01F607F-36EA-41C9-A600-2E1B12F3ABD9}"/>
              </a:ext>
            </a:extLst>
          </p:cNvPr>
          <p:cNvSpPr txBox="1"/>
          <p:nvPr/>
        </p:nvSpPr>
        <p:spPr>
          <a:xfrm>
            <a:off x="4608960" y="5706952"/>
            <a:ext cx="478951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000" dirty="0">
                <a:latin typeface="+mj-lt"/>
              </a:rPr>
              <a:t>ELTE meteorológus </a:t>
            </a:r>
            <a:r>
              <a:rPr lang="hu-HU" sz="2000" dirty="0" err="1">
                <a:latin typeface="+mj-lt"/>
              </a:rPr>
              <a:t>BSc</a:t>
            </a:r>
            <a:r>
              <a:rPr lang="hu-HU" sz="2000" dirty="0">
                <a:latin typeface="+mj-lt"/>
              </a:rPr>
              <a:t>. nyári terepgyakorlat</a:t>
            </a:r>
          </a:p>
          <a:p>
            <a:pPr algn="r"/>
            <a:r>
              <a:rPr lang="hu-HU" sz="2000" dirty="0">
                <a:latin typeface="+mj-lt"/>
              </a:rPr>
              <a:t>2023. július 4. </a:t>
            </a:r>
          </a:p>
          <a:p>
            <a:pPr algn="r"/>
            <a:endParaRPr lang="hu-HU" dirty="0">
              <a:latin typeface="+mj-lt"/>
            </a:endParaRP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-9655" y="4167680"/>
            <a:ext cx="8955787" cy="1181608"/>
            <a:chOff x="-95055" y="1729280"/>
            <a:chExt cx="8955787" cy="1181608"/>
          </a:xfrm>
        </p:grpSpPr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E1050E4A-DC5E-45CD-8A1A-F3EAAD0B4BAB}"/>
                </a:ext>
              </a:extLst>
            </p:cNvPr>
            <p:cNvSpPr/>
            <p:nvPr/>
          </p:nvSpPr>
          <p:spPr>
            <a:xfrm>
              <a:off x="5828437" y="2113580"/>
              <a:ext cx="2895599" cy="7973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latin typeface="+mj-lt"/>
              </a:endParaRPr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BB158233-C6E9-445A-8742-53CBC6C36BED}"/>
                </a:ext>
              </a:extLst>
            </p:cNvPr>
            <p:cNvSpPr txBox="1"/>
            <p:nvPr/>
          </p:nvSpPr>
          <p:spPr>
            <a:xfrm>
              <a:off x="7149350" y="2312178"/>
              <a:ext cx="9111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>
                  <a:latin typeface="+mj-lt"/>
                  <a:ea typeface="Cambria Math" panose="02040503050406030204" pitchFamily="18" charset="0"/>
                </a:rPr>
                <a:t>???</a:t>
              </a: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-95055" y="1773024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b="1" dirty="0">
                  <a:latin typeface="+mj-lt"/>
                </a:rPr>
                <a:t>1901</a:t>
              </a:r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8060513" y="172928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b="1" dirty="0">
                  <a:latin typeface="+mj-lt"/>
                </a:rPr>
                <a:t>2100</a:t>
              </a:r>
            </a:p>
          </p:txBody>
        </p:sp>
      </p:grpSp>
      <p:pic>
        <p:nvPicPr>
          <p:cNvPr id="3" name="Kép 2" descr="A képen Színesség, kék, minta, Acélkék látható&#10;&#10;Automatikusan generált leírás">
            <a:extLst>
              <a:ext uri="{FF2B5EF4-FFF2-40B4-BE49-F238E27FC236}">
                <a16:creationId xmlns:a16="http://schemas.microsoft.com/office/drawing/2014/main" id="{A33590E0-6379-BE24-494A-55FC9BCC19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086"/>
          <a:stretch/>
        </p:blipFill>
        <p:spPr>
          <a:xfrm>
            <a:off x="98320" y="4559418"/>
            <a:ext cx="5964373" cy="80216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FE7D6F6-F4F7-E2E3-EEEA-921AD581021D}"/>
              </a:ext>
            </a:extLst>
          </p:cNvPr>
          <p:cNvSpPr txBox="1"/>
          <p:nvPr/>
        </p:nvSpPr>
        <p:spPr>
          <a:xfrm>
            <a:off x="5662583" y="418734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+mj-lt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62055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D65FA3E-7E5A-E806-038F-3C7002CC9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116;p16">
            <a:extLst>
              <a:ext uri="{FF2B5EF4-FFF2-40B4-BE49-F238E27FC236}">
                <a16:creationId xmlns:a16="http://schemas.microsoft.com/office/drawing/2014/main" id="{57DF58A1-D7DF-CC8D-9B4B-8D58FD004ABD}"/>
              </a:ext>
            </a:extLst>
          </p:cNvPr>
          <p:cNvSpPr txBox="1"/>
          <p:nvPr/>
        </p:nvSpPr>
        <p:spPr>
          <a:xfrm>
            <a:off x="452510" y="514844"/>
            <a:ext cx="5844398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/>
                <a:cs typeface="Arial" panose="020B0604020202020204" pitchFamily="34" charset="0"/>
                <a:sym typeface="Century Gothic"/>
              </a:rPr>
              <a:t>A regionális klímamodell alkalmazása, lépések</a:t>
            </a:r>
            <a:endParaRPr lang="hu-HU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Arial" panose="020B0604020202020204" pitchFamily="34" charset="0"/>
              <a:sym typeface="Arial"/>
            </a:endParaRPr>
          </a:p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endParaRPr lang="hu-HU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0BD964B-F8DD-A133-2FEC-8FBDE33D5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4314888"/>
              </p:ext>
            </p:extLst>
          </p:nvPr>
        </p:nvGraphicFramePr>
        <p:xfrm>
          <a:off x="452510" y="157316"/>
          <a:ext cx="11286980" cy="5125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Kép 5">
            <a:extLst>
              <a:ext uri="{FF2B5EF4-FFF2-40B4-BE49-F238E27FC236}">
                <a16:creationId xmlns:a16="http://schemas.microsoft.com/office/drawing/2014/main" id="{F0C1B629-81CE-C4B2-BDDF-D84BD522A3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492"/>
          <a:stretch/>
        </p:blipFill>
        <p:spPr bwMode="auto">
          <a:xfrm>
            <a:off x="278316" y="4149970"/>
            <a:ext cx="2953342" cy="243316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6ADD9DF-4F71-ED15-4A45-A14D2BB0C2F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16" t="16470" r="10608" b="11895"/>
          <a:stretch/>
        </p:blipFill>
        <p:spPr>
          <a:xfrm>
            <a:off x="3509683" y="4372278"/>
            <a:ext cx="2567580" cy="1821296"/>
          </a:xfrm>
          <a:prstGeom prst="rect">
            <a:avLst/>
          </a:prstGeom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B0ABB7E4-B2C1-97FC-1675-5E0BDD30F5F6}"/>
              </a:ext>
            </a:extLst>
          </p:cNvPr>
          <p:cNvGrpSpPr/>
          <p:nvPr/>
        </p:nvGrpSpPr>
        <p:grpSpPr>
          <a:xfrm>
            <a:off x="8900377" y="4082352"/>
            <a:ext cx="3127707" cy="2188546"/>
            <a:chOff x="311548" y="2864114"/>
            <a:chExt cx="5614636" cy="3806317"/>
          </a:xfrm>
        </p:grpSpPr>
        <p:sp>
          <p:nvSpPr>
            <p:cNvPr id="11" name="Szöveg helye 5">
              <a:extLst>
                <a:ext uri="{FF2B5EF4-FFF2-40B4-BE49-F238E27FC236}">
                  <a16:creationId xmlns:a16="http://schemas.microsoft.com/office/drawing/2014/main" id="{D84363BF-53D8-F629-9C29-9CE64ADE5848}"/>
                </a:ext>
              </a:extLst>
            </p:cNvPr>
            <p:cNvSpPr txBox="1">
              <a:spLocks/>
            </p:cNvSpPr>
            <p:nvPr/>
          </p:nvSpPr>
          <p:spPr>
            <a:xfrm>
              <a:off x="1408522" y="2864114"/>
              <a:ext cx="4254097" cy="918092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1600" dirty="0"/>
                <a:t>Fagyos napok számának éves relatív változása [%].</a:t>
              </a:r>
            </a:p>
            <a:p>
              <a:pPr algn="ctr"/>
              <a:r>
                <a:rPr lang="hu-HU" sz="1600" dirty="0"/>
                <a:t>Időszak: 2071–2100</a:t>
              </a:r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5A372DA3-57C7-8AA4-A1CC-69D5112D8EB5}"/>
                </a:ext>
              </a:extLst>
            </p:cNvPr>
            <p:cNvSpPr txBox="1"/>
            <p:nvPr/>
          </p:nvSpPr>
          <p:spPr>
            <a:xfrm>
              <a:off x="3772103" y="3675176"/>
              <a:ext cx="1750866" cy="4817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hu-HU" sz="1200" dirty="0">
                  <a:latin typeface="Avenir LT Std 55 Roman" charset="0"/>
                  <a:ea typeface="Avenir LT Std 55 Roman" charset="0"/>
                  <a:cs typeface="Avenir LT Std 55 Roman" charset="0"/>
                </a:rPr>
                <a:t>Modell2</a:t>
              </a: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3ABFCF92-56AF-5010-C55C-A2D00C562B1F}"/>
                </a:ext>
              </a:extLst>
            </p:cNvPr>
            <p:cNvSpPr txBox="1"/>
            <p:nvPr/>
          </p:nvSpPr>
          <p:spPr>
            <a:xfrm>
              <a:off x="1599944" y="3642284"/>
              <a:ext cx="1885949" cy="4817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hu-HU" sz="1200" dirty="0">
                  <a:latin typeface="Avenir LT Std 55 Roman" charset="0"/>
                  <a:ea typeface="Avenir LT Std 55 Roman" charset="0"/>
                  <a:cs typeface="Avenir LT Std 55 Roman" charset="0"/>
                </a:rPr>
                <a:t>Modell1</a:t>
              </a:r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A536C09E-3E27-ECC7-7D02-8F8CE014740D}"/>
                </a:ext>
              </a:extLst>
            </p:cNvPr>
            <p:cNvSpPr txBox="1"/>
            <p:nvPr/>
          </p:nvSpPr>
          <p:spPr>
            <a:xfrm>
              <a:off x="311548" y="4458858"/>
              <a:ext cx="1262853" cy="4817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hu-HU" sz="1200" dirty="0">
                  <a:latin typeface="Avenir LT Std 55 Roman" charset="0"/>
                  <a:ea typeface="Avenir LT Std 55 Roman" charset="0"/>
                  <a:cs typeface="Avenir LT Std 55 Roman" charset="0"/>
                </a:rPr>
                <a:t>RCP4.5</a:t>
              </a: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2BB35692-F99F-995D-6B1B-CA8BB0542E4F}"/>
                </a:ext>
              </a:extLst>
            </p:cNvPr>
            <p:cNvSpPr txBox="1"/>
            <p:nvPr/>
          </p:nvSpPr>
          <p:spPr>
            <a:xfrm>
              <a:off x="311550" y="5537164"/>
              <a:ext cx="1334861" cy="4817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hu-HU" sz="1200" dirty="0">
                  <a:latin typeface="Avenir LT Std 55 Roman" charset="0"/>
                  <a:ea typeface="Avenir LT Std 55 Roman" charset="0"/>
                  <a:cs typeface="Avenir LT Std 55 Roman" charset="0"/>
                </a:rPr>
                <a:t>RCP8.5</a:t>
              </a:r>
            </a:p>
          </p:txBody>
        </p:sp>
        <p:pic>
          <p:nvPicPr>
            <p:cNvPr id="16" name="Kép 15">
              <a:extLst>
                <a:ext uri="{FF2B5EF4-FFF2-40B4-BE49-F238E27FC236}">
                  <a16:creationId xmlns:a16="http://schemas.microsoft.com/office/drawing/2014/main" id="{1108CE11-612E-3291-2A09-056778A14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29" b="13765"/>
            <a:stretch/>
          </p:blipFill>
          <p:spPr bwMode="auto">
            <a:xfrm>
              <a:off x="3585587" y="4052304"/>
              <a:ext cx="2159000" cy="11525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Kép 16">
              <a:extLst>
                <a:ext uri="{FF2B5EF4-FFF2-40B4-BE49-F238E27FC236}">
                  <a16:creationId xmlns:a16="http://schemas.microsoft.com/office/drawing/2014/main" id="{A19B5DB0-AE90-DE7A-3370-92DE1BC05E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29" b="13765"/>
            <a:stretch/>
          </p:blipFill>
          <p:spPr bwMode="auto">
            <a:xfrm>
              <a:off x="1414931" y="4054421"/>
              <a:ext cx="2159000" cy="11525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Kép 17">
              <a:extLst>
                <a:ext uri="{FF2B5EF4-FFF2-40B4-BE49-F238E27FC236}">
                  <a16:creationId xmlns:a16="http://schemas.microsoft.com/office/drawing/2014/main" id="{0CCC1493-149D-ED72-73E4-B2A598800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58" b="13765"/>
            <a:stretch/>
          </p:blipFill>
          <p:spPr bwMode="auto">
            <a:xfrm>
              <a:off x="3587452" y="5218198"/>
              <a:ext cx="2159000" cy="11620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Kép 18">
              <a:extLst>
                <a:ext uri="{FF2B5EF4-FFF2-40B4-BE49-F238E27FC236}">
                  <a16:creationId xmlns:a16="http://schemas.microsoft.com/office/drawing/2014/main" id="{B65E120A-6F83-C8D1-F7EE-9CBA67327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30" b="14336"/>
            <a:stretch/>
          </p:blipFill>
          <p:spPr bwMode="auto">
            <a:xfrm>
              <a:off x="1426587" y="5227935"/>
              <a:ext cx="2159000" cy="1143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Kép 19">
              <a:extLst>
                <a:ext uri="{FF2B5EF4-FFF2-40B4-BE49-F238E27FC236}">
                  <a16:creationId xmlns:a16="http://schemas.microsoft.com/office/drawing/2014/main" id="{DCA842FC-D3BF-2EFD-9F89-BA61DF352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5" t="87335" r="18136" b="6498"/>
            <a:stretch/>
          </p:blipFill>
          <p:spPr bwMode="auto">
            <a:xfrm>
              <a:off x="1939003" y="6352458"/>
              <a:ext cx="3269856" cy="21505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Lekerekített téglalap 43">
              <a:extLst>
                <a:ext uri="{FF2B5EF4-FFF2-40B4-BE49-F238E27FC236}">
                  <a16:creationId xmlns:a16="http://schemas.microsoft.com/office/drawing/2014/main" id="{B003527C-03C2-DAA2-C6DF-CE951B96E6A2}"/>
                </a:ext>
              </a:extLst>
            </p:cNvPr>
            <p:cNvSpPr/>
            <p:nvPr/>
          </p:nvSpPr>
          <p:spPr>
            <a:xfrm>
              <a:off x="808892" y="3258571"/>
              <a:ext cx="5117292" cy="3411860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AFDAD605-52EA-67E3-9532-3FE07227EA19}"/>
              </a:ext>
            </a:extLst>
          </p:cNvPr>
          <p:cNvSpPr txBox="1"/>
          <p:nvPr/>
        </p:nvSpPr>
        <p:spPr>
          <a:xfrm>
            <a:off x="299645" y="6531102"/>
            <a:ext cx="26744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hu-HU" sz="1200" dirty="0" err="1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Suga</a:t>
            </a:r>
            <a:r>
              <a:rPr lang="hu-HU" sz="12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hu-HU" sz="1200" dirty="0" err="1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et</a:t>
            </a:r>
            <a:r>
              <a:rPr lang="hu-HU" sz="12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hu-HU" sz="1200" dirty="0" err="1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al</a:t>
            </a:r>
            <a:r>
              <a:rPr lang="hu-HU" sz="12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., 2021.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ACF7BBAA-CBF6-CBAF-CA84-1C90E8448F63}"/>
              </a:ext>
            </a:extLst>
          </p:cNvPr>
          <p:cNvSpPr txBox="1"/>
          <p:nvPr/>
        </p:nvSpPr>
        <p:spPr>
          <a:xfrm>
            <a:off x="3508709" y="6219475"/>
            <a:ext cx="244925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12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Megyeri-</a:t>
            </a:r>
            <a:r>
              <a:rPr lang="hu-HU" sz="1200" dirty="0" err="1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Korotaj</a:t>
            </a:r>
            <a:r>
              <a:rPr lang="hu-HU" sz="12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hu-HU" sz="1200" dirty="0" err="1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et</a:t>
            </a:r>
            <a:r>
              <a:rPr lang="hu-HU" sz="12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hu-HU" sz="1200" dirty="0" err="1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al</a:t>
            </a:r>
            <a:r>
              <a:rPr lang="hu-HU" sz="12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., 2023.</a:t>
            </a:r>
          </a:p>
        </p:txBody>
      </p:sp>
      <p:pic>
        <p:nvPicPr>
          <p:cNvPr id="27" name="Kép 26" descr="A képen szöveg, sor, képernyőkép, Diagram látható&#10;&#10;Automatikusan generált leírás">
            <a:extLst>
              <a:ext uri="{FF2B5EF4-FFF2-40B4-BE49-F238E27FC236}">
                <a16:creationId xmlns:a16="http://schemas.microsoft.com/office/drawing/2014/main" id="{C833AA3E-1102-D834-4EFF-5A775BCE8F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82296" y="4372277"/>
            <a:ext cx="2054165" cy="1615333"/>
          </a:xfrm>
          <a:prstGeom prst="rect">
            <a:avLst/>
          </a:prstGeom>
        </p:spPr>
      </p:pic>
      <p:sp>
        <p:nvSpPr>
          <p:cNvPr id="28" name="Szövegdoboz 27">
            <a:extLst>
              <a:ext uri="{FF2B5EF4-FFF2-40B4-BE49-F238E27FC236}">
                <a16:creationId xmlns:a16="http://schemas.microsoft.com/office/drawing/2014/main" id="{BC303E26-42C2-DB2B-96A8-7DF3CE75831C}"/>
              </a:ext>
            </a:extLst>
          </p:cNvPr>
          <p:cNvSpPr txBox="1"/>
          <p:nvPr/>
        </p:nvSpPr>
        <p:spPr>
          <a:xfrm>
            <a:off x="9512613" y="6281174"/>
            <a:ext cx="1864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Megyeri-</a:t>
            </a:r>
            <a:r>
              <a:rPr lang="hu-HU" sz="1200" dirty="0" err="1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Korotaj</a:t>
            </a:r>
            <a:r>
              <a:rPr lang="hu-HU" sz="12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hu-HU" sz="1200" dirty="0" err="1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et</a:t>
            </a:r>
            <a:r>
              <a:rPr lang="hu-HU" sz="12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hu-HU" sz="1200" dirty="0" err="1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al</a:t>
            </a:r>
            <a:r>
              <a:rPr lang="hu-HU" sz="12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. 2022</a:t>
            </a:r>
          </a:p>
        </p:txBody>
      </p:sp>
    </p:spTree>
    <p:extLst>
      <p:ext uri="{BB962C8B-B14F-4D97-AF65-F5344CB8AC3E}">
        <p14:creationId xmlns:p14="http://schemas.microsoft.com/office/powerpoint/2010/main" val="79053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D65FA3E-7E5A-E806-038F-3C7002CC9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19"/>
            <a:ext cx="12192000" cy="6858000"/>
          </a:xfrm>
          <a:prstGeom prst="rect">
            <a:avLst/>
          </a:prstGeom>
        </p:spPr>
      </p:pic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4048897F-0F88-B28F-255A-AE42B1EA3893}"/>
              </a:ext>
            </a:extLst>
          </p:cNvPr>
          <p:cNvGrpSpPr/>
          <p:nvPr/>
        </p:nvGrpSpPr>
        <p:grpSpPr>
          <a:xfrm>
            <a:off x="4092369" y="212398"/>
            <a:ext cx="3650446" cy="3162912"/>
            <a:chOff x="3796218" y="1747940"/>
            <a:chExt cx="3241824" cy="3162912"/>
          </a:xfrm>
          <a:solidFill>
            <a:schemeClr val="accent1"/>
          </a:solidFill>
        </p:grpSpPr>
        <p:sp>
          <p:nvSpPr>
            <p:cNvPr id="5" name="Téglalap: lekerekített 4">
              <a:extLst>
                <a:ext uri="{FF2B5EF4-FFF2-40B4-BE49-F238E27FC236}">
                  <a16:creationId xmlns:a16="http://schemas.microsoft.com/office/drawing/2014/main" id="{F885B5EE-91C6-625B-624D-D64CD7B4E026}"/>
                </a:ext>
              </a:extLst>
            </p:cNvPr>
            <p:cNvSpPr/>
            <p:nvPr/>
          </p:nvSpPr>
          <p:spPr>
            <a:xfrm>
              <a:off x="3796218" y="1747940"/>
              <a:ext cx="3241824" cy="3162912"/>
            </a:xfrm>
            <a:prstGeom prst="roundRect">
              <a:avLst>
                <a:gd name="adj" fmla="val 1775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hu-HU" sz="2000" dirty="0">
                  <a:solidFill>
                    <a:schemeClr val="bg1"/>
                  </a:solidFill>
                  <a:latin typeface="+mj-lt"/>
                </a:rPr>
                <a:t>2. Különböző modellek,  különböző közelítő módszerek </a:t>
              </a:r>
              <a:r>
                <a:rPr lang="hu-HU" sz="2000" dirty="0">
                  <a:solidFill>
                    <a:schemeClr val="bg1"/>
                  </a:solidFill>
                  <a:latin typeface="+mj-lt"/>
                  <a:sym typeface="Wingdings" panose="05000000000000000000" pitchFamily="2" charset="2"/>
                </a:rPr>
                <a:t></a:t>
              </a:r>
              <a:r>
                <a:rPr lang="hu-HU" sz="2000" dirty="0">
                  <a:solidFill>
                    <a:schemeClr val="bg1"/>
                  </a:solidFill>
                  <a:latin typeface="+mj-lt"/>
                </a:rPr>
                <a:t> eltérő eredmények</a:t>
              </a:r>
            </a:p>
            <a:p>
              <a:pPr algn="ctr"/>
              <a:r>
                <a:rPr lang="hu-HU" sz="2000" dirty="0">
                  <a:latin typeface="Arial Narrow" panose="020B0606020202030204" pitchFamily="34" charset="0"/>
                </a:rPr>
                <a:t> </a:t>
              </a:r>
            </a:p>
          </p:txBody>
        </p:sp>
        <p:pic>
          <p:nvPicPr>
            <p:cNvPr id="6" name="Google Shape;310;p29">
              <a:extLst>
                <a:ext uri="{FF2B5EF4-FFF2-40B4-BE49-F238E27FC236}">
                  <a16:creationId xmlns:a16="http://schemas.microsoft.com/office/drawing/2014/main" id="{7271E4DA-20AD-F749-5BAF-17E712909EB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46033" y="2945808"/>
              <a:ext cx="2139881" cy="1804241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99B4F662-EEAE-E66F-28F9-B684B1B33142}"/>
              </a:ext>
            </a:extLst>
          </p:cNvPr>
          <p:cNvGrpSpPr/>
          <p:nvPr/>
        </p:nvGrpSpPr>
        <p:grpSpPr>
          <a:xfrm>
            <a:off x="110919" y="1151439"/>
            <a:ext cx="3909862" cy="4126135"/>
            <a:chOff x="298659" y="1631229"/>
            <a:chExt cx="3529876" cy="3162912"/>
          </a:xfrm>
          <a:solidFill>
            <a:schemeClr val="accent1"/>
          </a:solidFill>
        </p:grpSpPr>
        <p:sp>
          <p:nvSpPr>
            <p:cNvPr id="8" name="Téglalap: lekerekített 7">
              <a:extLst>
                <a:ext uri="{FF2B5EF4-FFF2-40B4-BE49-F238E27FC236}">
                  <a16:creationId xmlns:a16="http://schemas.microsoft.com/office/drawing/2014/main" id="{60BB0874-B1F2-A293-D96E-9D1B54A573C6}"/>
                </a:ext>
              </a:extLst>
            </p:cNvPr>
            <p:cNvSpPr/>
            <p:nvPr/>
          </p:nvSpPr>
          <p:spPr>
            <a:xfrm>
              <a:off x="298659" y="1631229"/>
              <a:ext cx="3529876" cy="3162912"/>
            </a:xfrm>
            <a:prstGeom prst="roundRect">
              <a:avLst>
                <a:gd name="adj" fmla="val 13415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hu-HU" sz="2000" dirty="0">
                  <a:solidFill>
                    <a:schemeClr val="bg1"/>
                  </a:solidFill>
                  <a:latin typeface="+mj-lt"/>
                </a:rPr>
                <a:t>1. Jövőbeli gazdasági-társadalmi változások: csak feltételezések </a:t>
              </a:r>
            </a:p>
          </p:txBody>
        </p:sp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9EF7443D-6A6C-9E3A-A8E2-CB166573B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4"/>
            <a:stretch/>
          </p:blipFill>
          <p:spPr>
            <a:xfrm>
              <a:off x="672200" y="2489627"/>
              <a:ext cx="2881554" cy="2095258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</p:pic>
      </p:grp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AD3FD2AD-0A4C-1E09-4869-0CF46926885A}"/>
              </a:ext>
            </a:extLst>
          </p:cNvPr>
          <p:cNvGrpSpPr/>
          <p:nvPr/>
        </p:nvGrpSpPr>
        <p:grpSpPr>
          <a:xfrm>
            <a:off x="4092369" y="3482691"/>
            <a:ext cx="4390625" cy="3325761"/>
            <a:chOff x="2174174" y="3852024"/>
            <a:chExt cx="4161078" cy="3158581"/>
          </a:xfrm>
          <a:solidFill>
            <a:schemeClr val="accent1"/>
          </a:solidFill>
        </p:grpSpPr>
        <p:sp>
          <p:nvSpPr>
            <p:cNvPr id="11" name="Téglalap: lekerekített 10">
              <a:extLst>
                <a:ext uri="{FF2B5EF4-FFF2-40B4-BE49-F238E27FC236}">
                  <a16:creationId xmlns:a16="http://schemas.microsoft.com/office/drawing/2014/main" id="{A6D97B72-879E-E3BE-AC13-4EC6B1A8B613}"/>
                </a:ext>
              </a:extLst>
            </p:cNvPr>
            <p:cNvSpPr/>
            <p:nvPr/>
          </p:nvSpPr>
          <p:spPr>
            <a:xfrm>
              <a:off x="2174174" y="3852024"/>
              <a:ext cx="4161078" cy="3158581"/>
            </a:xfrm>
            <a:prstGeom prst="roundRect">
              <a:avLst>
                <a:gd name="adj" fmla="val 22114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hu-HU" sz="2000" dirty="0">
                  <a:solidFill>
                    <a:schemeClr val="bg1"/>
                  </a:solidFill>
                  <a:latin typeface="+mj-lt"/>
                </a:rPr>
                <a:t>3. Természetes változékonyság: az éghajlati rendszer belső tulajdonsága</a:t>
              </a:r>
            </a:p>
            <a:p>
              <a:r>
                <a:rPr lang="hu-HU" sz="2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</a:p>
          </p:txBody>
        </p:sp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A3194808-295B-EA0F-50C3-BB87D34A1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094" y="4791125"/>
              <a:ext cx="3362964" cy="201659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</p:pic>
      </p:grp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F605F820-1269-2AB5-3FD3-E996ECC60F95}"/>
              </a:ext>
            </a:extLst>
          </p:cNvPr>
          <p:cNvSpPr txBox="1"/>
          <p:nvPr/>
        </p:nvSpPr>
        <p:spPr>
          <a:xfrm>
            <a:off x="8306012" y="453385"/>
            <a:ext cx="3650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hu-HU" sz="2000" dirty="0">
                <a:latin typeface="+mj-lt"/>
                <a:sym typeface="Wingdings" panose="05000000000000000000" pitchFamily="2" charset="2"/>
              </a:rPr>
              <a:t>egy modellkísérlet helyett több szimuláció (multi-modell)</a:t>
            </a:r>
          </a:p>
          <a:p>
            <a:pPr marL="342900" indent="-342900" algn="ctr">
              <a:buFont typeface="Wingdings" panose="05000000000000000000" pitchFamily="2" charset="2"/>
              <a:buChar char="à"/>
            </a:pPr>
            <a:endParaRPr lang="hu-HU" sz="2000" dirty="0">
              <a:latin typeface="+mj-lt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hu-HU" sz="2000" dirty="0">
                <a:latin typeface="+mj-lt"/>
              </a:rPr>
              <a:t>valószínűségről információ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A1237C84-386E-4325-15B1-34C7AF3A2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4194" y="2184138"/>
            <a:ext cx="3329766" cy="4230816"/>
          </a:xfrm>
          <a:prstGeom prst="rect">
            <a:avLst/>
          </a:prstGeom>
        </p:spPr>
      </p:pic>
      <p:sp>
        <p:nvSpPr>
          <p:cNvPr id="3" name="Google Shape;116;p16">
            <a:extLst>
              <a:ext uri="{FF2B5EF4-FFF2-40B4-BE49-F238E27FC236}">
                <a16:creationId xmlns:a16="http://schemas.microsoft.com/office/drawing/2014/main" id="{94D2057C-F791-9C90-A229-016BBE0FBDC2}"/>
              </a:ext>
            </a:extLst>
          </p:cNvPr>
          <p:cNvSpPr txBox="1"/>
          <p:nvPr/>
        </p:nvSpPr>
        <p:spPr>
          <a:xfrm>
            <a:off x="344960" y="72260"/>
            <a:ext cx="4020563" cy="10791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u-HU" sz="3200" b="1" dirty="0">
                <a:solidFill>
                  <a:srgbClr val="008080"/>
                </a:solidFill>
                <a:latin typeface="+mj-lt"/>
                <a:sym typeface="Century Gothic"/>
              </a:rPr>
              <a:t>A</a:t>
            </a:r>
            <a:r>
              <a:rPr lang="hu-HU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/>
                <a:cs typeface="Arial" panose="020B0604020202020204" pitchFamily="34" charset="0"/>
                <a:sym typeface="Century Gothic"/>
              </a:rPr>
              <a:t> </a:t>
            </a:r>
            <a:r>
              <a:rPr lang="hu-HU" sz="3200" b="1" dirty="0">
                <a:solidFill>
                  <a:srgbClr val="008080"/>
                </a:solidFill>
                <a:latin typeface="+mj-lt"/>
                <a:sym typeface="Century Gothic"/>
              </a:rPr>
              <a:t>modellek</a:t>
            </a:r>
            <a:r>
              <a:rPr lang="hu-HU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/>
                <a:cs typeface="Arial" panose="020B0604020202020204" pitchFamily="34" charset="0"/>
                <a:sym typeface="Century Gothic"/>
              </a:rPr>
              <a:t> </a:t>
            </a:r>
            <a:r>
              <a:rPr lang="hu-HU" sz="3200" b="1" dirty="0">
                <a:solidFill>
                  <a:srgbClr val="008080"/>
                </a:solidFill>
                <a:latin typeface="+mj-lt"/>
                <a:sym typeface="Century Gothic"/>
              </a:rPr>
              <a:t>bizonytalansága</a:t>
            </a:r>
            <a:endParaRPr lang="hu-HU" sz="3200" b="1" dirty="0">
              <a:solidFill>
                <a:srgbClr val="008080"/>
              </a:solidFill>
              <a:latin typeface="+mj-lt"/>
              <a:sym typeface="Arial"/>
            </a:endParaRPr>
          </a:p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endParaRPr lang="hu-HU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9248775" y="3241675"/>
            <a:ext cx="521494" cy="1336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800" b="1" dirty="0" smtClean="0">
                <a:solidFill>
                  <a:srgbClr val="660033"/>
                </a:solidFill>
              </a:rPr>
              <a:t>medián</a:t>
            </a:r>
            <a:endParaRPr lang="hu-HU" sz="800" b="1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3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" name="Google Shape;104;p15"/>
          <p:cNvSpPr/>
          <p:nvPr/>
        </p:nvSpPr>
        <p:spPr>
          <a:xfrm>
            <a:off x="269630" y="282319"/>
            <a:ext cx="9144000" cy="101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8"/>
            <a:r>
              <a:rPr lang="hu-HU" sz="3600" b="1" dirty="0">
                <a:solidFill>
                  <a:srgbClr val="008080"/>
                </a:solidFill>
                <a:latin typeface="+mj-lt"/>
                <a:sym typeface="Source Sans Pro"/>
              </a:rPr>
              <a:t>3. Mivel foglalkozunk?</a:t>
            </a:r>
            <a:endParaRPr sz="2400" b="1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2" name="Google Shape;116;p16">
            <a:extLst>
              <a:ext uri="{FF2B5EF4-FFF2-40B4-BE49-F238E27FC236}">
                <a16:creationId xmlns:a16="http://schemas.microsoft.com/office/drawing/2014/main" id="{D3196782-ACFF-BA94-21B0-66F74C681E33}"/>
              </a:ext>
            </a:extLst>
          </p:cNvPr>
          <p:cNvSpPr txBox="1"/>
          <p:nvPr/>
        </p:nvSpPr>
        <p:spPr>
          <a:xfrm>
            <a:off x="452510" y="1307187"/>
            <a:ext cx="6632130" cy="5960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u-HU" sz="3200" b="1" dirty="0">
                <a:solidFill>
                  <a:srgbClr val="008080"/>
                </a:solidFill>
                <a:latin typeface="+mj-lt"/>
                <a:sym typeface="Century Gothic"/>
              </a:rPr>
              <a:t>Regionális klímaszimuláció futtatása</a:t>
            </a:r>
            <a:endParaRPr lang="hu-HU" sz="3200" b="1" dirty="0">
              <a:solidFill>
                <a:srgbClr val="008080"/>
              </a:solidFill>
              <a:latin typeface="+mj-lt"/>
              <a:sym typeface="Arial"/>
            </a:endParaRPr>
          </a:p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endParaRPr lang="hu-HU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F6337637-53B5-2312-68B0-A0E680EE970D}"/>
              </a:ext>
            </a:extLst>
          </p:cNvPr>
          <p:cNvGrpSpPr>
            <a:grpSpLocks noChangeAspect="1"/>
          </p:cNvGrpSpPr>
          <p:nvPr/>
        </p:nvGrpSpPr>
        <p:grpSpPr>
          <a:xfrm>
            <a:off x="7118427" y="1385797"/>
            <a:ext cx="4590406" cy="3043458"/>
            <a:chOff x="286318" y="4277876"/>
            <a:chExt cx="3578902" cy="2372827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C9FAF01B-7117-8254-C1CE-9979586C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318" y="4277876"/>
              <a:ext cx="3578902" cy="2372827"/>
            </a:xfrm>
            <a:prstGeom prst="rect">
              <a:avLst/>
            </a:prstGeom>
          </p:spPr>
        </p:pic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32ECD2F3-1296-6DA4-FAFC-FF19B516D3E0}"/>
                </a:ext>
              </a:extLst>
            </p:cNvPr>
            <p:cNvSpPr txBox="1"/>
            <p:nvPr/>
          </p:nvSpPr>
          <p:spPr>
            <a:xfrm>
              <a:off x="959328" y="5722825"/>
              <a:ext cx="1242677" cy="26395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hu-HU" sz="1600" b="1" dirty="0">
                  <a:solidFill>
                    <a:srgbClr val="FF0000"/>
                  </a:solidFill>
                </a:rPr>
                <a:t>ALADIN5.2</a:t>
              </a:r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F034F496-A649-040D-D78B-B66FD41B4774}"/>
                </a:ext>
              </a:extLst>
            </p:cNvPr>
            <p:cNvSpPr txBox="1"/>
            <p:nvPr/>
          </p:nvSpPr>
          <p:spPr>
            <a:xfrm>
              <a:off x="468187" y="6222271"/>
              <a:ext cx="1159558" cy="26395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hu-HU" sz="1600" b="1" dirty="0">
                  <a:solidFill>
                    <a:schemeClr val="tx1"/>
                  </a:solidFill>
                </a:rPr>
                <a:t>REMO2015</a:t>
              </a:r>
            </a:p>
          </p:txBody>
        </p:sp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AAE8FA7D-945A-C055-70D7-69B2724F1D12}"/>
                </a:ext>
              </a:extLst>
            </p:cNvPr>
            <p:cNvSpPr/>
            <p:nvPr/>
          </p:nvSpPr>
          <p:spPr>
            <a:xfrm>
              <a:off x="913226" y="4511826"/>
              <a:ext cx="2433484" cy="15553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" name="Téglalap 8">
            <a:extLst>
              <a:ext uri="{FF2B5EF4-FFF2-40B4-BE49-F238E27FC236}">
                <a16:creationId xmlns:a16="http://schemas.microsoft.com/office/drawing/2014/main" id="{17538A89-E840-49D0-31F4-6CCF429D811B}"/>
              </a:ext>
            </a:extLst>
          </p:cNvPr>
          <p:cNvSpPr/>
          <p:nvPr/>
        </p:nvSpPr>
        <p:spPr>
          <a:xfrm>
            <a:off x="452510" y="1903278"/>
            <a:ext cx="663213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2 modell és 2 forgatókönyv </a:t>
            </a:r>
            <a:r>
              <a:rPr lang="hu-HU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hu-HU" sz="2000" b="1" dirty="0">
                <a:latin typeface="+mj-lt"/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4 szimuláció</a:t>
            </a:r>
            <a:endParaRPr lang="hu-HU" sz="2000" b="1" dirty="0"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aphicFrame>
        <p:nvGraphicFramePr>
          <p:cNvPr id="11" name="Táblázat 10">
            <a:extLst>
              <a:ext uri="{FF2B5EF4-FFF2-40B4-BE49-F238E27FC236}">
                <a16:creationId xmlns:a16="http://schemas.microsoft.com/office/drawing/2014/main" id="{B70EFB37-F04D-C67B-12E2-4589F0203AF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064451834"/>
              </p:ext>
            </p:extLst>
          </p:nvPr>
        </p:nvGraphicFramePr>
        <p:xfrm>
          <a:off x="553575" y="2518776"/>
          <a:ext cx="6298536" cy="16459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647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9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0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0993">
                  <a:extLst>
                    <a:ext uri="{9D8B030D-6E8A-4147-A177-3AD203B41FA5}">
                      <a16:colId xmlns:a16="http://schemas.microsoft.com/office/drawing/2014/main" val="3539859782"/>
                    </a:ext>
                  </a:extLst>
                </a:gridCol>
              </a:tblGrid>
              <a:tr h="297294"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Modell</a:t>
                      </a:r>
                      <a:endParaRPr lang="hu-HU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4D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Felbontás</a:t>
                      </a:r>
                      <a:endParaRPr lang="hu-HU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4D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Időszak</a:t>
                      </a:r>
                      <a:endParaRPr lang="hu-HU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4D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Forgatókönyv</a:t>
                      </a:r>
                      <a:endParaRPr lang="hu-HU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4D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808"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latin typeface="+mj-lt"/>
                          <a:cs typeface="+mn-cs"/>
                        </a:rPr>
                        <a:t>REMO2015</a:t>
                      </a:r>
                      <a:endParaRPr lang="hu-HU" sz="1800" b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latin typeface="+mj-lt"/>
                        </a:rPr>
                        <a:t>10 km</a:t>
                      </a:r>
                      <a:endParaRPr lang="hu-HU" sz="1800" b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latin typeface="+mj-lt"/>
                        </a:rPr>
                        <a:t>1951–2100</a:t>
                      </a:r>
                      <a:endParaRPr lang="hu-HU" sz="1800" b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solidFill>
                            <a:srgbClr val="7639A4"/>
                          </a:solidFill>
                          <a:latin typeface="+mj-lt"/>
                        </a:rPr>
                        <a:t>RCP4.5</a:t>
                      </a:r>
                      <a:r>
                        <a:rPr lang="hu-HU" sz="1800" b="1" dirty="0">
                          <a:latin typeface="+mj-lt"/>
                        </a:rPr>
                        <a:t>, </a:t>
                      </a:r>
                      <a:r>
                        <a:rPr lang="hu-HU" sz="1800" b="1" dirty="0">
                          <a:solidFill>
                            <a:srgbClr val="BB0000"/>
                          </a:solidFill>
                          <a:latin typeface="+mj-lt"/>
                        </a:rPr>
                        <a:t>RCP8.5</a:t>
                      </a:r>
                      <a:endParaRPr lang="hu-HU" sz="1800" b="1" dirty="0">
                        <a:solidFill>
                          <a:srgbClr val="BB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808"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latin typeface="+mj-lt"/>
                        </a:rPr>
                        <a:t>ALADIN5.2</a:t>
                      </a:r>
                      <a:endParaRPr lang="hu-HU" sz="1800" b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latin typeface="+mj-lt"/>
                        </a:rPr>
                        <a:t>10 km</a:t>
                      </a:r>
                      <a:endParaRPr lang="hu-HU" sz="1800" b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latin typeface="+mj-lt"/>
                        </a:rPr>
                        <a:t>1951–2100</a:t>
                      </a:r>
                      <a:endParaRPr lang="hu-HU" sz="1800" b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dirty="0">
                          <a:solidFill>
                            <a:srgbClr val="7639A4"/>
                          </a:solidFill>
                          <a:latin typeface="+mj-lt"/>
                        </a:rPr>
                        <a:t>RCP4.5</a:t>
                      </a:r>
                      <a:r>
                        <a:rPr lang="hu-HU" sz="1800" b="1" dirty="0">
                          <a:latin typeface="+mj-lt"/>
                        </a:rPr>
                        <a:t>, </a:t>
                      </a:r>
                      <a:r>
                        <a:rPr lang="hu-HU" sz="1800" b="1" dirty="0">
                          <a:solidFill>
                            <a:srgbClr val="BB0000"/>
                          </a:solidFill>
                          <a:latin typeface="+mj-lt"/>
                        </a:rPr>
                        <a:t>RCP8.5</a:t>
                      </a:r>
                      <a:endParaRPr lang="hu-HU" sz="1800" b="1" dirty="0">
                        <a:solidFill>
                          <a:srgbClr val="BB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églalap 11">
            <a:extLst>
              <a:ext uri="{FF2B5EF4-FFF2-40B4-BE49-F238E27FC236}">
                <a16:creationId xmlns:a16="http://schemas.microsoft.com/office/drawing/2014/main" id="{0119E483-F1B5-811C-2A0C-B8F598861AC3}"/>
              </a:ext>
            </a:extLst>
          </p:cNvPr>
          <p:cNvSpPr/>
          <p:nvPr/>
        </p:nvSpPr>
        <p:spPr>
          <a:xfrm>
            <a:off x="486296" y="4645379"/>
            <a:ext cx="663213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+ új éghajlati modell </a:t>
            </a:r>
            <a:r>
              <a:rPr lang="hu-HU" sz="2000" b="1" dirty="0" err="1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Harmonie-Climate</a:t>
            </a:r>
            <a:r>
              <a:rPr lang="hu-HU" sz="2000" b="1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(HCLIM) </a:t>
            </a:r>
            <a:r>
              <a:rPr lang="hu-HU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adaptálása</a:t>
            </a:r>
          </a:p>
        </p:txBody>
      </p:sp>
    </p:spTree>
    <p:extLst>
      <p:ext uri="{BB962C8B-B14F-4D97-AF65-F5344CB8AC3E}">
        <p14:creationId xmlns:p14="http://schemas.microsoft.com/office/powerpoint/2010/main" val="18389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16;p16">
            <a:extLst>
              <a:ext uri="{FF2B5EF4-FFF2-40B4-BE49-F238E27FC236}">
                <a16:creationId xmlns:a16="http://schemas.microsoft.com/office/drawing/2014/main" id="{99CBE2BC-439B-262E-350B-8EEEEE7ECC49}"/>
              </a:ext>
            </a:extLst>
          </p:cNvPr>
          <p:cNvSpPr txBox="1"/>
          <p:nvPr/>
        </p:nvSpPr>
        <p:spPr>
          <a:xfrm>
            <a:off x="586610" y="399003"/>
            <a:ext cx="10779480" cy="26686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3200" b="1" dirty="0">
                <a:solidFill>
                  <a:srgbClr val="008080"/>
                </a:solidFill>
                <a:latin typeface="+mj-lt"/>
                <a:sym typeface="Century Gothic"/>
              </a:rPr>
              <a:t>Európai</a:t>
            </a: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 </a:t>
            </a:r>
            <a:r>
              <a:rPr lang="hu-HU" sz="3200" b="1" dirty="0">
                <a:solidFill>
                  <a:srgbClr val="008080"/>
                </a:solidFill>
                <a:latin typeface="+mj-lt"/>
                <a:sym typeface="Century Gothic"/>
              </a:rPr>
              <a:t>modelleredmények használata</a:t>
            </a:r>
            <a:endParaRPr sz="3200" b="1" dirty="0">
              <a:solidFill>
                <a:srgbClr val="008080"/>
              </a:solidFill>
              <a:latin typeface="+mj-lt"/>
            </a:endParaRPr>
          </a:p>
          <a:p>
            <a:pPr marL="176213" marR="0" lvl="0" algn="l" rtl="0">
              <a:spcBef>
                <a:spcPts val="600"/>
              </a:spcBef>
              <a:spcAft>
                <a:spcPts val="600"/>
              </a:spcAft>
              <a:buClrTx/>
              <a:buSzPts val="2200"/>
            </a:pPr>
            <a:r>
              <a:rPr lang="hu-HU" sz="2000" dirty="0">
                <a:solidFill>
                  <a:schemeClr val="tx1"/>
                </a:solidFill>
                <a:latin typeface="+mj-lt"/>
                <a:sym typeface="Arial"/>
              </a:rPr>
              <a:t>Regionális Modellezési Program: </a:t>
            </a:r>
            <a:r>
              <a:rPr lang="hu-HU" sz="2000" b="1" dirty="0">
                <a:solidFill>
                  <a:schemeClr val="tx1"/>
                </a:solidFill>
                <a:latin typeface="+mj-lt"/>
                <a:sym typeface="Arial"/>
              </a:rPr>
              <a:t>CORDEX</a:t>
            </a:r>
            <a:r>
              <a:rPr lang="hu-HU" sz="2000" dirty="0">
                <a:solidFill>
                  <a:schemeClr val="tx1"/>
                </a:solidFill>
                <a:latin typeface="+mj-lt"/>
                <a:sym typeface="Arial"/>
              </a:rPr>
              <a:t> (</a:t>
            </a:r>
            <a:r>
              <a:rPr lang="hu-HU" sz="2000" dirty="0" err="1">
                <a:solidFill>
                  <a:schemeClr val="tx1"/>
                </a:solidFill>
                <a:latin typeface="+mj-lt"/>
                <a:sym typeface="Arial"/>
              </a:rPr>
              <a:t>Coordinated</a:t>
            </a:r>
            <a:r>
              <a:rPr lang="hu-HU" sz="2000" dirty="0">
                <a:solidFill>
                  <a:schemeClr val="tx1"/>
                </a:solidFill>
                <a:latin typeface="+mj-lt"/>
                <a:sym typeface="Arial"/>
              </a:rPr>
              <a:t> </a:t>
            </a:r>
            <a:r>
              <a:rPr lang="hu-HU" sz="2000" dirty="0" err="1">
                <a:solidFill>
                  <a:schemeClr val="tx1"/>
                </a:solidFill>
                <a:latin typeface="+mj-lt"/>
                <a:sym typeface="Arial"/>
              </a:rPr>
              <a:t>Regional</a:t>
            </a:r>
            <a:r>
              <a:rPr lang="hu-HU" sz="2000" dirty="0">
                <a:solidFill>
                  <a:schemeClr val="tx1"/>
                </a:solidFill>
                <a:latin typeface="+mj-lt"/>
                <a:sym typeface="Arial"/>
              </a:rPr>
              <a:t> </a:t>
            </a:r>
            <a:r>
              <a:rPr lang="hu-HU" sz="2000" dirty="0" err="1">
                <a:solidFill>
                  <a:schemeClr val="tx1"/>
                </a:solidFill>
                <a:latin typeface="+mj-lt"/>
                <a:sym typeface="Arial"/>
              </a:rPr>
              <a:t>Climate</a:t>
            </a:r>
            <a:r>
              <a:rPr lang="hu-HU" sz="2000" dirty="0">
                <a:solidFill>
                  <a:schemeClr val="tx1"/>
                </a:solidFill>
                <a:latin typeface="+mj-lt"/>
                <a:sym typeface="Arial"/>
              </a:rPr>
              <a:t> </a:t>
            </a:r>
            <a:r>
              <a:rPr lang="hu-HU" sz="2000" dirty="0" err="1">
                <a:solidFill>
                  <a:schemeClr val="tx1"/>
                </a:solidFill>
                <a:latin typeface="+mj-lt"/>
                <a:sym typeface="Arial"/>
              </a:rPr>
              <a:t>Downscaling</a:t>
            </a:r>
            <a:r>
              <a:rPr lang="hu-HU" sz="2000" dirty="0">
                <a:solidFill>
                  <a:schemeClr val="tx1"/>
                </a:solidFill>
                <a:latin typeface="+mj-lt"/>
                <a:sym typeface="Arial"/>
              </a:rPr>
              <a:t> </a:t>
            </a:r>
            <a:r>
              <a:rPr lang="hu-HU" sz="2000" dirty="0" err="1">
                <a:solidFill>
                  <a:schemeClr val="tx1"/>
                </a:solidFill>
                <a:latin typeface="+mj-lt"/>
                <a:sym typeface="Arial"/>
              </a:rPr>
              <a:t>Experiment</a:t>
            </a:r>
            <a:r>
              <a:rPr lang="hu-HU" sz="2000" dirty="0">
                <a:solidFill>
                  <a:schemeClr val="tx1"/>
                </a:solidFill>
                <a:latin typeface="+mj-lt"/>
                <a:sym typeface="Arial"/>
              </a:rPr>
              <a:t>)</a:t>
            </a:r>
          </a:p>
          <a:p>
            <a:pPr marL="176213" marR="0" lvl="0" algn="l" rtl="0">
              <a:spcBef>
                <a:spcPts val="600"/>
              </a:spcBef>
              <a:spcAft>
                <a:spcPts val="600"/>
              </a:spcAft>
              <a:buClrTx/>
              <a:buSzPts val="2200"/>
            </a:pPr>
            <a:endParaRPr lang="hu-HU" sz="2000" dirty="0">
              <a:solidFill>
                <a:schemeClr val="tx1"/>
              </a:solidFill>
              <a:latin typeface="+mj-lt"/>
              <a:sym typeface="Arial"/>
            </a:endParaRPr>
          </a:p>
          <a:p>
            <a:pPr marL="342900" marR="0" lvl="0" indent="-166687" algn="l" rtl="0">
              <a:spcBef>
                <a:spcPts val="600"/>
              </a:spcBef>
              <a:spcAft>
                <a:spcPts val="600"/>
              </a:spcAft>
              <a:buClrTx/>
              <a:buSzPts val="2200"/>
              <a:buFont typeface="Arial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sym typeface="Arial"/>
              </a:rPr>
              <a:t>előre meghatározott szempontok szerint szimulációk készítése</a:t>
            </a:r>
          </a:p>
          <a:p>
            <a:pPr marL="519113" marR="0" lvl="0" indent="-342900" algn="l" rtl="0">
              <a:spcBef>
                <a:spcPts val="600"/>
              </a:spcBef>
              <a:spcAft>
                <a:spcPts val="600"/>
              </a:spcAft>
              <a:buClrTx/>
              <a:buSzPts val="2200"/>
              <a:buFont typeface="Wingdings" panose="05000000000000000000" pitchFamily="2" charset="2"/>
              <a:buChar char="à"/>
            </a:pPr>
            <a:r>
              <a:rPr lang="hu-HU" sz="20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összehasonlítható eredmények</a:t>
            </a:r>
          </a:p>
          <a:p>
            <a:pPr marL="519113" marR="0" lvl="0" indent="-342900" algn="l" rtl="0">
              <a:spcBef>
                <a:spcPts val="600"/>
              </a:spcBef>
              <a:spcAft>
                <a:spcPts val="600"/>
              </a:spcAft>
              <a:buClrTx/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sym typeface="Arial"/>
              </a:rPr>
              <a:t>globális modellek leskálázása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8C0544-8101-C7CD-12E0-C7FCB7AB6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54"/>
          <a:stretch/>
        </p:blipFill>
        <p:spPr bwMode="auto">
          <a:xfrm>
            <a:off x="7580340" y="1733334"/>
            <a:ext cx="4372360" cy="239164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Logos – Cordex">
            <a:extLst>
              <a:ext uri="{FF2B5EF4-FFF2-40B4-BE49-F238E27FC236}">
                <a16:creationId xmlns:a16="http://schemas.microsoft.com/office/drawing/2014/main" id="{B52DA886-067C-51CB-D04E-51018A7CA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370" y="5050520"/>
            <a:ext cx="2296869" cy="80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Region 4: Europe (EURO) – Cordex">
            <a:extLst>
              <a:ext uri="{FF2B5EF4-FFF2-40B4-BE49-F238E27FC236}">
                <a16:creationId xmlns:a16="http://schemas.microsoft.com/office/drawing/2014/main" id="{FE006A50-F250-5EBF-F1D7-DA95C12B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308" y="3858987"/>
            <a:ext cx="2530958" cy="253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Region 12: Mediterranean (MED) – Cordex">
            <a:extLst>
              <a:ext uri="{FF2B5EF4-FFF2-40B4-BE49-F238E27FC236}">
                <a16:creationId xmlns:a16="http://schemas.microsoft.com/office/drawing/2014/main" id="{4D9C3EDB-1DB3-16AA-C79A-053C77D4C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266" y="3876308"/>
            <a:ext cx="2496316" cy="249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66AD4863-C82B-FA6F-5BE2-03DE89773CD6}"/>
              </a:ext>
            </a:extLst>
          </p:cNvPr>
          <p:cNvSpPr txBox="1"/>
          <p:nvPr/>
        </p:nvSpPr>
        <p:spPr>
          <a:xfrm>
            <a:off x="3204638" y="3379783"/>
            <a:ext cx="1858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+mj-lt"/>
              </a:rPr>
              <a:t>EURO-CORDEX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3B1BEF1-A462-754D-D370-323AC18BF9BC}"/>
              </a:ext>
            </a:extLst>
          </p:cNvPr>
          <p:cNvSpPr txBox="1"/>
          <p:nvPr/>
        </p:nvSpPr>
        <p:spPr>
          <a:xfrm>
            <a:off x="5650221" y="3363477"/>
            <a:ext cx="1858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+mj-lt"/>
              </a:rPr>
              <a:t>MED-CORDEX</a:t>
            </a:r>
          </a:p>
        </p:txBody>
      </p:sp>
    </p:spTree>
    <p:extLst>
      <p:ext uri="{BB962C8B-B14F-4D97-AF65-F5344CB8AC3E}">
        <p14:creationId xmlns:p14="http://schemas.microsoft.com/office/powerpoint/2010/main" val="2387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16;p16">
            <a:extLst>
              <a:ext uri="{FF2B5EF4-FFF2-40B4-BE49-F238E27FC236}">
                <a16:creationId xmlns:a16="http://schemas.microsoft.com/office/drawing/2014/main" id="{99CBE2BC-439B-262E-350B-8EEEEE7ECC49}"/>
              </a:ext>
            </a:extLst>
          </p:cNvPr>
          <p:cNvSpPr txBox="1"/>
          <p:nvPr/>
        </p:nvSpPr>
        <p:spPr>
          <a:xfrm>
            <a:off x="586611" y="408835"/>
            <a:ext cx="6030499" cy="6926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3200" b="1" dirty="0">
                <a:solidFill>
                  <a:srgbClr val="008080"/>
                </a:solidFill>
                <a:latin typeface="+mj-lt"/>
                <a:sym typeface="Century Gothic"/>
              </a:rPr>
              <a:t>KLIMADAT</a:t>
            </a: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 </a:t>
            </a:r>
            <a:r>
              <a:rPr lang="hu-HU" sz="3200" b="1" dirty="0">
                <a:solidFill>
                  <a:srgbClr val="008080"/>
                </a:solidFill>
                <a:latin typeface="+mj-lt"/>
                <a:sym typeface="Century Gothic"/>
              </a:rPr>
              <a:t>adatbázis</a:t>
            </a:r>
            <a:endParaRPr sz="3200" b="1" dirty="0">
              <a:solidFill>
                <a:srgbClr val="008080"/>
              </a:solidFill>
              <a:latin typeface="+mj-lt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0D5676D-219F-723F-4D46-944ECDB6D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205" y="332096"/>
            <a:ext cx="2273710" cy="85371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1AE2FB0-6093-07B0-F2D7-45D7BE89F90E}"/>
              </a:ext>
            </a:extLst>
          </p:cNvPr>
          <p:cNvSpPr txBox="1"/>
          <p:nvPr/>
        </p:nvSpPr>
        <p:spPr>
          <a:xfrm>
            <a:off x="9533232" y="1021479"/>
            <a:ext cx="17154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u-HU" sz="2000" b="1" dirty="0">
                <a:solidFill>
                  <a:schemeClr val="accent4">
                    <a:lumMod val="75000"/>
                  </a:schemeClr>
                </a:solidFill>
              </a:rPr>
              <a:t>2016-2022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2D43E84-B920-631D-9ADB-630C6EADBC89}"/>
              </a:ext>
            </a:extLst>
          </p:cNvPr>
          <p:cNvSpPr txBox="1"/>
          <p:nvPr/>
        </p:nvSpPr>
        <p:spPr>
          <a:xfrm>
            <a:off x="301229" y="1095548"/>
            <a:ext cx="84379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KLIMADAT: Magyarországra és Budapestre vonatkozó, méréseken és modelleredményeken alapuló éghajlati adatbázis és megjelenítő rendszer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honlap: </a:t>
            </a:r>
            <a:r>
              <a:rPr lang="hu-HU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https://klimadat.met.hu</a:t>
            </a:r>
            <a:r>
              <a:rPr lang="hu-HU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az eredmények térképek és grafikonok formájában vannak megjelenítve (letölthetők)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7929AF97-83AC-DE26-25FE-29C1D97F7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893" y="2918356"/>
            <a:ext cx="7226710" cy="360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"/>
            <a:ext cx="12192000" cy="6858000"/>
          </a:xfrm>
          <a:prstGeom prst="rect">
            <a:avLst/>
          </a:prstGeom>
        </p:spPr>
      </p:pic>
      <p:sp>
        <p:nvSpPr>
          <p:cNvPr id="104" name="Google Shape;104;p15"/>
          <p:cNvSpPr/>
          <p:nvPr/>
        </p:nvSpPr>
        <p:spPr>
          <a:xfrm>
            <a:off x="269630" y="282319"/>
            <a:ext cx="9144000" cy="101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8"/>
            <a:r>
              <a:rPr lang="hu-HU" sz="3600" b="1" dirty="0">
                <a:solidFill>
                  <a:srgbClr val="008080"/>
                </a:solidFill>
                <a:latin typeface="+mj-lt"/>
                <a:sym typeface="Source Sans Pro"/>
              </a:rPr>
              <a:t>4. Városklíma</a:t>
            </a:r>
            <a:endParaRPr lang="hu-HU" sz="2400" b="1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7" name="Google Shape;116;p16">
            <a:extLst>
              <a:ext uri="{FF2B5EF4-FFF2-40B4-BE49-F238E27FC236}">
                <a16:creationId xmlns:a16="http://schemas.microsoft.com/office/drawing/2014/main" id="{50B6FF7C-C984-3B53-6CA1-2A199E1DE4C5}"/>
              </a:ext>
            </a:extLst>
          </p:cNvPr>
          <p:cNvSpPr txBox="1"/>
          <p:nvPr/>
        </p:nvSpPr>
        <p:spPr>
          <a:xfrm>
            <a:off x="269630" y="1114573"/>
            <a:ext cx="8117286" cy="11372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Kialakulása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r>
              <a:rPr lang="hu-HU" sz="2000" dirty="0">
                <a:latin typeface="+mj-lt"/>
                <a:ea typeface="Calibri"/>
                <a:cs typeface="Arial" panose="020B0604020202020204" pitchFamily="34" charset="0"/>
                <a:sym typeface="Arial"/>
              </a:rPr>
              <a:t>a városi felszín tulajdonságai eltérnek a természetes területkétől:</a:t>
            </a:r>
          </a:p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endParaRPr lang="hu-HU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3" name="Kép 12" descr="A képen kültéri, felhő, táj, fa látható&#10;&#10;Automatikusan generált leírás">
            <a:extLst>
              <a:ext uri="{FF2B5EF4-FFF2-40B4-BE49-F238E27FC236}">
                <a16:creationId xmlns:a16="http://schemas.microsoft.com/office/drawing/2014/main" id="{0913FB02-E1B8-E21D-0B86-0F82AF9F37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90" b="1"/>
          <a:stretch/>
        </p:blipFill>
        <p:spPr>
          <a:xfrm>
            <a:off x="7145670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4" name="Kép 13" descr="A képen Nagyvárosi térség, Felhőkarcoló, Világváros, épület látható&#10;&#10;Automatikusan generált leírás">
            <a:extLst>
              <a:ext uri="{FF2B5EF4-FFF2-40B4-BE49-F238E27FC236}">
                <a16:creationId xmlns:a16="http://schemas.microsoft.com/office/drawing/2014/main" id="{78FB0F63-6C45-8045-AD5D-01EF5DD56C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46"/>
          <a:stretch/>
        </p:blipFill>
        <p:spPr>
          <a:xfrm>
            <a:off x="7198709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zövegdoboz 15">
                <a:extLst>
                  <a:ext uri="{FF2B5EF4-FFF2-40B4-BE49-F238E27FC236}">
                    <a16:creationId xmlns:a16="http://schemas.microsoft.com/office/drawing/2014/main" id="{1C5CCE82-82CB-9B34-79E9-C977292C4B54}"/>
                  </a:ext>
                </a:extLst>
              </p:cNvPr>
              <p:cNvSpPr txBox="1"/>
              <p:nvPr/>
            </p:nvSpPr>
            <p:spPr>
              <a:xfrm>
                <a:off x="4205826" y="5788382"/>
                <a:ext cx="2939844" cy="5874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hu-HU" sz="2400" dirty="0"/>
                  <a:t>*</a:t>
                </a:r>
                <a14:m>
                  <m:oMath xmlns:m="http://schemas.openxmlformats.org/officeDocument/2006/math">
                    <m:r>
                      <a:rPr lang="hu-HU" sz="240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hu-HU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𝑣𝑖𝑠𝑠𝑧𝑎𝑣𝑒𝑟𝑡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𝑅𝐻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𝑠𝑢𝑔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𝑟𝑧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𝑏𝑒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𝑟𝑘𝑒𝑧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ő 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𝑅𝐻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𝑠𝑢𝑔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𝑟𝑧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hu-HU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6" name="Szövegdoboz 15">
                <a:extLst>
                  <a:ext uri="{FF2B5EF4-FFF2-40B4-BE49-F238E27FC236}">
                    <a16:creationId xmlns:a16="http://schemas.microsoft.com/office/drawing/2014/main" id="{1C5CCE82-82CB-9B34-79E9-C977292C4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826" y="5788382"/>
                <a:ext cx="2939844" cy="587469"/>
              </a:xfrm>
              <a:prstGeom prst="rect">
                <a:avLst/>
              </a:prstGeom>
              <a:blipFill>
                <a:blip r:embed="rId6"/>
                <a:stretch>
                  <a:fillRect l="-6432" t="-1042" b="-937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Google Shape;116;p16">
            <a:extLst>
              <a:ext uri="{FF2B5EF4-FFF2-40B4-BE49-F238E27FC236}">
                <a16:creationId xmlns:a16="http://schemas.microsoft.com/office/drawing/2014/main" id="{4AF089CC-1D77-F5BD-BE45-8C8E318299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6472055"/>
              </p:ext>
            </p:extLst>
          </p:nvPr>
        </p:nvGraphicFramePr>
        <p:xfrm>
          <a:off x="543442" y="2001073"/>
          <a:ext cx="6005747" cy="34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4903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978EA896-3550-BE55-17EC-9DFF24FA7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804" y="177271"/>
            <a:ext cx="4325561" cy="2595338"/>
          </a:xfrm>
          <a:prstGeom prst="rect">
            <a:avLst/>
          </a:prstGeom>
        </p:spPr>
      </p:pic>
      <p:pic>
        <p:nvPicPr>
          <p:cNvPr id="3" name="Kép 2" descr="A képen vázlat, rajz, fekete-fehér, monokróm látható&#10;&#10;Automatikusan generált leírás">
            <a:extLst>
              <a:ext uri="{FF2B5EF4-FFF2-40B4-BE49-F238E27FC236}">
                <a16:creationId xmlns:a16="http://schemas.microsoft.com/office/drawing/2014/main" id="{AD620C7F-BF31-DA5A-453C-0A3E99DDCE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0" t="6861"/>
          <a:stretch/>
        </p:blipFill>
        <p:spPr>
          <a:xfrm>
            <a:off x="6713669" y="3429000"/>
            <a:ext cx="4147954" cy="1132952"/>
          </a:xfrm>
          <a:prstGeom prst="rect">
            <a:avLst/>
          </a:prstGeom>
        </p:spPr>
      </p:pic>
      <p:sp>
        <p:nvSpPr>
          <p:cNvPr id="4" name="Google Shape;116;p16">
            <a:extLst>
              <a:ext uri="{FF2B5EF4-FFF2-40B4-BE49-F238E27FC236}">
                <a16:creationId xmlns:a16="http://schemas.microsoft.com/office/drawing/2014/main" id="{DC5C95E6-7422-3651-2B8D-3C23CDDD5E70}"/>
              </a:ext>
            </a:extLst>
          </p:cNvPr>
          <p:cNvSpPr txBox="1"/>
          <p:nvPr/>
        </p:nvSpPr>
        <p:spPr>
          <a:xfrm>
            <a:off x="3297904" y="5330527"/>
            <a:ext cx="7252109" cy="13671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+ klímaváltozás </a:t>
            </a:r>
            <a:r>
              <a:rPr lang="hu-HU" sz="24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 növelheti a városok kitettségét</a:t>
            </a:r>
            <a:endParaRPr lang="hu-HU" sz="2400" dirty="0">
              <a:solidFill>
                <a:schemeClr val="tx1"/>
              </a:solidFill>
              <a:latin typeface="+mj-lt"/>
              <a:ea typeface="Calibri"/>
              <a:cs typeface="Arial" panose="020B0604020202020204" pitchFamily="34" charset="0"/>
              <a:sym typeface="Century Gothic"/>
            </a:endParaRPr>
          </a:p>
          <a:p>
            <a:pPr>
              <a:spcAft>
                <a:spcPts val="600"/>
              </a:spcAft>
            </a:pPr>
            <a:endParaRPr lang="hu-HU" sz="2400" b="1" dirty="0">
              <a:solidFill>
                <a:schemeClr val="tx1"/>
              </a:solidFill>
              <a:latin typeface="+mj-lt"/>
              <a:cs typeface="Arial" panose="020B0604020202020204" pitchFamily="34" charset="0"/>
              <a:sym typeface="Century Gothic"/>
            </a:endParaRPr>
          </a:p>
          <a:p>
            <a:pPr>
              <a:spcAft>
                <a:spcPts val="600"/>
              </a:spcAft>
            </a:pPr>
            <a:r>
              <a:rPr lang="hu-HU" sz="24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entury Gothic"/>
              </a:rPr>
              <a:t>vizsgálatára lehetőség: 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entury Gothic"/>
              </a:rPr>
              <a:t>felszíni modell</a:t>
            </a:r>
            <a:endParaRPr lang="hu-HU" sz="2400" b="1" dirty="0">
              <a:solidFill>
                <a:schemeClr val="tx1"/>
              </a:solidFill>
              <a:latin typeface="+mj-lt"/>
              <a:ea typeface="Calibri"/>
              <a:cs typeface="Arial" panose="020B0604020202020204" pitchFamily="34" charset="0"/>
            </a:endParaRPr>
          </a:p>
        </p:txBody>
      </p:sp>
      <p:graphicFrame>
        <p:nvGraphicFramePr>
          <p:cNvPr id="9" name="Google Shape;116;p16">
            <a:extLst>
              <a:ext uri="{FF2B5EF4-FFF2-40B4-BE49-F238E27FC236}">
                <a16:creationId xmlns:a16="http://schemas.microsoft.com/office/drawing/2014/main" id="{60A2B1F2-8A29-DB38-6A19-55C8D9099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0038055"/>
              </p:ext>
            </p:extLst>
          </p:nvPr>
        </p:nvGraphicFramePr>
        <p:xfrm>
          <a:off x="353961" y="688258"/>
          <a:ext cx="6005747" cy="446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Google Shape;116;p16">
            <a:extLst>
              <a:ext uri="{FF2B5EF4-FFF2-40B4-BE49-F238E27FC236}">
                <a16:creationId xmlns:a16="http://schemas.microsoft.com/office/drawing/2014/main" id="{4D7A9507-4013-7A17-B6AD-5FF003339587}"/>
              </a:ext>
            </a:extLst>
          </p:cNvPr>
          <p:cNvSpPr txBox="1"/>
          <p:nvPr/>
        </p:nvSpPr>
        <p:spPr>
          <a:xfrm>
            <a:off x="353961" y="257263"/>
            <a:ext cx="3215149" cy="5686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A városi klíma jellemzői: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67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0"/>
            <a:ext cx="12192000" cy="6858000"/>
          </a:xfrm>
          <a:prstGeom prst="rect">
            <a:avLst/>
          </a:prstGeom>
        </p:spPr>
      </p:pic>
      <p:sp>
        <p:nvSpPr>
          <p:cNvPr id="104" name="Google Shape;104;p15"/>
          <p:cNvSpPr/>
          <p:nvPr/>
        </p:nvSpPr>
        <p:spPr>
          <a:xfrm>
            <a:off x="269630" y="282319"/>
            <a:ext cx="9737970" cy="101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8"/>
            <a:r>
              <a:rPr lang="hu-HU" sz="3600" b="1" dirty="0">
                <a:solidFill>
                  <a:srgbClr val="008080"/>
                </a:solidFill>
                <a:latin typeface="+mj-lt"/>
                <a:sym typeface="Source Sans Pro"/>
              </a:rPr>
              <a:t>Városi hatások modellezése – SURFEX + TEB</a:t>
            </a:r>
            <a:endParaRPr lang="hu-HU" sz="2400" b="1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7" name="Google Shape;116;p16">
            <a:extLst>
              <a:ext uri="{FF2B5EF4-FFF2-40B4-BE49-F238E27FC236}">
                <a16:creationId xmlns:a16="http://schemas.microsoft.com/office/drawing/2014/main" id="{50B6FF7C-C984-3B53-6CA1-2A199E1DE4C5}"/>
              </a:ext>
            </a:extLst>
          </p:cNvPr>
          <p:cNvSpPr txBox="1"/>
          <p:nvPr/>
        </p:nvSpPr>
        <p:spPr>
          <a:xfrm>
            <a:off x="269630" y="1295870"/>
            <a:ext cx="4987756" cy="35606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A felszíni modell – SURFEX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  <a:sym typeface="Century Gothic"/>
              </a:rPr>
              <a:t>a felszín és a légkör közötti kölcsönhatások leírása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  <a:sym typeface="Century Gothic"/>
              </a:rPr>
              <a:t>alsó határfeltétel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2000" dirty="0">
              <a:latin typeface="+mj-lt"/>
              <a:cs typeface="Arial" panose="020B0604020202020204" pitchFamily="34" charset="0"/>
              <a:sym typeface="Century Gothic"/>
            </a:endParaRPr>
          </a:p>
          <a:p>
            <a:pPr>
              <a:spcAft>
                <a:spcPts val="1200"/>
              </a:spcAft>
            </a:pPr>
            <a:r>
              <a:rPr lang="hu-HU" sz="2000" b="1" dirty="0">
                <a:latin typeface="+mj-lt"/>
                <a:cs typeface="Arial" panose="020B0604020202020204" pitchFamily="34" charset="0"/>
                <a:sym typeface="Century Gothic"/>
              </a:rPr>
              <a:t>Mi alapján számol egy rácspontban?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  <a:sym typeface="Century Gothic"/>
              </a:rPr>
              <a:t>felszínt jellemző adatok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  <a:sym typeface="Century Gothic"/>
              </a:rPr>
              <a:t>légköri modelltől kapott kényszerek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Arial" panose="020B0604020202020204" pitchFamily="34" charset="0"/>
              <a:sym typeface="Arial"/>
            </a:endParaRPr>
          </a:p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endParaRPr lang="hu-HU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6E336D89-567F-3B37-D35C-38CA61B0FF23}"/>
              </a:ext>
            </a:extLst>
          </p:cNvPr>
          <p:cNvCxnSpPr>
            <a:cxnSpLocks/>
          </p:cNvCxnSpPr>
          <p:nvPr/>
        </p:nvCxnSpPr>
        <p:spPr>
          <a:xfrm>
            <a:off x="5384800" y="1625600"/>
            <a:ext cx="337337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56EC2531-B9EA-7163-72CE-EA5E7C7994C9}"/>
              </a:ext>
            </a:extLst>
          </p:cNvPr>
          <p:cNvCxnSpPr>
            <a:cxnSpLocks/>
          </p:cNvCxnSpPr>
          <p:nvPr/>
        </p:nvCxnSpPr>
        <p:spPr>
          <a:xfrm>
            <a:off x="5425440" y="2895600"/>
            <a:ext cx="337337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B505B321-D249-74B5-6F8E-D61E81DBAD6F}"/>
              </a:ext>
            </a:extLst>
          </p:cNvPr>
          <p:cNvSpPr txBox="1"/>
          <p:nvPr/>
        </p:nvSpPr>
        <p:spPr>
          <a:xfrm>
            <a:off x="8814440" y="2664767"/>
            <a:ext cx="1963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+mj-lt"/>
              </a:rPr>
              <a:t>felszín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BE8BAFB8-86E6-290D-4FF1-9A915DB29E25}"/>
              </a:ext>
            </a:extLst>
          </p:cNvPr>
          <p:cNvSpPr txBox="1"/>
          <p:nvPr/>
        </p:nvSpPr>
        <p:spPr>
          <a:xfrm>
            <a:off x="8798810" y="1394767"/>
            <a:ext cx="3133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+mj-lt"/>
              </a:rPr>
              <a:t>1. modellszint </a:t>
            </a:r>
            <a:r>
              <a:rPr lang="hu-HU" sz="2000" dirty="0">
                <a:latin typeface="+mj-lt"/>
                <a:sym typeface="Wingdings" panose="05000000000000000000" pitchFamily="2" charset="2"/>
              </a:rPr>
              <a:t> </a:t>
            </a:r>
            <a:r>
              <a:rPr lang="hu-HU" sz="2000" dirty="0">
                <a:latin typeface="+mj-lt"/>
              </a:rPr>
              <a:t>HTER</a:t>
            </a:r>
          </a:p>
        </p:txBody>
      </p:sp>
      <p:pic>
        <p:nvPicPr>
          <p:cNvPr id="24" name="Ábra 23" descr="Jegenyefenyő egyszínű kitöltéssel">
            <a:extLst>
              <a:ext uri="{FF2B5EF4-FFF2-40B4-BE49-F238E27FC236}">
                <a16:creationId xmlns:a16="http://schemas.microsoft.com/office/drawing/2014/main" id="{94034FDD-231F-A1B1-973F-F1216B921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5816" y="2039557"/>
            <a:ext cx="914400" cy="914400"/>
          </a:xfrm>
          <a:prstGeom prst="rect">
            <a:avLst/>
          </a:prstGeom>
        </p:spPr>
      </p:pic>
      <p:pic>
        <p:nvPicPr>
          <p:cNvPr id="26" name="Ábra 25" descr="Fa gyökérzettel egyszínű kitöltéssel">
            <a:extLst>
              <a:ext uri="{FF2B5EF4-FFF2-40B4-BE49-F238E27FC236}">
                <a16:creationId xmlns:a16="http://schemas.microsoft.com/office/drawing/2014/main" id="{1C4D4102-E3D6-E6F2-0B31-821CC4F17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2626" y="2207400"/>
            <a:ext cx="914400" cy="914400"/>
          </a:xfrm>
          <a:prstGeom prst="rect">
            <a:avLst/>
          </a:prstGeom>
        </p:spPr>
      </p:pic>
      <p:pic>
        <p:nvPicPr>
          <p:cNvPr id="27" name="Ábra 26" descr="Jegenyefenyő egyszínű kitöltéssel">
            <a:extLst>
              <a:ext uri="{FF2B5EF4-FFF2-40B4-BE49-F238E27FC236}">
                <a16:creationId xmlns:a16="http://schemas.microsoft.com/office/drawing/2014/main" id="{2AFF2494-DF0C-0AC3-0A19-107A1217C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1526" y="2039557"/>
            <a:ext cx="914400" cy="914400"/>
          </a:xfrm>
          <a:prstGeom prst="rect">
            <a:avLst/>
          </a:prstGeom>
        </p:spPr>
      </p:pic>
      <p:pic>
        <p:nvPicPr>
          <p:cNvPr id="30" name="Ábra 29" descr="Lefelé mutató nyíl egyszínű kitöltéssel">
            <a:extLst>
              <a:ext uri="{FF2B5EF4-FFF2-40B4-BE49-F238E27FC236}">
                <a16:creationId xmlns:a16="http://schemas.microsoft.com/office/drawing/2014/main" id="{2F0CA60E-83C3-8307-5964-DED95EA13E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25440" y="1770375"/>
            <a:ext cx="914400" cy="914400"/>
          </a:xfrm>
          <a:prstGeom prst="rect">
            <a:avLst/>
          </a:prstGeom>
        </p:spPr>
      </p:pic>
      <p:pic>
        <p:nvPicPr>
          <p:cNvPr id="32" name="Ábra 31" descr="Felfelé mutató nyíl egyszínű kitöltéssel">
            <a:extLst>
              <a:ext uri="{FF2B5EF4-FFF2-40B4-BE49-F238E27FC236}">
                <a16:creationId xmlns:a16="http://schemas.microsoft.com/office/drawing/2014/main" id="{AF8D67A8-26CC-A263-EEC1-5468D1A9C1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80646" y="1739906"/>
            <a:ext cx="914400" cy="914400"/>
          </a:xfrm>
          <a:prstGeom prst="rect">
            <a:avLst/>
          </a:prstGeom>
        </p:spPr>
      </p:pic>
      <p:sp>
        <p:nvSpPr>
          <p:cNvPr id="34" name="Nyíl: jobbra mutató 33">
            <a:extLst>
              <a:ext uri="{FF2B5EF4-FFF2-40B4-BE49-F238E27FC236}">
                <a16:creationId xmlns:a16="http://schemas.microsoft.com/office/drawing/2014/main" id="{15CD770E-E44D-1A80-1335-0F643111063E}"/>
              </a:ext>
            </a:extLst>
          </p:cNvPr>
          <p:cNvSpPr/>
          <p:nvPr/>
        </p:nvSpPr>
        <p:spPr>
          <a:xfrm>
            <a:off x="4031175" y="3616895"/>
            <a:ext cx="1107440" cy="3860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Téglalap 34">
            <a:extLst>
              <a:ext uri="{FF2B5EF4-FFF2-40B4-BE49-F238E27FC236}">
                <a16:creationId xmlns:a16="http://schemas.microsoft.com/office/drawing/2014/main" id="{836555A1-DB56-0F05-03F6-B567E2C47F3C}"/>
              </a:ext>
            </a:extLst>
          </p:cNvPr>
          <p:cNvSpPr/>
          <p:nvPr/>
        </p:nvSpPr>
        <p:spPr>
          <a:xfrm>
            <a:off x="6238240" y="3461424"/>
            <a:ext cx="3281680" cy="11637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+mj-lt"/>
              </a:rPr>
              <a:t>albedó</a:t>
            </a:r>
            <a:endParaRPr lang="hu-HU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növényzet mennyisége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talaj típusa</a:t>
            </a:r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8302FE55-3A77-B414-C6E4-18AD64206256}"/>
              </a:ext>
            </a:extLst>
          </p:cNvPr>
          <p:cNvSpPr/>
          <p:nvPr/>
        </p:nvSpPr>
        <p:spPr>
          <a:xfrm>
            <a:off x="6238240" y="4788348"/>
            <a:ext cx="3281680" cy="18571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sugárzás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hőmérséklet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csapadék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szélsebesség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nedvesség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nyomás</a:t>
            </a:r>
          </a:p>
        </p:txBody>
      </p:sp>
      <p:sp>
        <p:nvSpPr>
          <p:cNvPr id="37" name="Nyíl: felfelé kanyarodó 36">
            <a:extLst>
              <a:ext uri="{FF2B5EF4-FFF2-40B4-BE49-F238E27FC236}">
                <a16:creationId xmlns:a16="http://schemas.microsoft.com/office/drawing/2014/main" id="{ED27013C-0FD9-E0D3-E9DB-7A7F9E799CE7}"/>
              </a:ext>
            </a:extLst>
          </p:cNvPr>
          <p:cNvSpPr/>
          <p:nvPr/>
        </p:nvSpPr>
        <p:spPr>
          <a:xfrm rot="5400000">
            <a:off x="4241992" y="4426781"/>
            <a:ext cx="725265" cy="1067979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66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5"/>
            <a:ext cx="12192000" cy="6858000"/>
          </a:xfrm>
          <a:prstGeom prst="rect">
            <a:avLst/>
          </a:prstGeom>
        </p:spPr>
      </p:pic>
      <p:pic>
        <p:nvPicPr>
          <p:cNvPr id="3" name="Kép 2" descr="A képen szöveg, képernyőkép, tervezés látható&#10;&#10;Automatikusan generált leírás">
            <a:extLst>
              <a:ext uri="{FF2B5EF4-FFF2-40B4-BE49-F238E27FC236}">
                <a16:creationId xmlns:a16="http://schemas.microsoft.com/office/drawing/2014/main" id="{69E0B070-057F-1887-18E3-D073A9E23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38"/>
          <a:stretch/>
        </p:blipFill>
        <p:spPr>
          <a:xfrm>
            <a:off x="427820" y="825910"/>
            <a:ext cx="5910923" cy="4115466"/>
          </a:xfrm>
          <a:prstGeom prst="rect">
            <a:avLst/>
          </a:prstGeom>
        </p:spPr>
      </p:pic>
      <p:sp>
        <p:nvSpPr>
          <p:cNvPr id="6" name="Google Shape;116;p16">
            <a:extLst>
              <a:ext uri="{FF2B5EF4-FFF2-40B4-BE49-F238E27FC236}">
                <a16:creationId xmlns:a16="http://schemas.microsoft.com/office/drawing/2014/main" id="{0170D35D-EB38-B522-4AE3-53D0647B9D88}"/>
              </a:ext>
            </a:extLst>
          </p:cNvPr>
          <p:cNvSpPr txBox="1"/>
          <p:nvPr/>
        </p:nvSpPr>
        <p:spPr>
          <a:xfrm>
            <a:off x="353961" y="257263"/>
            <a:ext cx="4157079" cy="5686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A felszíni modell folyamatai: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Google Shape;116;p16">
            <a:extLst>
              <a:ext uri="{FF2B5EF4-FFF2-40B4-BE49-F238E27FC236}">
                <a16:creationId xmlns:a16="http://schemas.microsoft.com/office/drawing/2014/main" id="{F3C41542-DFA0-1382-F789-3FB3BD3BD683}"/>
              </a:ext>
            </a:extLst>
          </p:cNvPr>
          <p:cNvSpPr txBox="1"/>
          <p:nvPr/>
        </p:nvSpPr>
        <p:spPr>
          <a:xfrm>
            <a:off x="3063630" y="5002164"/>
            <a:ext cx="3916290" cy="17950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hu-HU" sz="2000" b="1" dirty="0">
                <a:latin typeface="+mj-lt"/>
                <a:cs typeface="Arial" panose="020B0604020202020204" pitchFamily="34" charset="0"/>
                <a:sym typeface="Century Gothic"/>
              </a:rPr>
              <a:t>Mit ad át a légköri modellnek?</a:t>
            </a:r>
            <a:endParaRPr lang="hu-HU" sz="2000" dirty="0">
              <a:latin typeface="+mj-lt"/>
              <a:cs typeface="Arial" panose="020B0604020202020204" pitchFamily="34" charset="0"/>
              <a:sym typeface="Century Gothic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  <a:sym typeface="Century Gothic"/>
              </a:rPr>
              <a:t>hőáram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  <a:sym typeface="Century Gothic"/>
              </a:rPr>
              <a:t>momentum fluxus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  <a:sym typeface="Century Gothic"/>
              </a:rPr>
              <a:t>sugárzás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2000" dirty="0">
              <a:latin typeface="+mj-lt"/>
              <a:cs typeface="Arial" panose="020B0604020202020204" pitchFamily="34" charset="0"/>
              <a:sym typeface="Century Gothic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Arial" panose="020B0604020202020204" pitchFamily="34" charset="0"/>
              <a:sym typeface="Arial"/>
            </a:endParaRPr>
          </a:p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endParaRPr lang="hu-HU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2DBD0C69-E064-6275-592A-BC85868E5DA8}"/>
              </a:ext>
            </a:extLst>
          </p:cNvPr>
          <p:cNvCxnSpPr/>
          <p:nvPr/>
        </p:nvCxnSpPr>
        <p:spPr>
          <a:xfrm>
            <a:off x="6583680" y="111760"/>
            <a:ext cx="0" cy="6685461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Google Shape;116;p16">
            <a:extLst>
              <a:ext uri="{FF2B5EF4-FFF2-40B4-BE49-F238E27FC236}">
                <a16:creationId xmlns:a16="http://schemas.microsoft.com/office/drawing/2014/main" id="{37F32064-7E74-1FEA-E854-B00810839B01}"/>
              </a:ext>
            </a:extLst>
          </p:cNvPr>
          <p:cNvSpPr txBox="1"/>
          <p:nvPr/>
        </p:nvSpPr>
        <p:spPr>
          <a:xfrm>
            <a:off x="6870233" y="257263"/>
            <a:ext cx="4549606" cy="5686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Különböző felszíntípusok – „</a:t>
            </a:r>
            <a:r>
              <a:rPr lang="hu-HU" sz="24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tiling</a:t>
            </a: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”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9211D1C5-56F4-9865-80A4-ED2AFE195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491" y="4291304"/>
            <a:ext cx="2340602" cy="2465635"/>
          </a:xfrm>
          <a:prstGeom prst="rect">
            <a:avLst/>
          </a:prstGeom>
        </p:spPr>
      </p:pic>
      <p:pic>
        <p:nvPicPr>
          <p:cNvPr id="16" name="Kép 15" descr="A képen épület, Világváros, városkép, Nagyvárosi térség látható&#10;&#10;Automatikusan generált leírás">
            <a:extLst>
              <a:ext uri="{FF2B5EF4-FFF2-40B4-BE49-F238E27FC236}">
                <a16:creationId xmlns:a16="http://schemas.microsoft.com/office/drawing/2014/main" id="{60E9D5CA-CE60-94D9-DB09-B1864752B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9920" y="1274272"/>
            <a:ext cx="2249747" cy="1226815"/>
          </a:xfrm>
          <a:prstGeom prst="rect">
            <a:avLst/>
          </a:prstGeom>
        </p:spPr>
      </p:pic>
      <p:pic>
        <p:nvPicPr>
          <p:cNvPr id="21" name="Kép 20" descr="A képen fű, kültéri, természet, táj látható&#10;&#10;Automatikusan generált leírás">
            <a:extLst>
              <a:ext uri="{FF2B5EF4-FFF2-40B4-BE49-F238E27FC236}">
                <a16:creationId xmlns:a16="http://schemas.microsoft.com/office/drawing/2014/main" id="{D0AE6C83-151D-87C2-F616-E34808685B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9906" y="1274272"/>
            <a:ext cx="2181855" cy="1226815"/>
          </a:xfrm>
          <a:prstGeom prst="rect">
            <a:avLst/>
          </a:prstGeom>
        </p:spPr>
      </p:pic>
      <p:pic>
        <p:nvPicPr>
          <p:cNvPr id="23" name="Kép 22" descr="A képen kültéri, fű, táj, ég látható&#10;&#10;Automatikusan generált leírás">
            <a:extLst>
              <a:ext uri="{FF2B5EF4-FFF2-40B4-BE49-F238E27FC236}">
                <a16:creationId xmlns:a16="http://schemas.microsoft.com/office/drawing/2014/main" id="{522F03B1-235C-6BF8-2B7C-2536C31087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668" b="9960"/>
          <a:stretch/>
        </p:blipFill>
        <p:spPr>
          <a:xfrm>
            <a:off x="6976920" y="2891939"/>
            <a:ext cx="2249747" cy="1226815"/>
          </a:xfrm>
          <a:prstGeom prst="rect">
            <a:avLst/>
          </a:prstGeom>
        </p:spPr>
      </p:pic>
      <p:pic>
        <p:nvPicPr>
          <p:cNvPr id="28" name="Kép 27" descr="A képen víz, természet, kültéri, óceán látható&#10;&#10;Automatikusan generált leírás">
            <a:extLst>
              <a:ext uri="{FF2B5EF4-FFF2-40B4-BE49-F238E27FC236}">
                <a16:creationId xmlns:a16="http://schemas.microsoft.com/office/drawing/2014/main" id="{5EA668A5-726D-2431-601E-F78CC87D58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27291"/>
          <a:stretch/>
        </p:blipFill>
        <p:spPr>
          <a:xfrm>
            <a:off x="9619906" y="2891939"/>
            <a:ext cx="2249746" cy="1226815"/>
          </a:xfrm>
          <a:prstGeom prst="rect">
            <a:avLst/>
          </a:prstGeom>
        </p:spPr>
      </p:pic>
      <p:sp>
        <p:nvSpPr>
          <p:cNvPr id="29" name="Szövegdoboz 28">
            <a:extLst>
              <a:ext uri="{FF2B5EF4-FFF2-40B4-BE49-F238E27FC236}">
                <a16:creationId xmlns:a16="http://schemas.microsoft.com/office/drawing/2014/main" id="{654A850C-82D3-E615-B254-1184F83C870C}"/>
              </a:ext>
            </a:extLst>
          </p:cNvPr>
          <p:cNvSpPr txBox="1"/>
          <p:nvPr/>
        </p:nvSpPr>
        <p:spPr>
          <a:xfrm>
            <a:off x="7136593" y="2491829"/>
            <a:ext cx="193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+mj-lt"/>
              </a:rPr>
              <a:t>tó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8B8A62C6-9122-54F6-D065-9AA1880F6CAB}"/>
              </a:ext>
            </a:extLst>
          </p:cNvPr>
          <p:cNvSpPr txBox="1"/>
          <p:nvPr/>
        </p:nvSpPr>
        <p:spPr>
          <a:xfrm>
            <a:off x="9761686" y="825910"/>
            <a:ext cx="193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+mj-lt"/>
              </a:rPr>
              <a:t>természet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31C11ECE-A3CB-0244-F88C-3E1E0A8AC9AF}"/>
              </a:ext>
            </a:extLst>
          </p:cNvPr>
          <p:cNvSpPr txBox="1"/>
          <p:nvPr/>
        </p:nvSpPr>
        <p:spPr>
          <a:xfrm>
            <a:off x="7153739" y="825910"/>
            <a:ext cx="193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+mj-lt"/>
              </a:rPr>
              <a:t>város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B8AC421F-BA80-8E76-657A-D8177EEDCEB4}"/>
              </a:ext>
            </a:extLst>
          </p:cNvPr>
          <p:cNvSpPr txBox="1"/>
          <p:nvPr/>
        </p:nvSpPr>
        <p:spPr>
          <a:xfrm>
            <a:off x="9745633" y="2492888"/>
            <a:ext cx="193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+mj-lt"/>
              </a:rPr>
              <a:t>tenger</a:t>
            </a:r>
          </a:p>
        </p:txBody>
      </p:sp>
      <p:sp>
        <p:nvSpPr>
          <p:cNvPr id="35" name="Jobb oldali kapcsos zárójel 34">
            <a:extLst>
              <a:ext uri="{FF2B5EF4-FFF2-40B4-BE49-F238E27FC236}">
                <a16:creationId xmlns:a16="http://schemas.microsoft.com/office/drawing/2014/main" id="{A03F5192-902E-3635-C1AF-E997B703BFE9}"/>
              </a:ext>
            </a:extLst>
          </p:cNvPr>
          <p:cNvSpPr/>
          <p:nvPr/>
        </p:nvSpPr>
        <p:spPr>
          <a:xfrm>
            <a:off x="9353550" y="4381500"/>
            <a:ext cx="408136" cy="2219237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2FC3D320-BA8E-4F20-CEC3-1C75D4960E87}"/>
              </a:ext>
            </a:extLst>
          </p:cNvPr>
          <p:cNvSpPr txBox="1"/>
          <p:nvPr/>
        </p:nvSpPr>
        <p:spPr>
          <a:xfrm>
            <a:off x="9840143" y="4509606"/>
            <a:ext cx="1914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+mj-lt"/>
              </a:rPr>
              <a:t>az almodellek külön-külön számolnak</a:t>
            </a:r>
          </a:p>
          <a:p>
            <a:endParaRPr lang="hu-HU" dirty="0">
              <a:latin typeface="+mj-lt"/>
            </a:endParaRPr>
          </a:p>
          <a:p>
            <a:r>
              <a:rPr lang="hu-HU" dirty="0">
                <a:latin typeface="+mj-lt"/>
              </a:rPr>
              <a:t>a fluxusok átlagolva egy rácscellára</a:t>
            </a:r>
          </a:p>
        </p:txBody>
      </p:sp>
      <p:sp>
        <p:nvSpPr>
          <p:cNvPr id="38" name="Nyíl: szalag, balra mutató 37">
            <a:extLst>
              <a:ext uri="{FF2B5EF4-FFF2-40B4-BE49-F238E27FC236}">
                <a16:creationId xmlns:a16="http://schemas.microsoft.com/office/drawing/2014/main" id="{38170E38-C025-0922-63E1-ACD337402E4D}"/>
              </a:ext>
            </a:extLst>
          </p:cNvPr>
          <p:cNvSpPr/>
          <p:nvPr/>
        </p:nvSpPr>
        <p:spPr>
          <a:xfrm>
            <a:off x="11291742" y="5221682"/>
            <a:ext cx="256194" cy="619125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40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29" grpId="0"/>
      <p:bldP spid="31" grpId="0"/>
      <p:bldP spid="33" grpId="0"/>
      <p:bldP spid="34" grpId="0"/>
      <p:bldP spid="35" grpId="0" animBg="1"/>
      <p:bldP spid="37" grpId="0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" y="10"/>
            <a:ext cx="12192000" cy="6858000"/>
          </a:xfrm>
          <a:prstGeom prst="rect">
            <a:avLst/>
          </a:prstGeom>
        </p:spPr>
      </p:pic>
      <p:sp>
        <p:nvSpPr>
          <p:cNvPr id="7" name="Google Shape;116;p16">
            <a:extLst>
              <a:ext uri="{FF2B5EF4-FFF2-40B4-BE49-F238E27FC236}">
                <a16:creationId xmlns:a16="http://schemas.microsoft.com/office/drawing/2014/main" id="{50B6FF7C-C984-3B53-6CA1-2A199E1DE4C5}"/>
              </a:ext>
            </a:extLst>
          </p:cNvPr>
          <p:cNvSpPr txBox="1"/>
          <p:nvPr/>
        </p:nvSpPr>
        <p:spPr>
          <a:xfrm>
            <a:off x="269630" y="312646"/>
            <a:ext cx="8117286" cy="25485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A városi almodell – TEB (</a:t>
            </a:r>
            <a:r>
              <a:rPr lang="hu-HU" sz="24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Town</a:t>
            </a: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 </a:t>
            </a:r>
            <a:r>
              <a:rPr lang="hu-HU" sz="24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Energy</a:t>
            </a: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 </a:t>
            </a:r>
            <a:r>
              <a:rPr lang="hu-HU" sz="24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Budget</a:t>
            </a: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Century Gothic"/>
              </a:rPr>
              <a:t>)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Calibri"/>
                <a:cs typeface="Arial" panose="020B0604020202020204" pitchFamily="34" charset="0"/>
                <a:sym typeface="Calibri"/>
              </a:rPr>
              <a:t>városi kanyon</a:t>
            </a: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Calibri"/>
                <a:cs typeface="Arial" panose="020B0604020202020204" pitchFamily="34" charset="0"/>
                <a:sym typeface="Calibri"/>
              </a:rPr>
              <a:t>geometriai paraméterek (pl.: épületmagasság)</a:t>
            </a: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Calibri"/>
                <a:cs typeface="Arial" panose="020B0604020202020204" pitchFamily="34" charset="0"/>
                <a:sym typeface="Calibri"/>
              </a:rPr>
              <a:t>épületek árnyékolásának a hatása</a:t>
            </a: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Calibri"/>
                <a:cs typeface="Arial" panose="020B0604020202020204" pitchFamily="34" charset="0"/>
                <a:sym typeface="Calibri"/>
              </a:rPr>
              <a:t>antropogén hő (épületek fűtése, közlekedés, ipar)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EEDDF5D-E352-41E9-BEC1-D59EFA86B1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1" r="6149"/>
          <a:stretch/>
        </p:blipFill>
        <p:spPr>
          <a:xfrm>
            <a:off x="6370631" y="1489693"/>
            <a:ext cx="5335675" cy="4092295"/>
          </a:xfrm>
          <a:prstGeom prst="rect">
            <a:avLst/>
          </a:prstGeom>
        </p:spPr>
      </p:pic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8B912656-C582-B1C8-CD3C-BED1A393E1CA}"/>
              </a:ext>
            </a:extLst>
          </p:cNvPr>
          <p:cNvCxnSpPr/>
          <p:nvPr/>
        </p:nvCxnSpPr>
        <p:spPr>
          <a:xfrm>
            <a:off x="7145328" y="2574738"/>
            <a:ext cx="21139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376B2E91-60AD-03BE-C8CC-6B725BCBDF15}"/>
              </a:ext>
            </a:extLst>
          </p:cNvPr>
          <p:cNvCxnSpPr/>
          <p:nvPr/>
        </p:nvCxnSpPr>
        <p:spPr>
          <a:xfrm>
            <a:off x="9259263" y="2574738"/>
            <a:ext cx="0" cy="208443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C9BC9D22-0D92-6043-9BCC-A019D567D371}"/>
              </a:ext>
            </a:extLst>
          </p:cNvPr>
          <p:cNvCxnSpPr>
            <a:cxnSpLocks/>
          </p:cNvCxnSpPr>
          <p:nvPr/>
        </p:nvCxnSpPr>
        <p:spPr>
          <a:xfrm>
            <a:off x="9160941" y="4659177"/>
            <a:ext cx="1769806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AFD313FA-518A-4108-40C1-79AE97D71CA0}"/>
              </a:ext>
            </a:extLst>
          </p:cNvPr>
          <p:cNvSpPr txBox="1"/>
          <p:nvPr/>
        </p:nvSpPr>
        <p:spPr>
          <a:xfrm>
            <a:off x="7253482" y="1505860"/>
            <a:ext cx="162232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TETŐ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204E409F-D6DC-6429-F6B4-740F42C204FA}"/>
              </a:ext>
            </a:extLst>
          </p:cNvPr>
          <p:cNvSpPr txBox="1"/>
          <p:nvPr/>
        </p:nvSpPr>
        <p:spPr>
          <a:xfrm>
            <a:off x="9497695" y="2680815"/>
            <a:ext cx="119462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FF00"/>
                </a:solidFill>
              </a:rPr>
              <a:t>FAL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D69F6012-27AB-7FC0-B802-E775EA1DCA00}"/>
              </a:ext>
            </a:extLst>
          </p:cNvPr>
          <p:cNvSpPr txBox="1"/>
          <p:nvPr/>
        </p:nvSpPr>
        <p:spPr>
          <a:xfrm>
            <a:off x="9704580" y="3736367"/>
            <a:ext cx="990194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7030A0"/>
                </a:solidFill>
              </a:rPr>
              <a:t>ÚT</a:t>
            </a: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36B187C8-810F-500E-0529-4DB8FD6A9E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4"/>
          <a:stretch/>
        </p:blipFill>
        <p:spPr>
          <a:xfrm>
            <a:off x="516450" y="3173824"/>
            <a:ext cx="5440497" cy="2034716"/>
          </a:xfrm>
          <a:prstGeom prst="rect">
            <a:avLst/>
          </a:prstGeom>
        </p:spPr>
      </p:pic>
      <p:sp>
        <p:nvSpPr>
          <p:cNvPr id="21" name="Nyíl: szalag, balra mutató 20">
            <a:extLst>
              <a:ext uri="{FF2B5EF4-FFF2-40B4-BE49-F238E27FC236}">
                <a16:creationId xmlns:a16="http://schemas.microsoft.com/office/drawing/2014/main" id="{FD7F9518-1D98-E2E6-611D-4DFCD3074361}"/>
              </a:ext>
            </a:extLst>
          </p:cNvPr>
          <p:cNvSpPr/>
          <p:nvPr/>
        </p:nvSpPr>
        <p:spPr>
          <a:xfrm>
            <a:off x="5556481" y="1874778"/>
            <a:ext cx="630668" cy="139992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" name="Google Shape;104;p15"/>
          <p:cNvSpPr/>
          <p:nvPr/>
        </p:nvSpPr>
        <p:spPr>
          <a:xfrm>
            <a:off x="269630" y="282319"/>
            <a:ext cx="9144000" cy="101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8"/>
            <a:r>
              <a:rPr lang="hu-HU" sz="3600" b="1" dirty="0">
                <a:solidFill>
                  <a:srgbClr val="008080"/>
                </a:solidFill>
                <a:latin typeface="+mj-lt"/>
                <a:ea typeface="Source Sans Pro"/>
                <a:cs typeface="Source Sans Pro"/>
                <a:sym typeface="Source Sans Pro"/>
              </a:rPr>
              <a:t>Tartalom</a:t>
            </a:r>
            <a:endParaRPr sz="2400" b="1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E12074C-F586-4A11-A340-44D3A38144A7}"/>
              </a:ext>
            </a:extLst>
          </p:cNvPr>
          <p:cNvSpPr txBox="1"/>
          <p:nvPr/>
        </p:nvSpPr>
        <p:spPr>
          <a:xfrm>
            <a:off x="797170" y="1862296"/>
            <a:ext cx="101052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sz="2800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Éghajlat </a:t>
            </a:r>
          </a:p>
          <a:p>
            <a:pPr marL="514350" indent="-514350">
              <a:buFont typeface="+mj-lt"/>
              <a:buAutoNum type="arabicPeriod"/>
            </a:pPr>
            <a:endParaRPr lang="hu-HU" sz="2800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800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Éghajlati modellezés</a:t>
            </a:r>
          </a:p>
          <a:p>
            <a:pPr marL="514350" indent="-514350">
              <a:buFont typeface="+mj-lt"/>
              <a:buAutoNum type="arabicPeriod"/>
            </a:pPr>
            <a:endParaRPr lang="hu-HU" sz="2800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800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Mivel foglalkozunk? </a:t>
            </a:r>
          </a:p>
          <a:p>
            <a:pPr marL="514350" indent="-514350">
              <a:buFont typeface="+mj-lt"/>
              <a:buAutoNum type="arabicPeriod"/>
            </a:pPr>
            <a:endParaRPr lang="hu-HU" sz="2800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800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Városklíma</a:t>
            </a:r>
          </a:p>
          <a:p>
            <a:endParaRPr lang="hu-HU" sz="2800" dirty="0">
              <a:solidFill>
                <a:srgbClr val="00808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86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73"/>
            <a:ext cx="12192000" cy="6858000"/>
          </a:xfrm>
          <a:prstGeom prst="rect">
            <a:avLst/>
          </a:prstGeom>
        </p:spPr>
      </p:pic>
      <p:sp>
        <p:nvSpPr>
          <p:cNvPr id="2" name="Google Shape;104;p15">
            <a:extLst>
              <a:ext uri="{FF2B5EF4-FFF2-40B4-BE49-F238E27FC236}">
                <a16:creationId xmlns:a16="http://schemas.microsoft.com/office/drawing/2014/main" id="{575F1F93-BCA6-BA8B-CEDA-5D1885C2818D}"/>
              </a:ext>
            </a:extLst>
          </p:cNvPr>
          <p:cNvSpPr/>
          <p:nvPr/>
        </p:nvSpPr>
        <p:spPr>
          <a:xfrm>
            <a:off x="171308" y="17073"/>
            <a:ext cx="9737970" cy="101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8"/>
            <a:r>
              <a:rPr lang="hu-HU" sz="3600" b="1" dirty="0">
                <a:solidFill>
                  <a:srgbClr val="008080"/>
                </a:solidFill>
                <a:latin typeface="+mj-lt"/>
                <a:sym typeface="Source Sans Pro"/>
              </a:rPr>
              <a:t>Városi projekciók a SURFEX-TEB modellel</a:t>
            </a:r>
            <a:endParaRPr lang="hu-HU" sz="2400" b="1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3" name="Google Shape;116;p16">
            <a:extLst>
              <a:ext uri="{FF2B5EF4-FFF2-40B4-BE49-F238E27FC236}">
                <a16:creationId xmlns:a16="http://schemas.microsoft.com/office/drawing/2014/main" id="{6C58E5A3-E9C2-0584-2672-38C251DDEE7E}"/>
              </a:ext>
            </a:extLst>
          </p:cNvPr>
          <p:cNvSpPr txBox="1"/>
          <p:nvPr/>
        </p:nvSpPr>
        <p:spPr>
          <a:xfrm>
            <a:off x="72985" y="744161"/>
            <a:ext cx="8117286" cy="6705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Milyen hatást gyakorol az éghajlatváltozás a városokra?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BAEF1986-B5C3-6FF8-3337-CF4F83FF1505}"/>
              </a:ext>
            </a:extLst>
          </p:cNvPr>
          <p:cNvSpPr/>
          <p:nvPr/>
        </p:nvSpPr>
        <p:spPr>
          <a:xfrm>
            <a:off x="275573" y="5544407"/>
            <a:ext cx="4246911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hu-HU" dirty="0">
                <a:solidFill>
                  <a:schemeClr val="tx1"/>
                </a:solidFill>
                <a:latin typeface="+mj-lt"/>
              </a:rPr>
              <a:t>UHI intenzitás (°C) 1996-2005 (május</a:t>
            </a:r>
            <a:r>
              <a:rPr lang="hu-HU" dirty="0" smtClean="0">
                <a:solidFill>
                  <a:schemeClr val="tx1"/>
                </a:solidFill>
                <a:latin typeface="+mj-lt"/>
              </a:rPr>
              <a:t>)</a:t>
            </a:r>
          </a:p>
          <a:p>
            <a:pPr algn="r"/>
            <a:r>
              <a:rPr lang="hu-HU" dirty="0">
                <a:solidFill>
                  <a:schemeClr val="tx1"/>
                </a:solidFill>
                <a:latin typeface="+mj-lt"/>
              </a:rPr>
              <a:t>A városi területek </a:t>
            </a:r>
            <a:r>
              <a:rPr lang="hu-HU" dirty="0" smtClean="0">
                <a:solidFill>
                  <a:schemeClr val="tx1"/>
                </a:solidFill>
                <a:latin typeface="+mj-lt"/>
              </a:rPr>
              <a:t>többlethőmérséklete</a:t>
            </a:r>
            <a:endParaRPr lang="hu-HU" dirty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hu-HU" dirty="0">
                <a:solidFill>
                  <a:schemeClr val="tx1"/>
                </a:solidFill>
                <a:latin typeface="+mj-lt"/>
              </a:rPr>
              <a:t>a vidék átlaghőmérsékletéhez </a:t>
            </a:r>
            <a:r>
              <a:rPr lang="hu-HU" dirty="0" smtClean="0">
                <a:solidFill>
                  <a:schemeClr val="tx1"/>
                </a:solidFill>
                <a:latin typeface="+mj-lt"/>
              </a:rPr>
              <a:t>képest</a:t>
            </a:r>
            <a:r>
              <a:rPr lang="hu-HU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pic>
        <p:nvPicPr>
          <p:cNvPr id="12" name="Kép 11" descr="A képen szöveg, képernyőkép, diagram, Betűtípus látható&#10;&#10;Automatikusan generált leírás">
            <a:extLst>
              <a:ext uri="{FF2B5EF4-FFF2-40B4-BE49-F238E27FC236}">
                <a16:creationId xmlns:a16="http://schemas.microsoft.com/office/drawing/2014/main" id="{11BA6A16-4809-0E80-AA37-1740977BB0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49" t="18316" r="17603" b="7312"/>
          <a:stretch/>
        </p:blipFill>
        <p:spPr>
          <a:xfrm>
            <a:off x="470395" y="1903734"/>
            <a:ext cx="2549226" cy="2091449"/>
          </a:xfrm>
          <a:prstGeom prst="rect">
            <a:avLst/>
          </a:prstGeom>
        </p:spPr>
      </p:pic>
      <p:pic>
        <p:nvPicPr>
          <p:cNvPr id="14" name="Kép 13" descr="A képen szöveg, térkép, képernyőkép, atlasz látható&#10;&#10;Automatikusan generált leírás">
            <a:extLst>
              <a:ext uri="{FF2B5EF4-FFF2-40B4-BE49-F238E27FC236}">
                <a16:creationId xmlns:a16="http://schemas.microsoft.com/office/drawing/2014/main" id="{D464D4F1-A75D-6307-AA22-9B3C31D925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53" t="18423" r="15054" b="7685"/>
          <a:stretch/>
        </p:blipFill>
        <p:spPr>
          <a:xfrm>
            <a:off x="7569986" y="1990114"/>
            <a:ext cx="2775039" cy="2091449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DFC2BB8B-89FA-AD61-4CC2-E49FEF36A10F}"/>
              </a:ext>
            </a:extLst>
          </p:cNvPr>
          <p:cNvSpPr txBox="1"/>
          <p:nvPr/>
        </p:nvSpPr>
        <p:spPr>
          <a:xfrm>
            <a:off x="13491" y="1258861"/>
            <a:ext cx="375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latin typeface="+mj-lt"/>
              </a:rPr>
              <a:t>2 m-es hőmérséklet (°C) 1996-2005 (MAM) </a:t>
            </a:r>
            <a:r>
              <a:rPr lang="hu-HU" sz="1600" b="1" dirty="0">
                <a:latin typeface="+mj-lt"/>
              </a:rPr>
              <a:t>REMO – 10 km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9CFE65B1-9642-F2D6-7C49-CC86A62A6003}"/>
              </a:ext>
            </a:extLst>
          </p:cNvPr>
          <p:cNvSpPr txBox="1"/>
          <p:nvPr/>
        </p:nvSpPr>
        <p:spPr>
          <a:xfrm>
            <a:off x="7091246" y="1318959"/>
            <a:ext cx="3751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>
                <a:latin typeface="+mj-lt"/>
              </a:rPr>
              <a:t>2 m-es hőmérséklet (°C) 1996-2005 (MAM)</a:t>
            </a:r>
          </a:p>
          <a:p>
            <a:pPr algn="ctr"/>
            <a:r>
              <a:rPr lang="hu-HU" sz="1600" b="1" dirty="0">
                <a:latin typeface="+mj-lt"/>
              </a:rPr>
              <a:t>SURFEX – 1 km</a:t>
            </a:r>
          </a:p>
        </p:txBody>
      </p:sp>
      <p:sp>
        <p:nvSpPr>
          <p:cNvPr id="19" name="Nyíl: jobbra mutató 18">
            <a:extLst>
              <a:ext uri="{FF2B5EF4-FFF2-40B4-BE49-F238E27FC236}">
                <a16:creationId xmlns:a16="http://schemas.microsoft.com/office/drawing/2014/main" id="{1E0F676B-851C-EFD7-7C0F-350150F28577}"/>
              </a:ext>
            </a:extLst>
          </p:cNvPr>
          <p:cNvSpPr/>
          <p:nvPr/>
        </p:nvSpPr>
        <p:spPr>
          <a:xfrm>
            <a:off x="3146535" y="2557556"/>
            <a:ext cx="1107440" cy="3860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Google Shape;116;p16">
            <a:extLst>
              <a:ext uri="{FF2B5EF4-FFF2-40B4-BE49-F238E27FC236}">
                <a16:creationId xmlns:a16="http://schemas.microsoft.com/office/drawing/2014/main" id="{440676C5-F2B2-681C-D75B-3E945821DA7A}"/>
              </a:ext>
            </a:extLst>
          </p:cNvPr>
          <p:cNvSpPr txBox="1"/>
          <p:nvPr/>
        </p:nvSpPr>
        <p:spPr>
          <a:xfrm>
            <a:off x="4171027" y="1726571"/>
            <a:ext cx="3350223" cy="23358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r>
              <a:rPr lang="hu-HU" sz="20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offline szimuláció: külön futtatni a SURFEXET</a:t>
            </a:r>
          </a:p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endParaRPr lang="hu-HU" sz="2000" dirty="0">
              <a:solidFill>
                <a:schemeClr val="tx1"/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  <a:p>
            <a:pPr marL="176213">
              <a:spcBef>
                <a:spcPts val="600"/>
              </a:spcBef>
              <a:buSzPts val="2200"/>
            </a:pPr>
            <a:r>
              <a:rPr lang="hu-HU" sz="20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légköri kényszerek: regionális klímamodellekből</a:t>
            </a:r>
          </a:p>
          <a:p>
            <a:pPr marL="176213">
              <a:spcAft>
                <a:spcPts val="600"/>
              </a:spcAft>
              <a:buSzPts val="2200"/>
            </a:pPr>
            <a:r>
              <a:rPr lang="hu-HU" sz="20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(ALADIN és REMO)</a:t>
            </a:r>
          </a:p>
        </p:txBody>
      </p:sp>
      <p:pic>
        <p:nvPicPr>
          <p:cNvPr id="16" name="Kép 15" descr="A képen szöveg, térkép, diagram, képernyőkép látható&#10;&#10;Automatikusan generált leírás">
            <a:extLst>
              <a:ext uri="{FF2B5EF4-FFF2-40B4-BE49-F238E27FC236}">
                <a16:creationId xmlns:a16="http://schemas.microsoft.com/office/drawing/2014/main" id="{4AAD45B8-2EBA-12A9-DDD0-9D7797DADE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560" t="8829" r="2976" b="5823"/>
          <a:stretch/>
        </p:blipFill>
        <p:spPr>
          <a:xfrm>
            <a:off x="7571342" y="4249370"/>
            <a:ext cx="520926" cy="2551612"/>
          </a:xfrm>
          <a:prstGeom prst="rect">
            <a:avLst/>
          </a:prstGeom>
        </p:spPr>
      </p:pic>
      <p:pic>
        <p:nvPicPr>
          <p:cNvPr id="15" name="Kép 14" descr="A képen szöveg, képernyőkép, diagram, Betűtípus látható&#10;&#10;Automatikusan generált leírás">
            <a:extLst>
              <a:ext uri="{FF2B5EF4-FFF2-40B4-BE49-F238E27FC236}">
                <a16:creationId xmlns:a16="http://schemas.microsoft.com/office/drawing/2014/main" id="{393B0582-5030-7B7B-55E6-5F20CCB4B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392" t="11377" r="6082" b="12168"/>
          <a:stretch/>
        </p:blipFill>
        <p:spPr>
          <a:xfrm>
            <a:off x="10491587" y="1903734"/>
            <a:ext cx="318181" cy="2204785"/>
          </a:xfrm>
          <a:prstGeom prst="rect">
            <a:avLst/>
          </a:prstGeom>
        </p:spPr>
      </p:pic>
      <p:sp>
        <p:nvSpPr>
          <p:cNvPr id="21" name="Nyíl: jobbra mutató 20">
            <a:extLst>
              <a:ext uri="{FF2B5EF4-FFF2-40B4-BE49-F238E27FC236}">
                <a16:creationId xmlns:a16="http://schemas.microsoft.com/office/drawing/2014/main" id="{27D0C6C9-1C20-1123-FEAE-D64C45E561EF}"/>
              </a:ext>
            </a:extLst>
          </p:cNvPr>
          <p:cNvSpPr/>
          <p:nvPr/>
        </p:nvSpPr>
        <p:spPr>
          <a:xfrm>
            <a:off x="1026566" y="4702154"/>
            <a:ext cx="1107440" cy="3860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Google Shape;116;p16">
            <a:extLst>
              <a:ext uri="{FF2B5EF4-FFF2-40B4-BE49-F238E27FC236}">
                <a16:creationId xmlns:a16="http://schemas.microsoft.com/office/drawing/2014/main" id="{F111093F-1D46-5B8A-F1F4-C7A758641C58}"/>
              </a:ext>
            </a:extLst>
          </p:cNvPr>
          <p:cNvSpPr txBox="1"/>
          <p:nvPr/>
        </p:nvSpPr>
        <p:spPr>
          <a:xfrm>
            <a:off x="2501302" y="4510573"/>
            <a:ext cx="1895358" cy="16296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r>
              <a:rPr lang="hu-HU" sz="20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vizsgálható az UHI-intenzitás</a:t>
            </a:r>
          </a:p>
        </p:txBody>
      </p:sp>
      <p:pic>
        <p:nvPicPr>
          <p:cNvPr id="24" name="Kép 23" descr="A képen térkép látható&#10;&#10;Automatikusan generált leírás">
            <a:extLst>
              <a:ext uri="{FF2B5EF4-FFF2-40B4-BE49-F238E27FC236}">
                <a16:creationId xmlns:a16="http://schemas.microsoft.com/office/drawing/2014/main" id="{9F819286-613F-5EFB-B6BB-A4BEC11FB5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66" t="7639" r="10931" b="3659"/>
          <a:stretch/>
        </p:blipFill>
        <p:spPr>
          <a:xfrm>
            <a:off x="8564703" y="4334850"/>
            <a:ext cx="2977888" cy="2378825"/>
          </a:xfrm>
          <a:prstGeom prst="rect">
            <a:avLst/>
          </a:prstGeom>
        </p:spPr>
      </p:pic>
      <p:pic>
        <p:nvPicPr>
          <p:cNvPr id="11" name="Kép 10" descr="A képen szöveg, térkép, diagram, képernyőkép látható&#10;&#10;Automatikusan generált leírás">
            <a:extLst>
              <a:ext uri="{FF2B5EF4-FFF2-40B4-BE49-F238E27FC236}">
                <a16:creationId xmlns:a16="http://schemas.microsoft.com/office/drawing/2014/main" id="{23F6487D-4056-432A-A246-4C54CB60E0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81" t="17956" r="16440" b="5823"/>
          <a:stretch/>
        </p:blipFill>
        <p:spPr>
          <a:xfrm>
            <a:off x="4475320" y="4358226"/>
            <a:ext cx="3192671" cy="244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6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"/>
            <a:ext cx="12192000" cy="6858000"/>
          </a:xfrm>
          <a:prstGeom prst="rect">
            <a:avLst/>
          </a:prstGeom>
        </p:spPr>
      </p:pic>
      <p:sp>
        <p:nvSpPr>
          <p:cNvPr id="2" name="Google Shape;104;p15">
            <a:extLst>
              <a:ext uri="{FF2B5EF4-FFF2-40B4-BE49-F238E27FC236}">
                <a16:creationId xmlns:a16="http://schemas.microsoft.com/office/drawing/2014/main" id="{575F1F93-BCA6-BA8B-CEDA-5D1885C2818D}"/>
              </a:ext>
            </a:extLst>
          </p:cNvPr>
          <p:cNvSpPr/>
          <p:nvPr/>
        </p:nvSpPr>
        <p:spPr>
          <a:xfrm>
            <a:off x="-85970" y="155166"/>
            <a:ext cx="7807570" cy="119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8"/>
            <a:r>
              <a:rPr lang="hu-HU" sz="3600" b="1" dirty="0">
                <a:solidFill>
                  <a:srgbClr val="008080"/>
                </a:solidFill>
                <a:latin typeface="+mj-lt"/>
                <a:sym typeface="Source Sans Pro"/>
              </a:rPr>
              <a:t>Érzékenységvizsgálatok a SURFEX-TEB modellel</a:t>
            </a:r>
            <a:endParaRPr lang="hu-HU" sz="2400" b="1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3" name="Google Shape;116;p16">
            <a:extLst>
              <a:ext uri="{FF2B5EF4-FFF2-40B4-BE49-F238E27FC236}">
                <a16:creationId xmlns:a16="http://schemas.microsoft.com/office/drawing/2014/main" id="{0A28307D-42D4-B6FF-6B4C-C866F6D73E99}"/>
              </a:ext>
            </a:extLst>
          </p:cNvPr>
          <p:cNvSpPr txBox="1"/>
          <p:nvPr/>
        </p:nvSpPr>
        <p:spPr>
          <a:xfrm>
            <a:off x="154265" y="1372902"/>
            <a:ext cx="7648616" cy="28021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r>
              <a:rPr lang="hu-HU" sz="2000" b="1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LIFE in </a:t>
            </a:r>
            <a:r>
              <a:rPr lang="hu-HU" sz="2000" b="1" dirty="0" err="1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Runoff</a:t>
            </a:r>
            <a:r>
              <a:rPr lang="hu-HU" sz="2000" b="1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projekt</a:t>
            </a: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Wingdings" panose="05000000000000000000" pitchFamily="2" charset="2"/>
              <a:buChar char="à"/>
            </a:pPr>
            <a:r>
              <a:rPr lang="hu-HU" sz="20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városi hősziget-intenzitás mérséklésére vonatkozó vizsgálatok (Budapest)</a:t>
            </a: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Wingdings" panose="05000000000000000000" pitchFamily="2" charset="2"/>
              <a:buChar char="à"/>
            </a:pPr>
            <a:endParaRPr lang="hu-HU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r>
              <a:rPr lang="hu-HU" sz="2000" b="1" dirty="0">
                <a:solidFill>
                  <a:schemeClr val="accen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1. Városi felszín </a:t>
            </a:r>
            <a:r>
              <a:rPr lang="hu-HU" sz="2000" b="1" dirty="0" err="1">
                <a:solidFill>
                  <a:schemeClr val="accen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albedójának</a:t>
            </a:r>
            <a:r>
              <a:rPr lang="hu-HU" sz="2000" b="1" dirty="0">
                <a:solidFill>
                  <a:schemeClr val="accen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módosítása</a:t>
            </a: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10 éves időszak vizsgálata (2046-2055)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39D6F13-EB8D-2ACA-6DF5-C9AFE0D2B9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6957263"/>
              </p:ext>
            </p:extLst>
          </p:nvPr>
        </p:nvGraphicFramePr>
        <p:xfrm>
          <a:off x="2359866" y="4352865"/>
          <a:ext cx="4499949" cy="146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CBE440EB-04F1-EAEF-8A3C-ADC8834DA2AA}"/>
              </a:ext>
            </a:extLst>
          </p:cNvPr>
          <p:cNvSpPr txBox="1"/>
          <p:nvPr/>
        </p:nvSpPr>
        <p:spPr>
          <a:xfrm>
            <a:off x="6428015" y="4718628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+mj-lt"/>
              </a:rPr>
              <a:t>+ 0,5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045BA32-2E26-1167-11DC-E5A9C1108794}"/>
              </a:ext>
            </a:extLst>
          </p:cNvPr>
          <p:cNvSpPr txBox="1"/>
          <p:nvPr/>
        </p:nvSpPr>
        <p:spPr>
          <a:xfrm>
            <a:off x="7291604" y="6218534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+mj-lt"/>
              </a:rPr>
              <a:t>+ 0,5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7789F673-DEEF-9097-5BA7-43EEF8A1423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047" r="6047"/>
          <a:stretch/>
        </p:blipFill>
        <p:spPr>
          <a:xfrm>
            <a:off x="7145670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93E4781-157D-F469-D00D-EAD0D10863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960" b="3960"/>
          <a:stretch/>
        </p:blipFill>
        <p:spPr>
          <a:xfrm>
            <a:off x="7198709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870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D65FA3E-7E5A-E806-038F-3C7002CC9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"/>
            <a:ext cx="12192000" cy="6858000"/>
          </a:xfrm>
          <a:prstGeom prst="rect">
            <a:avLst/>
          </a:prstGeom>
        </p:spPr>
      </p:pic>
      <p:sp>
        <p:nvSpPr>
          <p:cNvPr id="3" name="Google Shape;116;p16">
            <a:extLst>
              <a:ext uri="{FF2B5EF4-FFF2-40B4-BE49-F238E27FC236}">
                <a16:creationId xmlns:a16="http://schemas.microsoft.com/office/drawing/2014/main" id="{133331BD-C039-7D1C-B212-F8E1E89C193B}"/>
              </a:ext>
            </a:extLst>
          </p:cNvPr>
          <p:cNvSpPr txBox="1"/>
          <p:nvPr/>
        </p:nvSpPr>
        <p:spPr>
          <a:xfrm>
            <a:off x="272252" y="232360"/>
            <a:ext cx="7648616" cy="14686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maximumhőmérsékletek csökkenése</a:t>
            </a: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minimumhőmérsékletekre nem volt hatás</a:t>
            </a: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felszíni hőmérsékletek jelentős csökkenése</a:t>
            </a:r>
          </a:p>
        </p:txBody>
      </p:sp>
      <p:pic>
        <p:nvPicPr>
          <p:cNvPr id="5" name="Kép 4" descr="A képen szöveg, térkép, diagram, Betűtípus látható&#10;&#10;Automatikusan generált leírás">
            <a:extLst>
              <a:ext uri="{FF2B5EF4-FFF2-40B4-BE49-F238E27FC236}">
                <a16:creationId xmlns:a16="http://schemas.microsoft.com/office/drawing/2014/main" id="{6C56193F-F707-25B1-D61A-18DE2D2EF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81" y="2809427"/>
            <a:ext cx="2271548" cy="2631477"/>
          </a:xfrm>
          <a:prstGeom prst="rect">
            <a:avLst/>
          </a:prstGeom>
        </p:spPr>
      </p:pic>
      <p:pic>
        <p:nvPicPr>
          <p:cNvPr id="7" name="Kép 6" descr="A képen szöveg, térkép, atlasz, Betűtípus látható&#10;&#10;Automatikusan generált leírás">
            <a:extLst>
              <a:ext uri="{FF2B5EF4-FFF2-40B4-BE49-F238E27FC236}">
                <a16:creationId xmlns:a16="http://schemas.microsoft.com/office/drawing/2014/main" id="{2D20D392-B50F-60A0-0CA5-776F6C9E8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529" y="2809428"/>
            <a:ext cx="2271547" cy="263147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27D60A0-519C-247F-92B7-E1491828D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872" y="2697616"/>
            <a:ext cx="384469" cy="318828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0C9AD8BE-F1E4-539C-9186-20DE3FB6A090}"/>
              </a:ext>
            </a:extLst>
          </p:cNvPr>
          <p:cNvSpPr txBox="1"/>
          <p:nvPr/>
        </p:nvSpPr>
        <p:spPr>
          <a:xfrm>
            <a:off x="1261015" y="2117278"/>
            <a:ext cx="3326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+mj-lt"/>
              </a:rPr>
              <a:t>Út </a:t>
            </a:r>
            <a:r>
              <a:rPr lang="hu-HU" b="1" dirty="0" err="1">
                <a:latin typeface="+mj-lt"/>
              </a:rPr>
              <a:t>albedójának</a:t>
            </a:r>
            <a:r>
              <a:rPr lang="hu-HU" b="1" dirty="0">
                <a:latin typeface="+mj-lt"/>
              </a:rPr>
              <a:t> a megnövelése</a:t>
            </a:r>
          </a:p>
          <a:p>
            <a:pPr algn="ctr"/>
            <a:r>
              <a:rPr lang="hu-HU" b="1" dirty="0">
                <a:latin typeface="+mj-lt"/>
              </a:rPr>
              <a:t>Hatás a 2 m-es hőmérsékletre</a:t>
            </a:r>
          </a:p>
        </p:txBody>
      </p:sp>
      <p:pic>
        <p:nvPicPr>
          <p:cNvPr id="12" name="Kép 11" descr="A képen szöveg, diagram, Betűtípus, térkép látható&#10;&#10;Automatikusan generált leírás">
            <a:extLst>
              <a:ext uri="{FF2B5EF4-FFF2-40B4-BE49-F238E27FC236}">
                <a16:creationId xmlns:a16="http://schemas.microsoft.com/office/drawing/2014/main" id="{DE32FA45-BC08-E194-1B38-8C6EA48BFA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010"/>
          <a:stretch/>
        </p:blipFill>
        <p:spPr>
          <a:xfrm>
            <a:off x="7036002" y="1038070"/>
            <a:ext cx="2271547" cy="2366764"/>
          </a:xfrm>
          <a:prstGeom prst="rect">
            <a:avLst/>
          </a:prstGeom>
        </p:spPr>
      </p:pic>
      <p:pic>
        <p:nvPicPr>
          <p:cNvPr id="14" name="Kép 13" descr="A képen szöveg, diagram, Betűtípus, képernyőkép látható&#10;&#10;Automatikusan generált leírás">
            <a:extLst>
              <a:ext uri="{FF2B5EF4-FFF2-40B4-BE49-F238E27FC236}">
                <a16:creationId xmlns:a16="http://schemas.microsoft.com/office/drawing/2014/main" id="{989DAD28-07F0-5A75-37DE-0FD760F59C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729"/>
          <a:stretch/>
        </p:blipFill>
        <p:spPr>
          <a:xfrm>
            <a:off x="7036002" y="4385187"/>
            <a:ext cx="2271547" cy="2399852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361AC497-6A73-9F70-0F30-5735C4912CC8}"/>
              </a:ext>
            </a:extLst>
          </p:cNvPr>
          <p:cNvSpPr txBox="1"/>
          <p:nvPr/>
        </p:nvSpPr>
        <p:spPr>
          <a:xfrm>
            <a:off x="6406776" y="318768"/>
            <a:ext cx="399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+mj-lt"/>
              </a:rPr>
              <a:t>Út </a:t>
            </a:r>
            <a:r>
              <a:rPr lang="hu-HU" b="1" dirty="0" err="1">
                <a:latin typeface="+mj-lt"/>
              </a:rPr>
              <a:t>albedójának</a:t>
            </a:r>
            <a:r>
              <a:rPr lang="hu-HU" b="1" dirty="0">
                <a:latin typeface="+mj-lt"/>
              </a:rPr>
              <a:t> a megnövelése</a:t>
            </a:r>
          </a:p>
          <a:p>
            <a:pPr algn="ctr"/>
            <a:r>
              <a:rPr lang="hu-HU" b="1" dirty="0">
                <a:latin typeface="+mj-lt"/>
              </a:rPr>
              <a:t>Hatás a maximális felszíni hőmérsékletre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E4613F33-BD6E-2C09-4B3D-39753D1EABBD}"/>
              </a:ext>
            </a:extLst>
          </p:cNvPr>
          <p:cNvSpPr txBox="1"/>
          <p:nvPr/>
        </p:nvSpPr>
        <p:spPr>
          <a:xfrm>
            <a:off x="6287970" y="3645425"/>
            <a:ext cx="4198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+mj-lt"/>
              </a:rPr>
              <a:t>Tető </a:t>
            </a:r>
            <a:r>
              <a:rPr lang="hu-HU" b="1" dirty="0" err="1">
                <a:latin typeface="+mj-lt"/>
              </a:rPr>
              <a:t>albedójának</a:t>
            </a:r>
            <a:r>
              <a:rPr lang="hu-HU" b="1" dirty="0">
                <a:latin typeface="+mj-lt"/>
              </a:rPr>
              <a:t> a megnövelése</a:t>
            </a:r>
          </a:p>
          <a:p>
            <a:pPr algn="ctr"/>
            <a:r>
              <a:rPr lang="hu-HU" b="1" dirty="0">
                <a:latin typeface="+mj-lt"/>
              </a:rPr>
              <a:t>Hatás a maximális felszíni hőmérsékletre</a:t>
            </a: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917D9B76-8331-906B-AC28-16293BB357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0851" y="2221452"/>
            <a:ext cx="294612" cy="3306196"/>
          </a:xfrm>
          <a:prstGeom prst="rect">
            <a:avLst/>
          </a:prstGeom>
        </p:spPr>
      </p:pic>
      <p:sp>
        <p:nvSpPr>
          <p:cNvPr id="19" name="Ellipszis 18">
            <a:extLst>
              <a:ext uri="{FF2B5EF4-FFF2-40B4-BE49-F238E27FC236}">
                <a16:creationId xmlns:a16="http://schemas.microsoft.com/office/drawing/2014/main" id="{1A64126F-86EF-0513-7BB1-29B01259DDB3}"/>
              </a:ext>
            </a:extLst>
          </p:cNvPr>
          <p:cNvSpPr/>
          <p:nvPr/>
        </p:nvSpPr>
        <p:spPr>
          <a:xfrm>
            <a:off x="7765376" y="1787910"/>
            <a:ext cx="511277" cy="52111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7D064E89-E302-47DC-302F-7E236465E2E0}"/>
              </a:ext>
            </a:extLst>
          </p:cNvPr>
          <p:cNvSpPr txBox="1"/>
          <p:nvPr/>
        </p:nvSpPr>
        <p:spPr>
          <a:xfrm>
            <a:off x="9433486" y="1268720"/>
            <a:ext cx="1872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  <a:latin typeface="+mj-lt"/>
              </a:rPr>
              <a:t>belváros</a:t>
            </a:r>
          </a:p>
        </p:txBody>
      </p: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66892FE1-6F9B-A80C-1965-90969BE9BF99}"/>
              </a:ext>
            </a:extLst>
          </p:cNvPr>
          <p:cNvCxnSpPr>
            <a:cxnSpLocks/>
          </p:cNvCxnSpPr>
          <p:nvPr/>
        </p:nvCxnSpPr>
        <p:spPr>
          <a:xfrm flipV="1">
            <a:off x="8357752" y="1453386"/>
            <a:ext cx="1046238" cy="4147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"/>
            <a:ext cx="12192000" cy="6858000"/>
          </a:xfrm>
          <a:prstGeom prst="rect">
            <a:avLst/>
          </a:prstGeom>
        </p:spPr>
      </p:pic>
      <p:sp>
        <p:nvSpPr>
          <p:cNvPr id="3" name="Google Shape;116;p16">
            <a:extLst>
              <a:ext uri="{FF2B5EF4-FFF2-40B4-BE49-F238E27FC236}">
                <a16:creationId xmlns:a16="http://schemas.microsoft.com/office/drawing/2014/main" id="{0A28307D-42D4-B6FF-6B4C-C866F6D73E99}"/>
              </a:ext>
            </a:extLst>
          </p:cNvPr>
          <p:cNvSpPr txBox="1"/>
          <p:nvPr/>
        </p:nvSpPr>
        <p:spPr>
          <a:xfrm>
            <a:off x="135749" y="345320"/>
            <a:ext cx="6193931" cy="30861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r>
              <a:rPr lang="hu-HU" sz="2000" b="1" dirty="0">
                <a:solidFill>
                  <a:schemeClr val="accen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2. Zöldterület növelésének a hatása – tervezési szakasz</a:t>
            </a: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12. kerület: városi rácspontok</a:t>
            </a: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tx1"/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734405F-0EF8-E64A-B503-BE547CCA0C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2653785"/>
              </p:ext>
            </p:extLst>
          </p:nvPr>
        </p:nvGraphicFramePr>
        <p:xfrm>
          <a:off x="0" y="2214880"/>
          <a:ext cx="3458578" cy="2242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D7445747-78F1-3415-8314-BF58ECCA64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5890291"/>
              </p:ext>
            </p:extLst>
          </p:nvPr>
        </p:nvGraphicFramePr>
        <p:xfrm>
          <a:off x="3190240" y="1093635"/>
          <a:ext cx="3458578" cy="2242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27A326C-0E77-4A2C-88FB-63D47D68F8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6842828"/>
              </p:ext>
            </p:extLst>
          </p:nvPr>
        </p:nvGraphicFramePr>
        <p:xfrm>
          <a:off x="3187927" y="3870960"/>
          <a:ext cx="3458578" cy="2242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Nyíl: jobbra mutató 14">
            <a:extLst>
              <a:ext uri="{FF2B5EF4-FFF2-40B4-BE49-F238E27FC236}">
                <a16:creationId xmlns:a16="http://schemas.microsoft.com/office/drawing/2014/main" id="{47699893-D6AB-EF97-5002-D41F9B9B4A69}"/>
              </a:ext>
            </a:extLst>
          </p:cNvPr>
          <p:cNvSpPr/>
          <p:nvPr/>
        </p:nvSpPr>
        <p:spPr>
          <a:xfrm rot="1965387">
            <a:off x="3013456" y="3760010"/>
            <a:ext cx="739650" cy="2438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Nyíl: jobbra mutató 15">
            <a:extLst>
              <a:ext uri="{FF2B5EF4-FFF2-40B4-BE49-F238E27FC236}">
                <a16:creationId xmlns:a16="http://schemas.microsoft.com/office/drawing/2014/main" id="{C7926136-8762-EE9F-8117-E83520BB9D41}"/>
              </a:ext>
            </a:extLst>
          </p:cNvPr>
          <p:cNvSpPr/>
          <p:nvPr/>
        </p:nvSpPr>
        <p:spPr>
          <a:xfrm rot="19834580">
            <a:off x="2857582" y="2353746"/>
            <a:ext cx="739650" cy="2438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84CD6B07-5E85-4B4F-5E6A-0376EE03ECC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06" r="1206"/>
          <a:stretch/>
        </p:blipFill>
        <p:spPr>
          <a:xfrm>
            <a:off x="7145670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B02AB052-4C96-B7DA-E0DE-70131A09F6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800" r="13800"/>
          <a:stretch/>
        </p:blipFill>
        <p:spPr>
          <a:xfrm>
            <a:off x="7198709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82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3" grpId="0">
        <p:bldAsOne/>
      </p:bldGraphic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"/>
            <a:ext cx="12192000" cy="6858000"/>
          </a:xfrm>
          <a:prstGeom prst="rect">
            <a:avLst/>
          </a:prstGeom>
        </p:spPr>
      </p:pic>
      <p:sp>
        <p:nvSpPr>
          <p:cNvPr id="18" name="Google Shape;116;p16">
            <a:extLst>
              <a:ext uri="{FF2B5EF4-FFF2-40B4-BE49-F238E27FC236}">
                <a16:creationId xmlns:a16="http://schemas.microsoft.com/office/drawing/2014/main" id="{6CC56955-E8D5-02EA-DF02-D2CC44E7FE80}"/>
              </a:ext>
            </a:extLst>
          </p:cNvPr>
          <p:cNvSpPr txBox="1"/>
          <p:nvPr/>
        </p:nvSpPr>
        <p:spPr>
          <a:xfrm>
            <a:off x="206870" y="477520"/>
            <a:ext cx="6938800" cy="422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r>
              <a:rPr lang="hu-HU" sz="2000" b="1" dirty="0">
                <a:solidFill>
                  <a:schemeClr val="accen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3. Öntözés és locsolás hatása – tervezési szakasz</a:t>
            </a: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A nap melyik szakaszában érdemes öntözni és locsolni?</a:t>
            </a: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tx1"/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hőhullámos időszak vizsgálata</a:t>
            </a: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3 órás idősávok vizsgálata </a:t>
            </a:r>
            <a:r>
              <a:rPr lang="hu-HU" sz="20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 melyik sávban volt a legpozitívabb a hatás</a:t>
            </a:r>
            <a:endParaRPr lang="hu-HU" sz="2000" dirty="0">
              <a:solidFill>
                <a:schemeClr val="tx1"/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öntözés és locsolás: + csapadékként</a:t>
            </a:r>
          </a:p>
          <a:p>
            <a:pPr marL="519113" indent="-342900">
              <a:spcBef>
                <a:spcPts val="600"/>
              </a:spcBef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tx1"/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868F757-5672-C074-5DD4-12FF7A8591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6" r="996"/>
          <a:stretch/>
        </p:blipFill>
        <p:spPr>
          <a:xfrm>
            <a:off x="7145670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11801DE-03B5-6D1C-3F72-330D1A76CA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75" r="9275"/>
          <a:stretch/>
        </p:blipFill>
        <p:spPr>
          <a:xfrm>
            <a:off x="7198709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08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0" name="Szövegdoboz 59">
            <a:extLst>
              <a:ext uri="{FF2B5EF4-FFF2-40B4-BE49-F238E27FC236}">
                <a16:creationId xmlns:a16="http://schemas.microsoft.com/office/drawing/2014/main" id="{A7D14E8D-29BA-473E-842C-02E9EC8B81C2}"/>
              </a:ext>
            </a:extLst>
          </p:cNvPr>
          <p:cNvSpPr txBox="1"/>
          <p:nvPr/>
        </p:nvSpPr>
        <p:spPr>
          <a:xfrm>
            <a:off x="8774690" y="4726251"/>
            <a:ext cx="853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RCP8.5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AFEF93E-9829-450E-A5BA-53A1B2857A5E}"/>
              </a:ext>
            </a:extLst>
          </p:cNvPr>
          <p:cNvSpPr txBox="1"/>
          <p:nvPr/>
        </p:nvSpPr>
        <p:spPr>
          <a:xfrm>
            <a:off x="3348752" y="1889967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ALADIN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E0B16569-523A-4BAF-B3B3-D81CADB7F5A6}"/>
              </a:ext>
            </a:extLst>
          </p:cNvPr>
          <p:cNvSpPr txBox="1"/>
          <p:nvPr/>
        </p:nvSpPr>
        <p:spPr>
          <a:xfrm>
            <a:off x="3308676" y="3680232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SURFEX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BBF790C9-D822-4AD3-83D5-F7451CBBF9C8}"/>
              </a:ext>
            </a:extLst>
          </p:cNvPr>
          <p:cNvSpPr txBox="1"/>
          <p:nvPr/>
        </p:nvSpPr>
        <p:spPr>
          <a:xfrm>
            <a:off x="6555149" y="3695083"/>
            <a:ext cx="83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Szeged</a:t>
            </a:r>
          </a:p>
        </p:txBody>
      </p:sp>
      <p:sp>
        <p:nvSpPr>
          <p:cNvPr id="2" name="Téglalap: szamárfül 1">
            <a:extLst>
              <a:ext uri="{FF2B5EF4-FFF2-40B4-BE49-F238E27FC236}">
                <a16:creationId xmlns:a16="http://schemas.microsoft.com/office/drawing/2014/main" id="{985B1F52-0B09-4D0C-BC4C-2F6359F5B94F}"/>
              </a:ext>
            </a:extLst>
          </p:cNvPr>
          <p:cNvSpPr/>
          <p:nvPr/>
        </p:nvSpPr>
        <p:spPr>
          <a:xfrm>
            <a:off x="317500" y="1223795"/>
            <a:ext cx="4363827" cy="2084836"/>
          </a:xfrm>
          <a:prstGeom prst="foldedCorner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000" dirty="0">
                <a:solidFill>
                  <a:srgbClr val="008080"/>
                </a:solidFill>
                <a:latin typeface="+mj-lt"/>
              </a:rPr>
              <a:t>Együttműködünk más szervezetekkel, információt és szolgáltatást nyújtunk számos vizsgálathoz.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FEF9D15-2807-4449-A229-882469FA2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2827">
            <a:off x="2348847" y="3704006"/>
            <a:ext cx="2990597" cy="156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E65BA33A-72AC-49D6-9DA2-EC864115AE5F}"/>
              </a:ext>
            </a:extLst>
          </p:cNvPr>
          <p:cNvSpPr txBox="1"/>
          <p:nvPr/>
        </p:nvSpPr>
        <p:spPr>
          <a:xfrm>
            <a:off x="7594405" y="2654583"/>
            <a:ext cx="324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5"/>
                </a:solidFill>
                <a:latin typeface="+mj-lt"/>
                <a:cs typeface="Arial" panose="020B0604020202020204" pitchFamily="34" charset="0"/>
              </a:rPr>
              <a:t>Hogyan érinti a klímaváltozás az egyes területeket? 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552452" y="319201"/>
            <a:ext cx="5503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solidFill>
                  <a:srgbClr val="008080"/>
                </a:solidFill>
                <a:latin typeface="+mj-lt"/>
                <a:sym typeface="Century Gothic"/>
              </a:rPr>
              <a:t>Mit csinálunk a kutatás mellett? </a:t>
            </a:r>
            <a:endParaRPr lang="hu-HU" sz="3200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317500" y="5627599"/>
            <a:ext cx="2746976" cy="96526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2661B90-5FB7-4B5A-93FE-E2208BE38000}"/>
              </a:ext>
            </a:extLst>
          </p:cNvPr>
          <p:cNvSpPr txBox="1"/>
          <p:nvPr/>
        </p:nvSpPr>
        <p:spPr>
          <a:xfrm>
            <a:off x="552452" y="5955497"/>
            <a:ext cx="11207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Többszöri egyeztetés a felhasználókkal, új paraméterek előállítása (pl. hidrológiai modellezéshez potenciális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evapotranszspirácó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Ív 15">
            <a:extLst>
              <a:ext uri="{FF2B5EF4-FFF2-40B4-BE49-F238E27FC236}">
                <a16:creationId xmlns:a16="http://schemas.microsoft.com/office/drawing/2014/main" id="{561FAA83-041C-4EF6-B1B2-27603AF8EB14}"/>
              </a:ext>
            </a:extLst>
          </p:cNvPr>
          <p:cNvSpPr/>
          <p:nvPr/>
        </p:nvSpPr>
        <p:spPr>
          <a:xfrm rot="15304542">
            <a:off x="2867371" y="5340479"/>
            <a:ext cx="1663636" cy="959784"/>
          </a:xfrm>
          <a:prstGeom prst="arc">
            <a:avLst>
              <a:gd name="adj1" fmla="val 16200000"/>
              <a:gd name="adj2" fmla="val 20615973"/>
            </a:avLst>
          </a:prstGeom>
          <a:ln w="57150">
            <a:solidFill>
              <a:srgbClr val="0099CC"/>
            </a:solidFill>
            <a:prstDash val="sys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01">
            <a:off x="5344110" y="3775153"/>
            <a:ext cx="2573267" cy="183845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190" y="3685154"/>
            <a:ext cx="2404846" cy="1803635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28CD4BD6-43F5-4F04-AE22-D12398DBB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24465" y="1189631"/>
            <a:ext cx="2826802" cy="188453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366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0" name="Szövegdoboz 59">
            <a:extLst>
              <a:ext uri="{FF2B5EF4-FFF2-40B4-BE49-F238E27FC236}">
                <a16:creationId xmlns:a16="http://schemas.microsoft.com/office/drawing/2014/main" id="{A7D14E8D-29BA-473E-842C-02E9EC8B81C2}"/>
              </a:ext>
            </a:extLst>
          </p:cNvPr>
          <p:cNvSpPr txBox="1"/>
          <p:nvPr/>
        </p:nvSpPr>
        <p:spPr>
          <a:xfrm>
            <a:off x="8774690" y="4726251"/>
            <a:ext cx="853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RCP8.5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AFEF93E-9829-450E-A5BA-53A1B2857A5E}"/>
              </a:ext>
            </a:extLst>
          </p:cNvPr>
          <p:cNvSpPr txBox="1"/>
          <p:nvPr/>
        </p:nvSpPr>
        <p:spPr>
          <a:xfrm>
            <a:off x="3348752" y="1889967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ALADIN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E0B16569-523A-4BAF-B3B3-D81CADB7F5A6}"/>
              </a:ext>
            </a:extLst>
          </p:cNvPr>
          <p:cNvSpPr txBox="1"/>
          <p:nvPr/>
        </p:nvSpPr>
        <p:spPr>
          <a:xfrm>
            <a:off x="3308676" y="3680232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SURFEX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BBF790C9-D822-4AD3-83D5-F7451CBBF9C8}"/>
              </a:ext>
            </a:extLst>
          </p:cNvPr>
          <p:cNvSpPr txBox="1"/>
          <p:nvPr/>
        </p:nvSpPr>
        <p:spPr>
          <a:xfrm>
            <a:off x="6555149" y="3695083"/>
            <a:ext cx="83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Szeged</a:t>
            </a:r>
          </a:p>
        </p:txBody>
      </p:sp>
      <p:sp>
        <p:nvSpPr>
          <p:cNvPr id="2" name="Téglalap: szamárfül 1">
            <a:extLst>
              <a:ext uri="{FF2B5EF4-FFF2-40B4-BE49-F238E27FC236}">
                <a16:creationId xmlns:a16="http://schemas.microsoft.com/office/drawing/2014/main" id="{985B1F52-0B09-4D0C-BC4C-2F6359F5B94F}"/>
              </a:ext>
            </a:extLst>
          </p:cNvPr>
          <p:cNvSpPr/>
          <p:nvPr/>
        </p:nvSpPr>
        <p:spPr>
          <a:xfrm>
            <a:off x="811809" y="1150457"/>
            <a:ext cx="4717963" cy="2503531"/>
          </a:xfrm>
          <a:prstGeom prst="foldedCorner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000" dirty="0">
                <a:solidFill>
                  <a:srgbClr val="008080"/>
                </a:solidFill>
                <a:latin typeface="+mj-lt"/>
                <a:cs typeface="MV Boli" panose="02000500030200090000" pitchFamily="2" charset="0"/>
              </a:rPr>
              <a:t>Eredményeinket hazai és nemzetközi konferencián, publikációkban mutatjuk be.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9D63DA7-357C-42F6-8A24-EBEAE1ADD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690" y="1153212"/>
            <a:ext cx="1854141" cy="14970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705D08A-C7BF-4301-94FC-0E7865792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174" y="2962167"/>
            <a:ext cx="3090463" cy="73291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8588713-4EE1-4EC8-A4D6-B089D1608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3551" y="1413147"/>
            <a:ext cx="2168386" cy="109018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EA83E74-44F8-4D6F-8C89-0A9BB18E28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9918" y="3981278"/>
            <a:ext cx="3223846" cy="2417885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552452" y="319201"/>
            <a:ext cx="5503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solidFill>
                  <a:srgbClr val="008080"/>
                </a:solidFill>
                <a:latin typeface="+mj-lt"/>
                <a:sym typeface="Century Gothic"/>
              </a:rPr>
              <a:t>Mit csinálunk a kutatás mellett? </a:t>
            </a:r>
            <a:endParaRPr lang="hu-HU" sz="3200" dirty="0">
              <a:solidFill>
                <a:srgbClr val="008080"/>
              </a:solidFill>
              <a:latin typeface="+mj-lt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8"/>
          <a:srcRect l="12815" t="24667" r="12876" b="22000"/>
          <a:stretch/>
        </p:blipFill>
        <p:spPr>
          <a:xfrm>
            <a:off x="370196" y="3905069"/>
            <a:ext cx="6413500" cy="258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0" name="Szövegdoboz 59">
            <a:extLst>
              <a:ext uri="{FF2B5EF4-FFF2-40B4-BE49-F238E27FC236}">
                <a16:creationId xmlns:a16="http://schemas.microsoft.com/office/drawing/2014/main" id="{A7D14E8D-29BA-473E-842C-02E9EC8B81C2}"/>
              </a:ext>
            </a:extLst>
          </p:cNvPr>
          <p:cNvSpPr txBox="1"/>
          <p:nvPr/>
        </p:nvSpPr>
        <p:spPr>
          <a:xfrm>
            <a:off x="8774690" y="4726251"/>
            <a:ext cx="853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RCP8.5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AFEF93E-9829-450E-A5BA-53A1B2857A5E}"/>
              </a:ext>
            </a:extLst>
          </p:cNvPr>
          <p:cNvSpPr txBox="1"/>
          <p:nvPr/>
        </p:nvSpPr>
        <p:spPr>
          <a:xfrm>
            <a:off x="3348752" y="1889967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ALADIN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E0B16569-523A-4BAF-B3B3-D81CADB7F5A6}"/>
              </a:ext>
            </a:extLst>
          </p:cNvPr>
          <p:cNvSpPr txBox="1"/>
          <p:nvPr/>
        </p:nvSpPr>
        <p:spPr>
          <a:xfrm>
            <a:off x="3308676" y="3680232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SURFEX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BBF790C9-D822-4AD3-83D5-F7451CBBF9C8}"/>
              </a:ext>
            </a:extLst>
          </p:cNvPr>
          <p:cNvSpPr txBox="1"/>
          <p:nvPr/>
        </p:nvSpPr>
        <p:spPr>
          <a:xfrm>
            <a:off x="6555149" y="3695083"/>
            <a:ext cx="83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Szeged</a:t>
            </a:r>
          </a:p>
        </p:txBody>
      </p:sp>
      <p:sp>
        <p:nvSpPr>
          <p:cNvPr id="2" name="Téglalap: szamárfül 1">
            <a:extLst>
              <a:ext uri="{FF2B5EF4-FFF2-40B4-BE49-F238E27FC236}">
                <a16:creationId xmlns:a16="http://schemas.microsoft.com/office/drawing/2014/main" id="{985B1F52-0B09-4D0C-BC4C-2F6359F5B94F}"/>
              </a:ext>
            </a:extLst>
          </p:cNvPr>
          <p:cNvSpPr/>
          <p:nvPr/>
        </p:nvSpPr>
        <p:spPr>
          <a:xfrm>
            <a:off x="224895" y="1223177"/>
            <a:ext cx="5076656" cy="2733835"/>
          </a:xfrm>
          <a:prstGeom prst="foldedCorner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hu-HU" sz="2000" dirty="0">
                <a:solidFill>
                  <a:srgbClr val="008080"/>
                </a:solidFill>
                <a:latin typeface="+mj-lt"/>
                <a:cs typeface="MV Boli" panose="02000500030200090000" pitchFamily="2" charset="0"/>
              </a:rPr>
              <a:t>Ismeretterjesztő előadásokat tartunk, cikkeket írunk, interjút adunk.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u-HU" sz="2000" dirty="0">
                <a:solidFill>
                  <a:srgbClr val="008080"/>
                </a:solidFill>
                <a:latin typeface="+mj-lt"/>
                <a:cs typeface="MV Boli" panose="02000500030200090000" pitchFamily="2" charset="0"/>
              </a:rPr>
              <a:t>Oktatunk egyetemen (ELTE, BME, Miskolci Egyetem), képzést adunk szakmai szervezeteknek.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u-HU" sz="2000" dirty="0">
                <a:solidFill>
                  <a:srgbClr val="008080"/>
                </a:solidFill>
                <a:latin typeface="+mj-lt"/>
                <a:cs typeface="MV Boli" panose="02000500030200090000" pitchFamily="2" charset="0"/>
              </a:rPr>
              <a:t>Szakdolgozati/diplomamunka témát vezetünk.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5CDA4B8-D3ED-40E4-A3ED-256648700A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73" t="46796" r="38846" b="4530"/>
          <a:stretch/>
        </p:blipFill>
        <p:spPr>
          <a:xfrm>
            <a:off x="6356346" y="428423"/>
            <a:ext cx="3511468" cy="197488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1E835F8-BC18-4944-ABB9-19C2D0C3B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977" y="3355522"/>
            <a:ext cx="3846120" cy="154806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1DE9DB1-2DDA-4942-94FC-C8C649EAA4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456" b="36922"/>
          <a:stretch/>
        </p:blipFill>
        <p:spPr>
          <a:xfrm>
            <a:off x="9627744" y="4733146"/>
            <a:ext cx="2174656" cy="75289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86C6160-776B-457F-AF52-B9F670A2EB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6057" y="3939710"/>
            <a:ext cx="1598023" cy="219110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902" y="5641354"/>
            <a:ext cx="1107492" cy="974425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552452" y="319201"/>
            <a:ext cx="5503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solidFill>
                  <a:srgbClr val="008080"/>
                </a:solidFill>
                <a:latin typeface="+mj-lt"/>
                <a:sym typeface="Century Gothic"/>
              </a:rPr>
              <a:t>Mit csinálunk a kutatás mellett? </a:t>
            </a:r>
            <a:endParaRPr lang="hu-HU" sz="3200" dirty="0">
              <a:solidFill>
                <a:srgbClr val="008080"/>
              </a:solidFill>
              <a:latin typeface="+mj-lt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33" y="5608495"/>
            <a:ext cx="1044635" cy="104463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15" y="5744485"/>
            <a:ext cx="1681164" cy="883967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005" y="2602425"/>
            <a:ext cx="2802012" cy="95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4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/>
          <p:cNvSpPr txBox="1"/>
          <p:nvPr/>
        </p:nvSpPr>
        <p:spPr>
          <a:xfrm>
            <a:off x="374651" y="165264"/>
            <a:ext cx="1144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008080"/>
                </a:solidFill>
                <a:latin typeface="+mj-lt"/>
                <a:sym typeface="Century Gothic"/>
              </a:rPr>
              <a:t>Milyen elméleti és gyakorlati ismeretekre van szükség munkánkhoz? </a:t>
            </a:r>
            <a:endParaRPr lang="hu-HU" sz="3200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60" name="Szövegdoboz 59">
            <a:extLst>
              <a:ext uri="{FF2B5EF4-FFF2-40B4-BE49-F238E27FC236}">
                <a16:creationId xmlns:a16="http://schemas.microsoft.com/office/drawing/2014/main" id="{A7D14E8D-29BA-473E-842C-02E9EC8B81C2}"/>
              </a:ext>
            </a:extLst>
          </p:cNvPr>
          <p:cNvSpPr txBox="1"/>
          <p:nvPr/>
        </p:nvSpPr>
        <p:spPr>
          <a:xfrm>
            <a:off x="8774690" y="4726251"/>
            <a:ext cx="853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RCP8.5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AFEF93E-9829-450E-A5BA-53A1B2857A5E}"/>
              </a:ext>
            </a:extLst>
          </p:cNvPr>
          <p:cNvSpPr txBox="1"/>
          <p:nvPr/>
        </p:nvSpPr>
        <p:spPr>
          <a:xfrm>
            <a:off x="3348752" y="1889967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ALADIN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E0B16569-523A-4BAF-B3B3-D81CADB7F5A6}"/>
              </a:ext>
            </a:extLst>
          </p:cNvPr>
          <p:cNvSpPr txBox="1"/>
          <p:nvPr/>
        </p:nvSpPr>
        <p:spPr>
          <a:xfrm>
            <a:off x="3308676" y="3680232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SURFEX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BBF790C9-D822-4AD3-83D5-F7451CBBF9C8}"/>
              </a:ext>
            </a:extLst>
          </p:cNvPr>
          <p:cNvSpPr txBox="1"/>
          <p:nvPr/>
        </p:nvSpPr>
        <p:spPr>
          <a:xfrm>
            <a:off x="6555149" y="3695083"/>
            <a:ext cx="83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Szeged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CA8BE1F-9CF8-4948-86CF-CE8F5EB357A9}"/>
              </a:ext>
            </a:extLst>
          </p:cNvPr>
          <p:cNvSpPr txBox="1"/>
          <p:nvPr/>
        </p:nvSpPr>
        <p:spPr>
          <a:xfrm>
            <a:off x="600281" y="1456012"/>
            <a:ext cx="6892719" cy="19069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Dinamikus meteorológia, éghajlattan, statisztika, matematika alapos ismerete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 modellezéshez elengedhetetlen az elméleti háttér ismerete is (Numerikus előrejelzés)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9F51040-6C38-43B2-A43C-E645639A7B11}"/>
              </a:ext>
            </a:extLst>
          </p:cNvPr>
          <p:cNvSpPr txBox="1"/>
          <p:nvPr/>
        </p:nvSpPr>
        <p:spPr>
          <a:xfrm>
            <a:off x="5356159" y="3586907"/>
            <a:ext cx="6327841" cy="248578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Alap programozási ismeret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 modellek </a:t>
            </a:r>
            <a:r>
              <a:rPr lang="hu-HU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Fortran</a:t>
            </a:r>
            <a:r>
              <a:rPr lang="hu-HU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programnyelven íródtak, azokat </a:t>
            </a:r>
            <a:r>
              <a:rPr lang="hu-HU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shell</a:t>
            </a:r>
            <a:r>
              <a:rPr lang="hu-HU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hu-HU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scripttekkel</a:t>
            </a:r>
            <a:r>
              <a:rPr lang="hu-HU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futtatjuk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 feldolgozásban </a:t>
            </a:r>
            <a:r>
              <a:rPr lang="hu-HU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Grads</a:t>
            </a:r>
            <a:r>
              <a:rPr lang="hu-HU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hu-HU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cdo</a:t>
            </a:r>
            <a:r>
              <a:rPr lang="hu-HU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R, programokat használunk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CEEBF1D-C505-45CB-A336-885FC8BE6D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7" t="26852" r="58975" b="30969"/>
          <a:stretch/>
        </p:blipFill>
        <p:spPr>
          <a:xfrm>
            <a:off x="923183" y="3783744"/>
            <a:ext cx="4237863" cy="2572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Ív 1">
            <a:extLst>
              <a:ext uri="{FF2B5EF4-FFF2-40B4-BE49-F238E27FC236}">
                <a16:creationId xmlns:a16="http://schemas.microsoft.com/office/drawing/2014/main" id="{BB643382-AAF8-4864-86D3-8FEF700F625D}"/>
              </a:ext>
            </a:extLst>
          </p:cNvPr>
          <p:cNvSpPr/>
          <p:nvPr/>
        </p:nvSpPr>
        <p:spPr>
          <a:xfrm rot="5569368">
            <a:off x="10280703" y="5694669"/>
            <a:ext cx="762000" cy="586143"/>
          </a:xfrm>
          <a:prstGeom prst="arc">
            <a:avLst/>
          </a:prstGeom>
          <a:ln w="19050">
            <a:solidFill>
              <a:srgbClr val="00808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DAF57CB-2281-44CE-A718-BD62552D2874}"/>
              </a:ext>
            </a:extLst>
          </p:cNvPr>
          <p:cNvSpPr txBox="1"/>
          <p:nvPr/>
        </p:nvSpPr>
        <p:spPr>
          <a:xfrm>
            <a:off x="7391532" y="6210769"/>
            <a:ext cx="29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+mj-lt"/>
                <a:cs typeface="Arial" panose="020B0604020202020204" pitchFamily="34" charset="0"/>
              </a:rPr>
              <a:t>Minden megtanulható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2A7EC58-CED0-4762-A6F5-D95D404EE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078" y="1370096"/>
            <a:ext cx="3118104" cy="20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CD985E4E-9F2C-C545-983A-3A60B029A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92D7534-F60E-4536-A6CE-A8BDC597B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378" y="2282787"/>
            <a:ext cx="6274044" cy="1325563"/>
          </a:xfrm>
        </p:spPr>
        <p:txBody>
          <a:bodyPr/>
          <a:lstStyle/>
          <a:p>
            <a:pPr algn="ctr"/>
            <a:r>
              <a:rPr lang="hu-HU" dirty="0">
                <a:solidFill>
                  <a:srgbClr val="009999"/>
                </a:solidFill>
              </a:rPr>
              <a:t>Köszönöm szépen a figyelmet!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EC5F9E7-B953-413A-A9E1-ACD13A16C486}"/>
              </a:ext>
            </a:extLst>
          </p:cNvPr>
          <p:cNvSpPr txBox="1"/>
          <p:nvPr/>
        </p:nvSpPr>
        <p:spPr>
          <a:xfrm>
            <a:off x="3889863" y="5032911"/>
            <a:ext cx="4412273" cy="1323439"/>
          </a:xfrm>
          <a:prstGeom prst="rect">
            <a:avLst/>
          </a:prstGeom>
          <a:solidFill>
            <a:srgbClr val="008080">
              <a:alpha val="15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r>
              <a:rPr lang="hu-HU" sz="2000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Elérhetőség: </a:t>
            </a:r>
            <a:r>
              <a:rPr lang="hu-H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klimadinamika@met.hu</a:t>
            </a:r>
            <a:endParaRPr lang="hu-H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524000">
              <a:tabLst>
                <a:tab pos="1524000" algn="l"/>
              </a:tabLst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zempleni.zs@met.hu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524000" algn="l"/>
              </a:tabLst>
            </a:pPr>
            <a:r>
              <a:rPr lang="hu-HU" sz="2000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Honlap:</a:t>
            </a:r>
            <a:r>
              <a:rPr lang="hu-HU" sz="2000" dirty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www.met.hu/RCM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45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" name="Google Shape;104;p15"/>
          <p:cNvSpPr/>
          <p:nvPr/>
        </p:nvSpPr>
        <p:spPr>
          <a:xfrm>
            <a:off x="269630" y="282319"/>
            <a:ext cx="9144000" cy="101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8"/>
            <a:r>
              <a:rPr lang="hu-HU" sz="3600" b="1" dirty="0">
                <a:solidFill>
                  <a:srgbClr val="008080"/>
                </a:solidFill>
                <a:latin typeface="+mj-lt"/>
                <a:sym typeface="Source Sans Pro"/>
              </a:rPr>
              <a:t>1. Éghajlat</a:t>
            </a:r>
            <a:endParaRPr sz="2400" b="1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2" name="Google Shape;116;p16">
            <a:extLst>
              <a:ext uri="{FF2B5EF4-FFF2-40B4-BE49-F238E27FC236}">
                <a16:creationId xmlns:a16="http://schemas.microsoft.com/office/drawing/2014/main" id="{F5EE241C-08D7-77C1-BF9F-0BD135B6A6E9}"/>
              </a:ext>
            </a:extLst>
          </p:cNvPr>
          <p:cNvSpPr txBox="1"/>
          <p:nvPr/>
        </p:nvSpPr>
        <p:spPr>
          <a:xfrm>
            <a:off x="580998" y="1014930"/>
            <a:ext cx="6295160" cy="14907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sz="2000" b="1" dirty="0">
              <a:latin typeface="+mj-lt"/>
            </a:endParaRPr>
          </a:p>
          <a:p>
            <a:pPr marL="342900" marR="0" lvl="0" indent="-166687" algn="l" rtl="0">
              <a:spcBef>
                <a:spcPts val="600"/>
              </a:spcBef>
              <a:spcAft>
                <a:spcPts val="600"/>
              </a:spcAft>
              <a:buClrTx/>
              <a:buSzPts val="2200"/>
              <a:buFont typeface="Arial"/>
              <a:buChar char="•"/>
            </a:pPr>
            <a:r>
              <a:rPr lang="hu-HU" sz="2000" dirty="0">
                <a:latin typeface="+mj-lt"/>
                <a:sym typeface="Arial"/>
              </a:rPr>
              <a:t>az éghajlati rendszer szokásos viselkedése</a:t>
            </a:r>
            <a:endParaRPr sz="2000" dirty="0">
              <a:latin typeface="+mj-lt"/>
            </a:endParaRPr>
          </a:p>
          <a:p>
            <a:pPr marL="342900" marR="0" lvl="0" indent="-166687" algn="l" rtl="0">
              <a:spcBef>
                <a:spcPts val="0"/>
              </a:spcBef>
              <a:spcAft>
                <a:spcPts val="600"/>
              </a:spcAft>
              <a:buClrTx/>
              <a:buSzPts val="2200"/>
              <a:buFont typeface="Arial"/>
              <a:buChar char="•"/>
            </a:pPr>
            <a:r>
              <a:rPr lang="hu-HU" sz="2000" dirty="0">
                <a:latin typeface="+mj-lt"/>
                <a:sym typeface="Arial"/>
              </a:rPr>
              <a:t>a meteorológiai változók statisztikai jellemzőivel írjuk le (pl. átlag, eloszlás)</a:t>
            </a:r>
          </a:p>
        </p:txBody>
      </p:sp>
      <p:pic>
        <p:nvPicPr>
          <p:cNvPr id="3" name="Picture 2" descr="http://met.hu/eghajlat/magyarorszag_eghajlata/varosok_jellemzoi/Budapest/images/Budapest_1.png">
            <a:extLst>
              <a:ext uri="{FF2B5EF4-FFF2-40B4-BE49-F238E27FC236}">
                <a16:creationId xmlns:a16="http://schemas.microsoft.com/office/drawing/2014/main" id="{782E3D5C-70AF-5FD7-2B2C-B5BD2C661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9046" y="226526"/>
            <a:ext cx="2829168" cy="28291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Google Shape;116;p16">
            <a:extLst>
              <a:ext uri="{FF2B5EF4-FFF2-40B4-BE49-F238E27FC236}">
                <a16:creationId xmlns:a16="http://schemas.microsoft.com/office/drawing/2014/main" id="{9F2DB054-6DB8-F3B7-A974-CDDB6638E1F7}"/>
              </a:ext>
            </a:extLst>
          </p:cNvPr>
          <p:cNvSpPr txBox="1"/>
          <p:nvPr/>
        </p:nvSpPr>
        <p:spPr>
          <a:xfrm>
            <a:off x="580998" y="2891966"/>
            <a:ext cx="4219069" cy="27548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+mj-lt"/>
                <a:ea typeface="Century Gothic"/>
                <a:cs typeface="Century Gothic"/>
                <a:sym typeface="Century Gothic"/>
              </a:rPr>
              <a:t>Éghajlati rendszer elemei</a:t>
            </a:r>
            <a:endParaRPr lang="hu-HU" sz="2000" dirty="0">
              <a:solidFill>
                <a:schemeClr val="tx1"/>
              </a:solidFill>
              <a:latin typeface="+mj-lt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lang="hu-HU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sym typeface="Arial"/>
            </a:endParaRP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90012F40-7F35-3A0B-81AB-CA795252ECF4}"/>
              </a:ext>
            </a:extLst>
          </p:cNvPr>
          <p:cNvGrpSpPr/>
          <p:nvPr/>
        </p:nvGrpSpPr>
        <p:grpSpPr>
          <a:xfrm>
            <a:off x="3136607" y="3398670"/>
            <a:ext cx="5396083" cy="3177011"/>
            <a:chOff x="1394187" y="1026145"/>
            <a:chExt cx="6236921" cy="4232008"/>
          </a:xfrm>
          <a:effectLst/>
        </p:grpSpPr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20175A01-F744-CFCC-5AD0-5493ED5D2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187" y="1026145"/>
              <a:ext cx="6236921" cy="42320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15B1EB81-1CCF-54C6-7BAB-6F135563E5E4}"/>
                </a:ext>
              </a:extLst>
            </p:cNvPr>
            <p:cNvSpPr/>
            <p:nvPr/>
          </p:nvSpPr>
          <p:spPr>
            <a:xfrm>
              <a:off x="3877066" y="3356264"/>
              <a:ext cx="880947" cy="233921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842F92E-6525-67E2-EF0F-562168789B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4931745"/>
              </p:ext>
            </p:extLst>
          </p:nvPr>
        </p:nvGraphicFramePr>
        <p:xfrm>
          <a:off x="9073761" y="3809719"/>
          <a:ext cx="2857962" cy="2521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27968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9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16;p16">
            <a:extLst>
              <a:ext uri="{FF2B5EF4-FFF2-40B4-BE49-F238E27FC236}">
                <a16:creationId xmlns:a16="http://schemas.microsoft.com/office/drawing/2014/main" id="{99CBE2BC-439B-262E-350B-8EEEEE7ECC49}"/>
              </a:ext>
            </a:extLst>
          </p:cNvPr>
          <p:cNvSpPr txBox="1"/>
          <p:nvPr/>
        </p:nvSpPr>
        <p:spPr>
          <a:xfrm>
            <a:off x="586611" y="408836"/>
            <a:ext cx="3533105" cy="7513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3600" b="1" dirty="0">
                <a:solidFill>
                  <a:srgbClr val="008080"/>
                </a:solidFill>
                <a:latin typeface="+mj-lt"/>
                <a:sym typeface="Century Gothic"/>
              </a:rPr>
              <a:t>Éghajlatváltozás</a:t>
            </a:r>
            <a:endParaRPr sz="3600" b="1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8" name="Google Shape;176;p20">
            <a:extLst>
              <a:ext uri="{FF2B5EF4-FFF2-40B4-BE49-F238E27FC236}">
                <a16:creationId xmlns:a16="http://schemas.microsoft.com/office/drawing/2014/main" id="{B16DF142-019B-0630-4052-CA414BA75E83}"/>
              </a:ext>
            </a:extLst>
          </p:cNvPr>
          <p:cNvSpPr/>
          <p:nvPr/>
        </p:nvSpPr>
        <p:spPr>
          <a:xfrm>
            <a:off x="4689080" y="2300748"/>
            <a:ext cx="6822075" cy="2666082"/>
          </a:xfrm>
          <a:prstGeom prst="roundRect">
            <a:avLst>
              <a:gd name="adj" fmla="val 11708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77;p20">
            <a:extLst>
              <a:ext uri="{FF2B5EF4-FFF2-40B4-BE49-F238E27FC236}">
                <a16:creationId xmlns:a16="http://schemas.microsoft.com/office/drawing/2014/main" id="{87207F2F-8B51-FC0E-0571-785DAEB89B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8354" r="4604" b="26907"/>
          <a:stretch/>
        </p:blipFill>
        <p:spPr>
          <a:xfrm>
            <a:off x="4132617" y="469514"/>
            <a:ext cx="6384296" cy="25338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1" name="Google Shape;178;p20">
            <a:extLst>
              <a:ext uri="{FF2B5EF4-FFF2-40B4-BE49-F238E27FC236}">
                <a16:creationId xmlns:a16="http://schemas.microsoft.com/office/drawing/2014/main" id="{7926C658-68D4-462C-0D89-5A671A712E04}"/>
              </a:ext>
            </a:extLst>
          </p:cNvPr>
          <p:cNvSpPr txBox="1"/>
          <p:nvPr/>
        </p:nvSpPr>
        <p:spPr>
          <a:xfrm>
            <a:off x="5105187" y="402909"/>
            <a:ext cx="3644748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Globális üvegházgáz-koncentráció</a:t>
            </a:r>
            <a:endParaRPr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404451A1-9802-667C-E66F-248A6A539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138" y="3087839"/>
            <a:ext cx="7839544" cy="3710225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66C2A58B-A347-6745-49E2-AE59BA4808DA}"/>
              </a:ext>
            </a:extLst>
          </p:cNvPr>
          <p:cNvSpPr txBox="1"/>
          <p:nvPr/>
        </p:nvSpPr>
        <p:spPr>
          <a:xfrm>
            <a:off x="9258384" y="6366367"/>
            <a:ext cx="1258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+mj-lt"/>
              </a:rPr>
              <a:t>IPCC, 2022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F3A28AAE-F721-11E1-1411-81DF868C8916}"/>
              </a:ext>
            </a:extLst>
          </p:cNvPr>
          <p:cNvSpPr/>
          <p:nvPr/>
        </p:nvSpPr>
        <p:spPr>
          <a:xfrm>
            <a:off x="4132617" y="469514"/>
            <a:ext cx="272235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17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" name="Google Shape;104;p15"/>
          <p:cNvSpPr/>
          <p:nvPr/>
        </p:nvSpPr>
        <p:spPr>
          <a:xfrm>
            <a:off x="269630" y="282319"/>
            <a:ext cx="9144000" cy="101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8"/>
            <a:r>
              <a:rPr lang="hu-HU" sz="3600" b="1" dirty="0">
                <a:solidFill>
                  <a:srgbClr val="008080"/>
                </a:solidFill>
                <a:latin typeface="+mj-lt"/>
                <a:sym typeface="Source Sans Pro"/>
              </a:rPr>
              <a:t>2. Éghajlati modellezés</a:t>
            </a:r>
            <a:endParaRPr sz="2400" b="1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2" name="Google Shape;229;p24">
            <a:extLst>
              <a:ext uri="{FF2B5EF4-FFF2-40B4-BE49-F238E27FC236}">
                <a16:creationId xmlns:a16="http://schemas.microsoft.com/office/drawing/2014/main" id="{3EF6435D-1A97-07C5-FE70-177D01A6F46E}"/>
              </a:ext>
            </a:extLst>
          </p:cNvPr>
          <p:cNvSpPr txBox="1"/>
          <p:nvPr/>
        </p:nvSpPr>
        <p:spPr>
          <a:xfrm>
            <a:off x="6117970" y="1150743"/>
            <a:ext cx="5650256" cy="36996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Aft>
                <a:spcPts val="1200"/>
              </a:spcAft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az éghajlati „előrejelzés” hasonló módszerekkel, mint az időjárás előrejelzése</a:t>
            </a:r>
          </a:p>
          <a:p>
            <a:pPr marL="342900" indent="-342900">
              <a:spcAft>
                <a:spcPts val="1200"/>
              </a:spcAft>
              <a:buSzPts val="2200"/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SzPts val="2200"/>
            </a:pPr>
            <a:r>
              <a:rPr lang="hu-HU" sz="2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a fizikai törvények felírhatók matematikai egyenletekkel</a:t>
            </a:r>
          </a:p>
          <a:p>
            <a:pPr marL="342900" indent="-342900">
              <a:spcAft>
                <a:spcPts val="1200"/>
              </a:spcAft>
              <a:buSzPts val="2200"/>
              <a:buFont typeface="Wingdings" panose="05000000000000000000" pitchFamily="2" charset="2"/>
              <a:buChar char="à"/>
            </a:pPr>
            <a:r>
              <a:rPr lang="hu-HU" sz="2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f</a:t>
            </a:r>
            <a:r>
              <a:rPr lang="hu-HU" sz="2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eladat: az egyenletrendszer megoldása</a:t>
            </a:r>
          </a:p>
          <a:p>
            <a:pPr>
              <a:spcAft>
                <a:spcPts val="1200"/>
              </a:spcAft>
              <a:buSzPts val="2200"/>
            </a:pPr>
            <a:endParaRPr lang="hu-HU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 pontos megoldást csak közelíteni tudjuk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endParaRPr lang="hu-HU" sz="2000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>
              <a:buSzPts val="2200"/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99172DFC-9656-F4AA-A8F0-DBAF5BA0E667}"/>
              </a:ext>
            </a:extLst>
          </p:cNvPr>
          <p:cNvGrpSpPr/>
          <p:nvPr/>
        </p:nvGrpSpPr>
        <p:grpSpPr>
          <a:xfrm>
            <a:off x="1208792" y="1284191"/>
            <a:ext cx="4185327" cy="4199059"/>
            <a:chOff x="509636" y="2587224"/>
            <a:chExt cx="4536148" cy="3876675"/>
          </a:xfrm>
        </p:grpSpPr>
        <p:pic>
          <p:nvPicPr>
            <p:cNvPr id="4" name="Google Shape;230;p24">
              <a:extLst>
                <a:ext uri="{FF2B5EF4-FFF2-40B4-BE49-F238E27FC236}">
                  <a16:creationId xmlns:a16="http://schemas.microsoft.com/office/drawing/2014/main" id="{731F3740-7C3C-A04C-FC69-11B4A77748F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9636" y="2587224"/>
              <a:ext cx="4536148" cy="3876675"/>
            </a:xfrm>
            <a:prstGeom prst="rect">
              <a:avLst/>
            </a:prstGeom>
            <a:noFill/>
            <a:ln w="76200" cap="flat" cmpd="sng">
              <a:solidFill>
                <a:srgbClr val="FFCC66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BE625D5F-1CA7-FD33-C1BB-9BDF6419E988}"/>
                </a:ext>
              </a:extLst>
            </p:cNvPr>
            <p:cNvSpPr txBox="1"/>
            <p:nvPr/>
          </p:nvSpPr>
          <p:spPr>
            <a:xfrm>
              <a:off x="541819" y="2615159"/>
              <a:ext cx="4311409" cy="76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u="sng" dirty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hu-HU" sz="2400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sz="2400" u="sng" dirty="0" err="1">
                  <a:solidFill>
                    <a:schemeClr val="bg1"/>
                  </a:solidFill>
                  <a:latin typeface="+mj-lt"/>
                </a:rPr>
                <a:t>hidro</a:t>
              </a:r>
              <a:r>
                <a:rPr lang="hu-HU" sz="2400" u="sng" dirty="0">
                  <a:solidFill>
                    <a:schemeClr val="bg1"/>
                  </a:solidFill>
                  <a:latin typeface="+mj-lt"/>
                </a:rPr>
                <a:t>-termodinamikai</a:t>
              </a:r>
              <a:r>
                <a:rPr lang="hu-HU" sz="2400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sz="2400" u="sng" dirty="0">
                  <a:solidFill>
                    <a:schemeClr val="bg1"/>
                  </a:solidFill>
                  <a:latin typeface="+mj-lt"/>
                </a:rPr>
                <a:t>egyenletrendszer (HTER)</a:t>
              </a:r>
              <a:r>
                <a:rPr lang="hu-HU" sz="2400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</p:grpSp>
      <p:grpSp>
        <p:nvGrpSpPr>
          <p:cNvPr id="7" name="Google Shape;244;p25">
            <a:extLst>
              <a:ext uri="{FF2B5EF4-FFF2-40B4-BE49-F238E27FC236}">
                <a16:creationId xmlns:a16="http://schemas.microsoft.com/office/drawing/2014/main" id="{5919EFA1-9F0B-2655-6E2C-4D5DB8CB60CC}"/>
              </a:ext>
            </a:extLst>
          </p:cNvPr>
          <p:cNvGrpSpPr/>
          <p:nvPr/>
        </p:nvGrpSpPr>
        <p:grpSpPr>
          <a:xfrm>
            <a:off x="8912823" y="5077489"/>
            <a:ext cx="2308127" cy="1282610"/>
            <a:chOff x="5154377" y="2535433"/>
            <a:chExt cx="3166418" cy="1652150"/>
          </a:xfrm>
        </p:grpSpPr>
        <p:sp>
          <p:nvSpPr>
            <p:cNvPr id="8" name="Google Shape;245;p25">
              <a:extLst>
                <a:ext uri="{FF2B5EF4-FFF2-40B4-BE49-F238E27FC236}">
                  <a16:creationId xmlns:a16="http://schemas.microsoft.com/office/drawing/2014/main" id="{EA8596C4-5E0B-EC03-5C7E-54FE1A879AF8}"/>
                </a:ext>
              </a:extLst>
            </p:cNvPr>
            <p:cNvSpPr/>
            <p:nvPr/>
          </p:nvSpPr>
          <p:spPr>
            <a:xfrm>
              <a:off x="5154377" y="2660073"/>
              <a:ext cx="3166418" cy="140287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" name="Google Shape;246;p25">
              <a:extLst>
                <a:ext uri="{FF2B5EF4-FFF2-40B4-BE49-F238E27FC236}">
                  <a16:creationId xmlns:a16="http://schemas.microsoft.com/office/drawing/2014/main" id="{D8BCA035-15B5-5B80-EDAF-FF14C4F7F0F4}"/>
                </a:ext>
              </a:extLst>
            </p:cNvPr>
            <p:cNvGrpSpPr/>
            <p:nvPr/>
          </p:nvGrpSpPr>
          <p:grpSpPr>
            <a:xfrm>
              <a:off x="5675288" y="2535433"/>
              <a:ext cx="2446986" cy="1652150"/>
              <a:chOff x="5628068" y="2023838"/>
              <a:chExt cx="2446986" cy="1652150"/>
            </a:xfrm>
          </p:grpSpPr>
          <p:cxnSp>
            <p:nvCxnSpPr>
              <p:cNvPr id="10" name="Google Shape;247;p25">
                <a:extLst>
                  <a:ext uri="{FF2B5EF4-FFF2-40B4-BE49-F238E27FC236}">
                    <a16:creationId xmlns:a16="http://schemas.microsoft.com/office/drawing/2014/main" id="{55CBFE88-A3EE-33C3-717E-F40BE65F7FD4}"/>
                  </a:ext>
                </a:extLst>
              </p:cNvPr>
              <p:cNvCxnSpPr/>
              <p:nvPr/>
            </p:nvCxnSpPr>
            <p:spPr>
              <a:xfrm>
                <a:off x="5628068" y="3145566"/>
                <a:ext cx="2446986" cy="0"/>
              </a:xfrm>
              <a:prstGeom prst="straightConnector1">
                <a:avLst/>
              </a:prstGeom>
              <a:noFill/>
              <a:ln w="57150" cap="rnd" cmpd="sng">
                <a:solidFill>
                  <a:srgbClr val="2F5496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  <p:cxnSp>
            <p:nvCxnSpPr>
              <p:cNvPr id="11" name="Google Shape;248;p25">
                <a:extLst>
                  <a:ext uri="{FF2B5EF4-FFF2-40B4-BE49-F238E27FC236}">
                    <a16:creationId xmlns:a16="http://schemas.microsoft.com/office/drawing/2014/main" id="{76FD0EBB-F55E-A9A1-AEC6-0A9D910EFAA8}"/>
                  </a:ext>
                </a:extLst>
              </p:cNvPr>
              <p:cNvCxnSpPr/>
              <p:nvPr/>
            </p:nvCxnSpPr>
            <p:spPr>
              <a:xfrm>
                <a:off x="5628068" y="2986238"/>
                <a:ext cx="0" cy="318655"/>
              </a:xfrm>
              <a:prstGeom prst="straightConnector1">
                <a:avLst/>
              </a:prstGeom>
              <a:noFill/>
              <a:ln w="38100" cap="flat" cmpd="sng">
                <a:solidFill>
                  <a:srgbClr val="2F549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" name="Google Shape;249;p25">
                <a:extLst>
                  <a:ext uri="{FF2B5EF4-FFF2-40B4-BE49-F238E27FC236}">
                    <a16:creationId xmlns:a16="http://schemas.microsoft.com/office/drawing/2014/main" id="{DA9C35E8-19F0-6907-5D07-C09F1A40DCA5}"/>
                  </a:ext>
                </a:extLst>
              </p:cNvPr>
              <p:cNvCxnSpPr/>
              <p:nvPr/>
            </p:nvCxnSpPr>
            <p:spPr>
              <a:xfrm>
                <a:off x="6223813" y="2986235"/>
                <a:ext cx="0" cy="318655"/>
              </a:xfrm>
              <a:prstGeom prst="straightConnector1">
                <a:avLst/>
              </a:prstGeom>
              <a:noFill/>
              <a:ln w="38100" cap="flat" cmpd="sng">
                <a:solidFill>
                  <a:srgbClr val="2F549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" name="Google Shape;250;p25">
                <a:extLst>
                  <a:ext uri="{FF2B5EF4-FFF2-40B4-BE49-F238E27FC236}">
                    <a16:creationId xmlns:a16="http://schemas.microsoft.com/office/drawing/2014/main" id="{46A2183C-9B83-984D-A01B-EBC1EB0055F7}"/>
                  </a:ext>
                </a:extLst>
              </p:cNvPr>
              <p:cNvCxnSpPr/>
              <p:nvPr/>
            </p:nvCxnSpPr>
            <p:spPr>
              <a:xfrm>
                <a:off x="6851561" y="2986235"/>
                <a:ext cx="0" cy="318655"/>
              </a:xfrm>
              <a:prstGeom prst="straightConnector1">
                <a:avLst/>
              </a:prstGeom>
              <a:noFill/>
              <a:ln w="38100" cap="flat" cmpd="sng">
                <a:solidFill>
                  <a:srgbClr val="2F549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" name="Google Shape;251;p25">
                <a:extLst>
                  <a:ext uri="{FF2B5EF4-FFF2-40B4-BE49-F238E27FC236}">
                    <a16:creationId xmlns:a16="http://schemas.microsoft.com/office/drawing/2014/main" id="{4A9A9126-2D03-5C66-023B-C55DC3E161A9}"/>
                  </a:ext>
                </a:extLst>
              </p:cNvPr>
              <p:cNvCxnSpPr/>
              <p:nvPr/>
            </p:nvCxnSpPr>
            <p:spPr>
              <a:xfrm>
                <a:off x="7443014" y="2986236"/>
                <a:ext cx="0" cy="318655"/>
              </a:xfrm>
              <a:prstGeom prst="straightConnector1">
                <a:avLst/>
              </a:prstGeom>
              <a:noFill/>
              <a:ln w="38100" cap="flat" cmpd="sng">
                <a:solidFill>
                  <a:srgbClr val="2F549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" name="Google Shape;252;p25">
                <a:extLst>
                  <a:ext uri="{FF2B5EF4-FFF2-40B4-BE49-F238E27FC236}">
                    <a16:creationId xmlns:a16="http://schemas.microsoft.com/office/drawing/2014/main" id="{9F51B1C1-06A3-8113-810A-496AC287FDD4}"/>
                  </a:ext>
                </a:extLst>
              </p:cNvPr>
              <p:cNvSpPr txBox="1"/>
              <p:nvPr/>
            </p:nvSpPr>
            <p:spPr>
              <a:xfrm>
                <a:off x="7801136" y="3214323"/>
                <a:ext cx="26962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hu-HU" sz="2400">
                    <a:solidFill>
                      <a:srgbClr val="2F5496"/>
                    </a:solidFill>
                    <a:latin typeface="Arial"/>
                    <a:ea typeface="Arial"/>
                    <a:cs typeface="Arial"/>
                    <a:sym typeface="Arial"/>
                  </a:rPr>
                  <a:t>t</a:t>
                </a:r>
                <a:endParaRPr/>
              </a:p>
            </p:txBody>
          </p:sp>
          <p:sp>
            <p:nvSpPr>
              <p:cNvPr id="16" name="Google Shape;253;p25">
                <a:extLst>
                  <a:ext uri="{FF2B5EF4-FFF2-40B4-BE49-F238E27FC236}">
                    <a16:creationId xmlns:a16="http://schemas.microsoft.com/office/drawing/2014/main" id="{2C8C8A64-9BEB-A122-8E89-6996C0B8B304}"/>
                  </a:ext>
                </a:extLst>
              </p:cNvPr>
              <p:cNvSpPr txBox="1"/>
              <p:nvPr/>
            </p:nvSpPr>
            <p:spPr>
              <a:xfrm>
                <a:off x="5706743" y="2023838"/>
                <a:ext cx="2234186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hu-HU" dirty="0">
                    <a:solidFill>
                      <a:srgbClr val="2F5496"/>
                    </a:solidFill>
                    <a:latin typeface="+mj-lt"/>
                    <a:ea typeface="Comic Sans MS"/>
                    <a:cs typeface="Comic Sans MS"/>
                    <a:sym typeface="Comic Sans MS"/>
                  </a:rPr>
                  <a:t>pl. 6 perc</a:t>
                </a:r>
                <a:endParaRPr dirty="0">
                  <a:latin typeface="+mj-lt"/>
                </a:endParaRPr>
              </a:p>
            </p:txBody>
          </p:sp>
          <p:sp>
            <p:nvSpPr>
              <p:cNvPr id="17" name="Google Shape;254;p25">
                <a:extLst>
                  <a:ext uri="{FF2B5EF4-FFF2-40B4-BE49-F238E27FC236}">
                    <a16:creationId xmlns:a16="http://schemas.microsoft.com/office/drawing/2014/main" id="{B6E5B7CD-E0C5-9CD8-3DED-C674D7820F2F}"/>
                  </a:ext>
                </a:extLst>
              </p:cNvPr>
              <p:cNvSpPr/>
              <p:nvPr/>
            </p:nvSpPr>
            <p:spPr>
              <a:xfrm rot="16200000">
                <a:off x="6434974" y="2528616"/>
                <a:ext cx="177702" cy="600024"/>
              </a:xfrm>
              <a:prstGeom prst="rightBrace">
                <a:avLst>
                  <a:gd name="adj1" fmla="val 58055"/>
                  <a:gd name="adj2" fmla="val 52680"/>
                </a:avLst>
              </a:prstGeom>
              <a:noFill/>
              <a:ln w="38100" cap="flat" cmpd="sng">
                <a:solidFill>
                  <a:srgbClr val="9CC2E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8" name="Google Shape;243;p25">
            <a:extLst>
              <a:ext uri="{FF2B5EF4-FFF2-40B4-BE49-F238E27FC236}">
                <a16:creationId xmlns:a16="http://schemas.microsoft.com/office/drawing/2014/main" id="{7578CF27-1310-B288-3539-C7E437C2FE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22798" b="29520"/>
          <a:stretch/>
        </p:blipFill>
        <p:spPr>
          <a:xfrm>
            <a:off x="6284514" y="4845412"/>
            <a:ext cx="2146706" cy="16335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EFD2320B-504F-A491-4D8B-EB0FA4419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199" y="2115473"/>
            <a:ext cx="3517894" cy="3285944"/>
          </a:xfrm>
          <a:prstGeom prst="rect">
            <a:avLst/>
          </a:prstGeom>
        </p:spPr>
      </p:pic>
      <p:sp>
        <p:nvSpPr>
          <p:cNvPr id="21" name="Jobb oldali kapcsos zárójel 20">
            <a:extLst>
              <a:ext uri="{FF2B5EF4-FFF2-40B4-BE49-F238E27FC236}">
                <a16:creationId xmlns:a16="http://schemas.microsoft.com/office/drawing/2014/main" id="{25CDD64D-D450-C42D-0BAE-9020CB5EBF77}"/>
              </a:ext>
            </a:extLst>
          </p:cNvPr>
          <p:cNvSpPr/>
          <p:nvPr/>
        </p:nvSpPr>
        <p:spPr>
          <a:xfrm>
            <a:off x="5638154" y="1140498"/>
            <a:ext cx="335280" cy="4478771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72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D65FA3E-7E5A-E806-038F-3C7002CC9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"/>
            <a:ext cx="12192000" cy="6858000"/>
          </a:xfrm>
          <a:prstGeom prst="rect">
            <a:avLst/>
          </a:prstGeom>
        </p:spPr>
      </p:pic>
      <p:pic>
        <p:nvPicPr>
          <p:cNvPr id="4" name="Kép 3" descr="A képen rajz, Gyermekrajz látható&#10;&#10;Automatikusan generált leírás">
            <a:extLst>
              <a:ext uri="{FF2B5EF4-FFF2-40B4-BE49-F238E27FC236}">
                <a16:creationId xmlns:a16="http://schemas.microsoft.com/office/drawing/2014/main" id="{539E32B2-857F-EF38-3235-34DCFBCDB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89" t="2001" r="23333" b="2001"/>
          <a:stretch/>
        </p:blipFill>
        <p:spPr>
          <a:xfrm>
            <a:off x="6991842" y="173992"/>
            <a:ext cx="1632236" cy="2287391"/>
          </a:xfrm>
          <a:prstGeom prst="rect">
            <a:avLst/>
          </a:prstGeom>
        </p:spPr>
      </p:pic>
      <p:sp>
        <p:nvSpPr>
          <p:cNvPr id="5" name="Google Shape;229;p24">
            <a:extLst>
              <a:ext uri="{FF2B5EF4-FFF2-40B4-BE49-F238E27FC236}">
                <a16:creationId xmlns:a16="http://schemas.microsoft.com/office/drawing/2014/main" id="{0A195FA6-146A-DCF8-431E-FBDA7B9D750A}"/>
              </a:ext>
            </a:extLst>
          </p:cNvPr>
          <p:cNvSpPr txBox="1"/>
          <p:nvPr/>
        </p:nvSpPr>
        <p:spPr>
          <a:xfrm>
            <a:off x="984224" y="2701173"/>
            <a:ext cx="5650256" cy="36996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200"/>
            </a:pPr>
            <a:r>
              <a:rPr lang="hu-HU" sz="20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 a rácstávolságnál kisebb skálájú folyamatok </a:t>
            </a:r>
            <a:r>
              <a:rPr lang="hu-HU" sz="2000" dirty="0" smtClean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megoldása (</a:t>
            </a:r>
            <a:r>
              <a:rPr lang="hu-HU" sz="2000" dirty="0" err="1" smtClean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parametrizáció</a:t>
            </a:r>
            <a:r>
              <a:rPr lang="hu-HU" sz="2000" dirty="0" smtClean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)</a:t>
            </a:r>
            <a:endParaRPr lang="hu-HU" sz="20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342900" indent="-342900">
              <a:buSzPts val="2200"/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342900" indent="-342900"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sugárzásátvitel</a:t>
            </a:r>
          </a:p>
          <a:p>
            <a:pPr marL="342900" indent="-342900"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mikrofizika</a:t>
            </a:r>
          </a:p>
          <a:p>
            <a:pPr marL="342900" indent="-342900">
              <a:buSzPts val="2200"/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konvekció</a:t>
            </a:r>
            <a:endParaRPr lang="hu-HU" sz="20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342900" indent="-342900"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turbulencia</a:t>
            </a:r>
          </a:p>
          <a:p>
            <a:pPr marL="342900" indent="-342900">
              <a:buSzPts val="22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felszín-légkör kölcsönhatások</a:t>
            </a:r>
          </a:p>
          <a:p>
            <a:pPr marL="342900" indent="-342900">
              <a:buSzPts val="2200"/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342900" indent="-342900">
              <a:buSzPts val="2200"/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800100" lvl="1" indent="-342900">
              <a:buSzPts val="2200"/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B2FC061C-D0CE-B279-15E7-82AB317A397A}"/>
              </a:ext>
            </a:extLst>
          </p:cNvPr>
          <p:cNvSpPr/>
          <p:nvPr/>
        </p:nvSpPr>
        <p:spPr>
          <a:xfrm>
            <a:off x="882624" y="457200"/>
            <a:ext cx="2541296" cy="8534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>
                <a:latin typeface="+mj-lt"/>
              </a:rPr>
              <a:t>DINAMIKA</a:t>
            </a:r>
            <a:endParaRPr lang="hu-HU" dirty="0">
              <a:latin typeface="+mj-lt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68E208D8-94DC-68E5-BCA5-AA6ECEF305DC}"/>
              </a:ext>
            </a:extLst>
          </p:cNvPr>
          <p:cNvSpPr/>
          <p:nvPr/>
        </p:nvSpPr>
        <p:spPr>
          <a:xfrm>
            <a:off x="882624" y="1607943"/>
            <a:ext cx="2541296" cy="8534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+mj-lt"/>
              </a:rPr>
              <a:t>FIZIKA</a:t>
            </a:r>
            <a:endParaRPr lang="hu-HU" dirty="0">
              <a:latin typeface="+mj-lt"/>
            </a:endParaRPr>
          </a:p>
        </p:txBody>
      </p:sp>
      <p:sp>
        <p:nvSpPr>
          <p:cNvPr id="9" name="Google Shape;229;p24">
            <a:extLst>
              <a:ext uri="{FF2B5EF4-FFF2-40B4-BE49-F238E27FC236}">
                <a16:creationId xmlns:a16="http://schemas.microsoft.com/office/drawing/2014/main" id="{8F4F1DA0-0FB6-E159-D3B2-BB9064278787}"/>
              </a:ext>
            </a:extLst>
          </p:cNvPr>
          <p:cNvSpPr txBox="1"/>
          <p:nvPr/>
        </p:nvSpPr>
        <p:spPr>
          <a:xfrm>
            <a:off x="3712184" y="709810"/>
            <a:ext cx="1286536" cy="4172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200"/>
            </a:pPr>
            <a:r>
              <a:rPr lang="hu-HU" sz="20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 HTER</a:t>
            </a:r>
          </a:p>
          <a:p>
            <a:pPr marL="800100" lvl="1" indent="-342900">
              <a:buSzPts val="2200"/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883F36F4-64D0-6B92-459B-8E2D20669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896" y="2809882"/>
            <a:ext cx="6102930" cy="369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D65FA3E-7E5A-E806-038F-3C7002CC9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"/>
            <a:ext cx="12192000" cy="6858000"/>
          </a:xfrm>
          <a:prstGeom prst="rect">
            <a:avLst/>
          </a:prstGeom>
        </p:spPr>
      </p:pic>
      <p:sp>
        <p:nvSpPr>
          <p:cNvPr id="4" name="Google Shape;266;p26">
            <a:extLst>
              <a:ext uri="{FF2B5EF4-FFF2-40B4-BE49-F238E27FC236}">
                <a16:creationId xmlns:a16="http://schemas.microsoft.com/office/drawing/2014/main" id="{A94D85C3-C033-1118-583C-95E70271CF22}"/>
              </a:ext>
            </a:extLst>
          </p:cNvPr>
          <p:cNvSpPr txBox="1"/>
          <p:nvPr/>
        </p:nvSpPr>
        <p:spPr>
          <a:xfrm>
            <a:off x="773845" y="928712"/>
            <a:ext cx="5322156" cy="29700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u-HU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Century Gothic"/>
                <a:cs typeface="Arial" panose="020B0604020202020204" pitchFamily="34" charset="0"/>
                <a:sym typeface="Century Gothic"/>
              </a:rPr>
              <a:t>Időjárás előrejelzés</a:t>
            </a:r>
            <a:endParaRPr sz="2000" dirty="0">
              <a:solidFill>
                <a:schemeClr val="accent5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SzPts val="2000"/>
              <a:buFont typeface="Arial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  <a:sym typeface="Arial"/>
              </a:rPr>
              <a:t>a légköri folyamatok változását tekintjük</a:t>
            </a:r>
            <a:endParaRPr sz="20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SzPts val="2000"/>
              <a:buFont typeface="Arial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  <a:sym typeface="Arial"/>
              </a:rPr>
              <a:t>előrejelzés: pontos időbeli és térbeli leírás</a:t>
            </a:r>
            <a:endParaRPr sz="20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SzPts val="2000"/>
              <a:buFont typeface="Arial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  <a:sym typeface="Arial"/>
              </a:rPr>
              <a:t>a kiindulási állapot meghatározása kulcsfontosságú</a:t>
            </a:r>
            <a:endParaRPr sz="2000" dirty="0">
              <a:latin typeface="+mj-lt"/>
              <a:cs typeface="Arial" panose="020B0604020202020204" pitchFamily="34" charset="0"/>
            </a:endParaRPr>
          </a:p>
          <a:p>
            <a:pPr marL="342900" indent="-215900">
              <a:spcBef>
                <a:spcPts val="600"/>
              </a:spcBef>
              <a:buClr>
                <a:schemeClr val="dk1"/>
              </a:buClr>
              <a:buSzPts val="2000"/>
            </a:pPr>
            <a:endParaRPr sz="2000" dirty="0">
              <a:solidFill>
                <a:srgbClr val="548135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5" name="Google Shape;268;p26">
            <a:extLst>
              <a:ext uri="{FF2B5EF4-FFF2-40B4-BE49-F238E27FC236}">
                <a16:creationId xmlns:a16="http://schemas.microsoft.com/office/drawing/2014/main" id="{B8ECF33C-1733-4E8D-AB90-B13CD86C3623}"/>
              </a:ext>
            </a:extLst>
          </p:cNvPr>
          <p:cNvSpPr txBox="1"/>
          <p:nvPr/>
        </p:nvSpPr>
        <p:spPr>
          <a:xfrm>
            <a:off x="4862605" y="3381511"/>
            <a:ext cx="5992964" cy="289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u-HU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Century Gothic"/>
                <a:cs typeface="Arial" panose="020B0604020202020204" pitchFamily="34" charset="0"/>
                <a:sym typeface="Century Gothic"/>
              </a:rPr>
              <a:t>Éghajlat „előrejelzése”</a:t>
            </a:r>
            <a:endParaRPr sz="2000" dirty="0">
              <a:solidFill>
                <a:schemeClr val="accent5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SzPts val="2000"/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</a:rPr>
              <a:t>a légkört a l</a:t>
            </a:r>
            <a:r>
              <a:rPr lang="hu-HU" sz="2000" dirty="0">
                <a:latin typeface="+mj-lt"/>
                <a:cs typeface="Arial" panose="020B0604020202020204" pitchFamily="34" charset="0"/>
                <a:sym typeface="Arial"/>
              </a:rPr>
              <a:t>assú folyamatok (pl. óceáni) kormányozzák </a:t>
            </a:r>
            <a:r>
              <a:rPr lang="hu-HU" sz="2000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teljes éghajlati rendszert tekintjük</a:t>
            </a:r>
            <a:endParaRPr sz="20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SzPts val="2000"/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  <a:sym typeface="Arial"/>
              </a:rPr>
              <a:t>szokásos viselkedést írunk le (nem 2050 nyarának időjárása)</a:t>
            </a:r>
            <a:endParaRPr sz="20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SzPts val="2000"/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  <a:sym typeface="Arial"/>
              </a:rPr>
              <a:t>valamely kényszerre adott választ </a:t>
            </a:r>
            <a:r>
              <a:rPr lang="hu-HU" sz="2000" dirty="0" smtClean="0">
                <a:latin typeface="+mj-lt"/>
                <a:cs typeface="Arial" panose="020B0604020202020204" pitchFamily="34" charset="0"/>
                <a:sym typeface="Arial"/>
              </a:rPr>
              <a:t>vizsgáljuk </a:t>
            </a:r>
            <a:r>
              <a:rPr lang="hu-HU" sz="20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feltételes projekció</a:t>
            </a:r>
            <a:endParaRPr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E64CFE9-D815-9E7E-1A86-87489AF3D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4" t="3354" r="2996" b="62409"/>
          <a:stretch/>
        </p:blipFill>
        <p:spPr>
          <a:xfrm>
            <a:off x="6271386" y="926455"/>
            <a:ext cx="4320298" cy="2215335"/>
          </a:xfrm>
          <a:prstGeom prst="rect">
            <a:avLst/>
          </a:prstGeom>
        </p:spPr>
      </p:pic>
      <p:pic>
        <p:nvPicPr>
          <p:cNvPr id="8" name="Google Shape;269;p26">
            <a:extLst>
              <a:ext uri="{FF2B5EF4-FFF2-40B4-BE49-F238E27FC236}">
                <a16:creationId xmlns:a16="http://schemas.microsoft.com/office/drawing/2014/main" id="{06ED7D69-14E9-4EA3-4C45-F1E707D12D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2646" y="3279178"/>
            <a:ext cx="3190184" cy="22451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6;p16">
            <a:extLst>
              <a:ext uri="{FF2B5EF4-FFF2-40B4-BE49-F238E27FC236}">
                <a16:creationId xmlns:a16="http://schemas.microsoft.com/office/drawing/2014/main" id="{4156A3B8-56CF-5486-CE49-9D709ACCEE3C}"/>
              </a:ext>
            </a:extLst>
          </p:cNvPr>
          <p:cNvSpPr txBox="1"/>
          <p:nvPr/>
        </p:nvSpPr>
        <p:spPr>
          <a:xfrm>
            <a:off x="452509" y="293293"/>
            <a:ext cx="8976625" cy="5764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u-HU" sz="3600" b="1" dirty="0">
                <a:solidFill>
                  <a:srgbClr val="008080"/>
                </a:solidFill>
                <a:latin typeface="+mj-lt"/>
                <a:sym typeface="Century Gothic"/>
              </a:rPr>
              <a:t>Időjárás-</a:t>
            </a:r>
            <a:r>
              <a:rPr lang="hu-HU" sz="3600" b="1" dirty="0" err="1">
                <a:solidFill>
                  <a:srgbClr val="008080"/>
                </a:solidFill>
                <a:latin typeface="+mj-lt"/>
                <a:sym typeface="Century Gothic"/>
              </a:rPr>
              <a:t>előrejelző</a:t>
            </a: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/>
                <a:cs typeface="Arial" panose="020B0604020202020204" pitchFamily="34" charset="0"/>
                <a:sym typeface="Century Gothic"/>
              </a:rPr>
              <a:t> </a:t>
            </a:r>
            <a:r>
              <a:rPr lang="hu-HU" sz="3600" b="1" dirty="0">
                <a:solidFill>
                  <a:srgbClr val="008080"/>
                </a:solidFill>
                <a:latin typeface="+mj-lt"/>
                <a:sym typeface="Century Gothic"/>
              </a:rPr>
              <a:t>modellek</a:t>
            </a: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/>
                <a:cs typeface="Arial" panose="020B0604020202020204" pitchFamily="34" charset="0"/>
                <a:sym typeface="Century Gothic"/>
              </a:rPr>
              <a:t> </a:t>
            </a:r>
            <a:r>
              <a:rPr lang="hu-HU" sz="3600" b="1" dirty="0">
                <a:solidFill>
                  <a:srgbClr val="008080"/>
                </a:solidFill>
                <a:latin typeface="+mj-lt"/>
                <a:sym typeface="Century Gothic"/>
              </a:rPr>
              <a:t>/ klímamodellek</a:t>
            </a:r>
            <a:endParaRPr lang="hu-HU" sz="3600" b="1" dirty="0">
              <a:solidFill>
                <a:srgbClr val="008080"/>
              </a:solidFill>
              <a:latin typeface="+mj-lt"/>
              <a:sym typeface="Arial"/>
            </a:endParaRPr>
          </a:p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endParaRPr lang="hu-HU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93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D65FA3E-7E5A-E806-038F-3C7002CC9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"/>
            <a:ext cx="12192000" cy="6858000"/>
          </a:xfrm>
          <a:prstGeom prst="rect">
            <a:avLst/>
          </a:prstGeom>
        </p:spPr>
      </p:pic>
      <p:sp>
        <p:nvSpPr>
          <p:cNvPr id="3" name="Google Shape;116;p16">
            <a:extLst>
              <a:ext uri="{FF2B5EF4-FFF2-40B4-BE49-F238E27FC236}">
                <a16:creationId xmlns:a16="http://schemas.microsoft.com/office/drawing/2014/main" id="{69AFB8DE-8AEE-5C05-FC18-45443301CD29}"/>
              </a:ext>
            </a:extLst>
          </p:cNvPr>
          <p:cNvSpPr txBox="1"/>
          <p:nvPr/>
        </p:nvSpPr>
        <p:spPr>
          <a:xfrm>
            <a:off x="472830" y="514844"/>
            <a:ext cx="5844398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/>
                <a:cs typeface="Arial" panose="020B0604020202020204" pitchFamily="34" charset="0"/>
                <a:sym typeface="Century Gothic"/>
              </a:rPr>
              <a:t>Az éghajlati modellezés menete</a:t>
            </a:r>
            <a:endParaRPr lang="hu-HU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DDFA136-16E3-32A2-480C-B5AD91D69D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8988210"/>
              </p:ext>
            </p:extLst>
          </p:nvPr>
        </p:nvGraphicFramePr>
        <p:xfrm>
          <a:off x="363415" y="511528"/>
          <a:ext cx="1146517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3C71DDC1-1DB2-A679-66ED-A1FF456B005F}"/>
              </a:ext>
            </a:extLst>
          </p:cNvPr>
          <p:cNvSpPr/>
          <p:nvPr/>
        </p:nvSpPr>
        <p:spPr>
          <a:xfrm>
            <a:off x="2467627" y="1288025"/>
            <a:ext cx="4975393" cy="394273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04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D65FA3E-7E5A-E806-038F-3C7002CC9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"/>
            <a:ext cx="12192000" cy="6858000"/>
          </a:xfrm>
          <a:prstGeom prst="rect">
            <a:avLst/>
          </a:prstGeom>
        </p:spPr>
      </p:pic>
      <p:sp>
        <p:nvSpPr>
          <p:cNvPr id="3" name="Google Shape;277;p27">
            <a:extLst>
              <a:ext uri="{FF2B5EF4-FFF2-40B4-BE49-F238E27FC236}">
                <a16:creationId xmlns:a16="http://schemas.microsoft.com/office/drawing/2014/main" id="{7424A708-E65C-1CF5-150B-0CEBCF9BF05C}"/>
              </a:ext>
            </a:extLst>
          </p:cNvPr>
          <p:cNvSpPr txBox="1"/>
          <p:nvPr/>
        </p:nvSpPr>
        <p:spPr>
          <a:xfrm>
            <a:off x="1005848" y="1280030"/>
            <a:ext cx="5844398" cy="22775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hu-HU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Century Gothic"/>
                <a:cs typeface="Arial" panose="020B0604020202020204" pitchFamily="34" charset="0"/>
                <a:sym typeface="Century Gothic"/>
              </a:rPr>
              <a:t>Globális modellek</a:t>
            </a:r>
            <a:endParaRPr sz="2000" dirty="0">
              <a:solidFill>
                <a:schemeClr val="accent5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SzPts val="2000"/>
              <a:buFont typeface="Arial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  <a:sym typeface="Arial"/>
              </a:rPr>
              <a:t>kapcsolt földrendszer modellek</a:t>
            </a:r>
          </a:p>
          <a:p>
            <a:pPr marL="342900" indent="-342900">
              <a:spcAft>
                <a:spcPts val="600"/>
              </a:spcAft>
              <a:buSzPts val="2000"/>
              <a:buFont typeface="Arial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  <a:sym typeface="Arial"/>
              </a:rPr>
              <a:t>100-250 km horizontális felbontás</a:t>
            </a:r>
          </a:p>
          <a:p>
            <a:pPr marL="342900" indent="-342900">
              <a:spcAft>
                <a:spcPts val="600"/>
              </a:spcAft>
              <a:buSzPts val="2000"/>
              <a:buFont typeface="Arial"/>
              <a:buChar char="•"/>
            </a:pPr>
            <a:r>
              <a:rPr lang="hu-HU" sz="2000" u="sng" dirty="0">
                <a:latin typeface="+mj-lt"/>
                <a:cs typeface="Arial" panose="020B0604020202020204" pitchFamily="34" charset="0"/>
                <a:sym typeface="Arial"/>
              </a:rPr>
              <a:t>Alkalmazás:</a:t>
            </a:r>
            <a:r>
              <a:rPr lang="hu-HU" sz="2000" dirty="0">
                <a:latin typeface="+mj-lt"/>
                <a:cs typeface="Arial" panose="020B0604020202020204" pitchFamily="34" charset="0"/>
                <a:sym typeface="Arial"/>
              </a:rPr>
              <a:t> az éghajlati rendszer válasza a megváltozott kényszerre</a:t>
            </a:r>
            <a:endParaRPr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Google Shape;283;p27">
            <a:extLst>
              <a:ext uri="{FF2B5EF4-FFF2-40B4-BE49-F238E27FC236}">
                <a16:creationId xmlns:a16="http://schemas.microsoft.com/office/drawing/2014/main" id="{4FDA376A-7FFA-EF24-75DD-33E1AD1DC235}"/>
              </a:ext>
            </a:extLst>
          </p:cNvPr>
          <p:cNvSpPr txBox="1"/>
          <p:nvPr/>
        </p:nvSpPr>
        <p:spPr>
          <a:xfrm>
            <a:off x="5623060" y="4149183"/>
            <a:ext cx="5765391" cy="22006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u-HU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Century Gothic"/>
                <a:cs typeface="Arial" panose="020B0604020202020204" pitchFamily="34" charset="0"/>
                <a:sym typeface="Century Gothic"/>
              </a:rPr>
              <a:t>Regionális modellek</a:t>
            </a:r>
            <a:endParaRPr sz="2000" dirty="0">
              <a:solidFill>
                <a:schemeClr val="accent5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SzPts val="2000"/>
              <a:buFont typeface="Arial"/>
              <a:buChar char="•"/>
            </a:pPr>
            <a:r>
              <a:rPr lang="hu-HU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Arial"/>
              </a:rPr>
              <a:t>kisebb terület, finomabb felbontás (10-25 km) </a:t>
            </a:r>
            <a:r>
              <a:rPr lang="hu-HU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hu-HU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Arial"/>
              </a:rPr>
              <a:t>folyamatok pontosabb leírása</a:t>
            </a:r>
            <a:endParaRPr sz="2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SzPts val="2000"/>
              <a:buFont typeface="Arial"/>
              <a:buChar char="•"/>
            </a:pPr>
            <a:r>
              <a:rPr lang="hu-HU" sz="2000" u="sng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Arial"/>
              </a:rPr>
              <a:t>Alkalmazás:</a:t>
            </a:r>
            <a:r>
              <a:rPr lang="hu-HU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Arial"/>
              </a:rPr>
              <a:t> a globális információ finomítása, a lokális változások vizsgálata </a:t>
            </a:r>
            <a:endParaRPr sz="2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Google Shape;116;p16">
            <a:extLst>
              <a:ext uri="{FF2B5EF4-FFF2-40B4-BE49-F238E27FC236}">
                <a16:creationId xmlns:a16="http://schemas.microsoft.com/office/drawing/2014/main" id="{8832F44C-0487-A1D3-2B64-6FE5E67E9EB5}"/>
              </a:ext>
            </a:extLst>
          </p:cNvPr>
          <p:cNvSpPr txBox="1"/>
          <p:nvPr/>
        </p:nvSpPr>
        <p:spPr>
          <a:xfrm>
            <a:off x="452510" y="514844"/>
            <a:ext cx="8610202" cy="6006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u-HU" sz="3600" b="1" dirty="0">
                <a:solidFill>
                  <a:srgbClr val="008080"/>
                </a:solidFill>
                <a:latin typeface="+mj-lt"/>
                <a:sym typeface="Century Gothic"/>
              </a:rPr>
              <a:t>Globális</a:t>
            </a: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/>
                <a:cs typeface="Arial" panose="020B0604020202020204" pitchFamily="34" charset="0"/>
                <a:sym typeface="Century Gothic"/>
              </a:rPr>
              <a:t> </a:t>
            </a:r>
            <a:r>
              <a:rPr lang="hu-HU" sz="3600" b="1" dirty="0">
                <a:solidFill>
                  <a:srgbClr val="008080"/>
                </a:solidFill>
                <a:latin typeface="+mj-lt"/>
                <a:sym typeface="Century Gothic"/>
              </a:rPr>
              <a:t>modellek / regionális modellek</a:t>
            </a:r>
            <a:endParaRPr lang="hu-HU" sz="3600" b="1" dirty="0">
              <a:solidFill>
                <a:srgbClr val="008080"/>
              </a:solidFill>
              <a:latin typeface="+mj-lt"/>
              <a:sym typeface="Arial"/>
            </a:endParaRPr>
          </a:p>
          <a:p>
            <a:pPr marL="176213">
              <a:spcBef>
                <a:spcPts val="600"/>
              </a:spcBef>
              <a:spcAft>
                <a:spcPts val="600"/>
              </a:spcAft>
              <a:buSzPts val="2200"/>
            </a:pPr>
            <a:endParaRPr lang="hu-HU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Hatszög 11">
            <a:extLst>
              <a:ext uri="{FF2B5EF4-FFF2-40B4-BE49-F238E27FC236}">
                <a16:creationId xmlns:a16="http://schemas.microsoft.com/office/drawing/2014/main" id="{5269FFBB-285F-CCA4-7FAA-77D3504A090B}"/>
              </a:ext>
            </a:extLst>
          </p:cNvPr>
          <p:cNvSpPr/>
          <p:nvPr/>
        </p:nvSpPr>
        <p:spPr>
          <a:xfrm>
            <a:off x="6953980" y="1176426"/>
            <a:ext cx="1024754" cy="816526"/>
          </a:xfrm>
          <a:prstGeom prst="hexagon">
            <a:avLst/>
          </a:prstGeom>
          <a:solidFill>
            <a:srgbClr val="FCB56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Felszíni modell</a:t>
            </a:r>
          </a:p>
        </p:txBody>
      </p:sp>
      <p:sp>
        <p:nvSpPr>
          <p:cNvPr id="13" name="Hatszög 12">
            <a:extLst>
              <a:ext uri="{FF2B5EF4-FFF2-40B4-BE49-F238E27FC236}">
                <a16:creationId xmlns:a16="http://schemas.microsoft.com/office/drawing/2014/main" id="{F6975E7D-E4F8-24CC-87EE-14019C945A12}"/>
              </a:ext>
            </a:extLst>
          </p:cNvPr>
          <p:cNvSpPr/>
          <p:nvPr/>
        </p:nvSpPr>
        <p:spPr>
          <a:xfrm>
            <a:off x="9135349" y="1151069"/>
            <a:ext cx="1024754" cy="816526"/>
          </a:xfrm>
          <a:prstGeom prst="hexagon">
            <a:avLst/>
          </a:prstGeom>
          <a:solidFill>
            <a:srgbClr val="5391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Óceáni modell</a:t>
            </a:r>
          </a:p>
        </p:txBody>
      </p:sp>
      <p:sp>
        <p:nvSpPr>
          <p:cNvPr id="14" name="Hatszög 13">
            <a:extLst>
              <a:ext uri="{FF2B5EF4-FFF2-40B4-BE49-F238E27FC236}">
                <a16:creationId xmlns:a16="http://schemas.microsoft.com/office/drawing/2014/main" id="{150BBAA4-683F-2174-CBD5-84FE0D7D9D6B}"/>
              </a:ext>
            </a:extLst>
          </p:cNvPr>
          <p:cNvSpPr/>
          <p:nvPr/>
        </p:nvSpPr>
        <p:spPr>
          <a:xfrm>
            <a:off x="8042808" y="1787414"/>
            <a:ext cx="1024754" cy="816526"/>
          </a:xfrm>
          <a:prstGeom prst="hexagon">
            <a:avLst/>
          </a:prstGeom>
          <a:solidFill>
            <a:srgbClr val="E05D5A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Légköri modell</a:t>
            </a:r>
          </a:p>
        </p:txBody>
      </p:sp>
      <p:sp>
        <p:nvSpPr>
          <p:cNvPr id="15" name="Hatszög 14">
            <a:extLst>
              <a:ext uri="{FF2B5EF4-FFF2-40B4-BE49-F238E27FC236}">
                <a16:creationId xmlns:a16="http://schemas.microsoft.com/office/drawing/2014/main" id="{E0767B58-47CD-4422-5F97-6260AF5BEF79}"/>
              </a:ext>
            </a:extLst>
          </p:cNvPr>
          <p:cNvSpPr/>
          <p:nvPr/>
        </p:nvSpPr>
        <p:spPr>
          <a:xfrm>
            <a:off x="9135348" y="2398395"/>
            <a:ext cx="1024754" cy="816526"/>
          </a:xfrm>
          <a:prstGeom prst="hexagon">
            <a:avLst/>
          </a:prstGeom>
          <a:solidFill>
            <a:srgbClr val="44B67A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Vege-táció</a:t>
            </a:r>
            <a:endParaRPr lang="hu-HU" sz="1200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6" name="Hatszög 15">
            <a:extLst>
              <a:ext uri="{FF2B5EF4-FFF2-40B4-BE49-F238E27FC236}">
                <a16:creationId xmlns:a16="http://schemas.microsoft.com/office/drawing/2014/main" id="{924DAB1F-8AA3-CDE0-2D66-E70DDED79D36}"/>
              </a:ext>
            </a:extLst>
          </p:cNvPr>
          <p:cNvSpPr/>
          <p:nvPr/>
        </p:nvSpPr>
        <p:spPr>
          <a:xfrm>
            <a:off x="6950406" y="2418801"/>
            <a:ext cx="1024754" cy="816526"/>
          </a:xfrm>
          <a:prstGeom prst="hexagon">
            <a:avLst/>
          </a:prstGeom>
          <a:solidFill>
            <a:srgbClr val="B490E8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Levegőkémia</a:t>
            </a:r>
          </a:p>
        </p:txBody>
      </p:sp>
      <p:sp>
        <p:nvSpPr>
          <p:cNvPr id="17" name="Nyíl: felfelé-lefelé mutató 16">
            <a:extLst>
              <a:ext uri="{FF2B5EF4-FFF2-40B4-BE49-F238E27FC236}">
                <a16:creationId xmlns:a16="http://schemas.microsoft.com/office/drawing/2014/main" id="{786B1F10-10A7-37B1-0231-BF5D4CF35D22}"/>
              </a:ext>
            </a:extLst>
          </p:cNvPr>
          <p:cNvSpPr/>
          <p:nvPr/>
        </p:nvSpPr>
        <p:spPr>
          <a:xfrm>
            <a:off x="7324582" y="2024786"/>
            <a:ext cx="173574" cy="370364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hu-HU" sz="2800" b="1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18" name="Nyíl: felfelé-lefelé mutató 17">
            <a:extLst>
              <a:ext uri="{FF2B5EF4-FFF2-40B4-BE49-F238E27FC236}">
                <a16:creationId xmlns:a16="http://schemas.microsoft.com/office/drawing/2014/main" id="{B42103B2-B698-332C-D74C-D49CA03272A7}"/>
              </a:ext>
            </a:extLst>
          </p:cNvPr>
          <p:cNvSpPr/>
          <p:nvPr/>
        </p:nvSpPr>
        <p:spPr>
          <a:xfrm rot="3690532">
            <a:off x="7913544" y="2340837"/>
            <a:ext cx="180455" cy="331407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hu-HU" sz="2800" b="1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19" name="Nyíl: felfelé-lefelé mutató 18">
            <a:extLst>
              <a:ext uri="{FF2B5EF4-FFF2-40B4-BE49-F238E27FC236}">
                <a16:creationId xmlns:a16="http://schemas.microsoft.com/office/drawing/2014/main" id="{77BBDA4A-AD5C-8E7B-76E7-7074E1714CAB}"/>
              </a:ext>
            </a:extLst>
          </p:cNvPr>
          <p:cNvSpPr/>
          <p:nvPr/>
        </p:nvSpPr>
        <p:spPr>
          <a:xfrm rot="5400000">
            <a:off x="8449954" y="979820"/>
            <a:ext cx="200762" cy="1024754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hu-HU" sz="2800" b="1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20" name="Nyíl: felfelé-lefelé mutató 19">
            <a:extLst>
              <a:ext uri="{FF2B5EF4-FFF2-40B4-BE49-F238E27FC236}">
                <a16:creationId xmlns:a16="http://schemas.microsoft.com/office/drawing/2014/main" id="{BF083BD6-5F37-C13E-09C0-C46D06DFEEE9}"/>
              </a:ext>
            </a:extLst>
          </p:cNvPr>
          <p:cNvSpPr/>
          <p:nvPr/>
        </p:nvSpPr>
        <p:spPr>
          <a:xfrm>
            <a:off x="9518745" y="1995704"/>
            <a:ext cx="173574" cy="370364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hu-HU" sz="2800" b="1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21" name="Nyíl: felfelé-lefelé mutató 20">
            <a:extLst>
              <a:ext uri="{FF2B5EF4-FFF2-40B4-BE49-F238E27FC236}">
                <a16:creationId xmlns:a16="http://schemas.microsoft.com/office/drawing/2014/main" id="{1D980A84-34B3-ED9C-16AB-DB5F022AE525}"/>
              </a:ext>
            </a:extLst>
          </p:cNvPr>
          <p:cNvSpPr/>
          <p:nvPr/>
        </p:nvSpPr>
        <p:spPr>
          <a:xfrm rot="5400000">
            <a:off x="8434369" y="2443917"/>
            <a:ext cx="200762" cy="1024754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hu-HU" sz="2800" b="1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22" name="Nyíl: felfelé-lefelé mutató 21">
            <a:extLst>
              <a:ext uri="{FF2B5EF4-FFF2-40B4-BE49-F238E27FC236}">
                <a16:creationId xmlns:a16="http://schemas.microsoft.com/office/drawing/2014/main" id="{AFDC1683-A43B-7350-EC25-D6C5DA5368B1}"/>
              </a:ext>
            </a:extLst>
          </p:cNvPr>
          <p:cNvSpPr/>
          <p:nvPr/>
        </p:nvSpPr>
        <p:spPr>
          <a:xfrm rot="3690532">
            <a:off x="9011891" y="1738910"/>
            <a:ext cx="180455" cy="331407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hu-HU" sz="2800" b="1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23" name="Nyíl: felfelé-lefelé mutató 22">
            <a:extLst>
              <a:ext uri="{FF2B5EF4-FFF2-40B4-BE49-F238E27FC236}">
                <a16:creationId xmlns:a16="http://schemas.microsoft.com/office/drawing/2014/main" id="{5FBB0A2A-7297-2AE1-98AE-18D9F97C4243}"/>
              </a:ext>
            </a:extLst>
          </p:cNvPr>
          <p:cNvSpPr/>
          <p:nvPr/>
        </p:nvSpPr>
        <p:spPr>
          <a:xfrm rot="18192001">
            <a:off x="9005956" y="2348725"/>
            <a:ext cx="180455" cy="331407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hu-HU" sz="2800" b="1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24" name="Nyíl: felfelé-lefelé mutató 23">
            <a:extLst>
              <a:ext uri="{FF2B5EF4-FFF2-40B4-BE49-F238E27FC236}">
                <a16:creationId xmlns:a16="http://schemas.microsoft.com/office/drawing/2014/main" id="{CE525B25-CD69-3926-07D9-A11F29B1280C}"/>
              </a:ext>
            </a:extLst>
          </p:cNvPr>
          <p:cNvSpPr/>
          <p:nvPr/>
        </p:nvSpPr>
        <p:spPr>
          <a:xfrm rot="18192001">
            <a:off x="7915799" y="1725383"/>
            <a:ext cx="180455" cy="331407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hu-HU" sz="2800" b="1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DF6B4841-BAD9-E0A3-D0D0-8152237A7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77" y="3429000"/>
            <a:ext cx="3974433" cy="209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2177</TotalTime>
  <Words>1112</Words>
  <Application>Microsoft Office PowerPoint</Application>
  <PresentationFormat>Szélesvásznú</PresentationFormat>
  <Paragraphs>286</Paragraphs>
  <Slides>29</Slides>
  <Notes>22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44" baseType="lpstr">
      <vt:lpstr>Arial</vt:lpstr>
      <vt:lpstr>Arial Black</vt:lpstr>
      <vt:lpstr>Arial Narrow</vt:lpstr>
      <vt:lpstr>Avenir LT Std 55 Roman</vt:lpstr>
      <vt:lpstr>Calibri</vt:lpstr>
      <vt:lpstr>Calibri Light</vt:lpstr>
      <vt:lpstr>Cambria Math</vt:lpstr>
      <vt:lpstr>Century Gothic</vt:lpstr>
      <vt:lpstr>Comic Sans MS</vt:lpstr>
      <vt:lpstr>Ebrima</vt:lpstr>
      <vt:lpstr>MV Boli</vt:lpstr>
      <vt:lpstr>Sitka Heading</vt:lpstr>
      <vt:lpstr>Source Sans Pro</vt:lpstr>
      <vt:lpstr>Wingdings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szépen a figyelmet!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Zempléni Zsuzsanna</cp:lastModifiedBy>
  <cp:revision>370</cp:revision>
  <dcterms:created xsi:type="dcterms:W3CDTF">2018-10-25T13:55:37Z</dcterms:created>
  <dcterms:modified xsi:type="dcterms:W3CDTF">2023-07-04T06:58:08Z</dcterms:modified>
</cp:coreProperties>
</file>