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8"/>
  </p:notesMasterIdLst>
  <p:sldIdLst>
    <p:sldId id="256" r:id="rId2"/>
    <p:sldId id="257" r:id="rId3"/>
    <p:sldId id="261" r:id="rId4"/>
    <p:sldId id="266" r:id="rId5"/>
    <p:sldId id="258" r:id="rId6"/>
    <p:sldId id="262" r:id="rId7"/>
    <p:sldId id="263" r:id="rId8"/>
    <p:sldId id="270" r:id="rId9"/>
    <p:sldId id="268" r:id="rId10"/>
    <p:sldId id="264" r:id="rId11"/>
    <p:sldId id="269" r:id="rId12"/>
    <p:sldId id="260" r:id="rId13"/>
    <p:sldId id="25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CD09D-9E0D-4436-B3AA-C2E208C050C6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BEDC754-9604-45BC-B399-751CE62D997D}">
      <dgm:prSet phldrT="[Texto]"/>
      <dgm:spPr/>
      <dgm:t>
        <a:bodyPr/>
        <a:lstStyle/>
        <a:p>
          <a:r>
            <a:rPr lang="en-GB" dirty="0" smtClean="0"/>
            <a:t>Change in the statistical distribution of weather patterns when that change lasts for an extended period of time</a:t>
          </a:r>
          <a:endParaRPr lang="es-ES" dirty="0"/>
        </a:p>
      </dgm:t>
    </dgm:pt>
    <dgm:pt modelId="{9F2872AB-2E33-4238-951E-751B1CA55967}" type="parTrans" cxnId="{98C53D47-A6E3-43A8-B01D-BEBC1E43BD3B}">
      <dgm:prSet/>
      <dgm:spPr/>
      <dgm:t>
        <a:bodyPr/>
        <a:lstStyle/>
        <a:p>
          <a:endParaRPr lang="es-ES"/>
        </a:p>
      </dgm:t>
    </dgm:pt>
    <dgm:pt modelId="{CB6AA879-1667-4EA9-ACD5-56EC640C84E4}" type="sibTrans" cxnId="{98C53D47-A6E3-43A8-B01D-BEBC1E43BD3B}">
      <dgm:prSet/>
      <dgm:spPr/>
      <dgm:t>
        <a:bodyPr/>
        <a:lstStyle/>
        <a:p>
          <a:endParaRPr lang="es-ES"/>
        </a:p>
      </dgm:t>
    </dgm:pt>
    <dgm:pt modelId="{08C643DC-5B31-4EA3-97B8-F6FC838B0279}">
      <dgm:prSet phldrT="[Texto]"/>
      <dgm:spPr/>
      <dgm:t>
        <a:bodyPr/>
        <a:lstStyle/>
        <a:p>
          <a:r>
            <a:rPr lang="es-ES" dirty="0" smtClean="0"/>
            <a:t>Ecuador (</a:t>
          </a:r>
          <a:r>
            <a:rPr lang="es-ES" dirty="0" err="1" smtClean="0"/>
            <a:t>equatorial</a:t>
          </a:r>
          <a:r>
            <a:rPr lang="es-ES" dirty="0" smtClean="0"/>
            <a:t> line)</a:t>
          </a:r>
        </a:p>
        <a:p>
          <a:endParaRPr lang="en-GB" noProof="0" dirty="0" smtClean="0"/>
        </a:p>
        <a:p>
          <a:r>
            <a:rPr lang="en-GB" noProof="0" dirty="0" smtClean="0"/>
            <a:t>3 Different</a:t>
          </a:r>
          <a:r>
            <a:rPr lang="es-ES" dirty="0" smtClean="0"/>
            <a:t> </a:t>
          </a:r>
          <a:r>
            <a:rPr lang="en-GB" noProof="0" dirty="0" smtClean="0"/>
            <a:t>regions</a:t>
          </a:r>
        </a:p>
        <a:p>
          <a:endParaRPr lang="en-GB" noProof="0" dirty="0" smtClean="0"/>
        </a:p>
        <a:p>
          <a:r>
            <a:rPr lang="en-US" b="0" i="0" dirty="0" smtClean="0"/>
            <a:t>Ecuador is a highly vulnerable country to impacts of climate change</a:t>
          </a:r>
          <a:r>
            <a:rPr lang="en-GB" noProof="0" dirty="0" smtClean="0"/>
            <a:t> </a:t>
          </a:r>
          <a:r>
            <a:rPr lang="es-ES" dirty="0" smtClean="0"/>
            <a:t> </a:t>
          </a:r>
          <a:endParaRPr lang="es-ES" dirty="0"/>
        </a:p>
      </dgm:t>
    </dgm:pt>
    <dgm:pt modelId="{48102B5B-414C-4D3F-880F-8B449A33A0FC}" type="parTrans" cxnId="{1DB00AE8-E3D1-46EC-932C-352738DDD67C}">
      <dgm:prSet/>
      <dgm:spPr/>
      <dgm:t>
        <a:bodyPr/>
        <a:lstStyle/>
        <a:p>
          <a:endParaRPr lang="es-ES"/>
        </a:p>
      </dgm:t>
    </dgm:pt>
    <dgm:pt modelId="{EACB68F0-FBAC-4685-80E8-BC19AE599A52}" type="sibTrans" cxnId="{1DB00AE8-E3D1-46EC-932C-352738DDD67C}">
      <dgm:prSet/>
      <dgm:spPr/>
      <dgm:t>
        <a:bodyPr/>
        <a:lstStyle/>
        <a:p>
          <a:endParaRPr lang="es-ES"/>
        </a:p>
      </dgm:t>
    </dgm:pt>
    <dgm:pt modelId="{207E3B0C-E99D-43D4-A514-2DCA26C2B257}">
      <dgm:prSet phldrT="[Texto]"/>
      <dgm:spPr/>
      <dgm:t>
        <a:bodyPr/>
        <a:lstStyle/>
        <a:p>
          <a:r>
            <a:rPr lang="en-US" b="0" i="0" dirty="0" smtClean="0"/>
            <a:t>High vulnerability of sector such as</a:t>
          </a:r>
          <a:r>
            <a:rPr lang="es-CO" b="0" i="0" dirty="0" smtClean="0"/>
            <a:t>: </a:t>
          </a:r>
          <a:r>
            <a:rPr lang="en-US" b="0" i="0" dirty="0" smtClean="0"/>
            <a:t>health, agriculture,  energy, water resources, species, etc. </a:t>
          </a:r>
        </a:p>
        <a:p>
          <a:endParaRPr lang="en-US" b="0" i="0" dirty="0" smtClean="0"/>
        </a:p>
        <a:p>
          <a:r>
            <a:rPr lang="en-US" dirty="0" smtClean="0"/>
            <a:t>RCM (Regional Climate Model) </a:t>
          </a:r>
        </a:p>
        <a:p>
          <a:endParaRPr lang="en-US" dirty="0" smtClean="0"/>
        </a:p>
        <a:p>
          <a:endParaRPr lang="es-ES" dirty="0"/>
        </a:p>
      </dgm:t>
    </dgm:pt>
    <dgm:pt modelId="{35E3C9CC-200D-4BC8-8EF4-0803F3F874B1}" type="parTrans" cxnId="{CDBED928-98B1-4268-BE3C-F1C83BD469D0}">
      <dgm:prSet/>
      <dgm:spPr/>
      <dgm:t>
        <a:bodyPr/>
        <a:lstStyle/>
        <a:p>
          <a:endParaRPr lang="es-ES"/>
        </a:p>
      </dgm:t>
    </dgm:pt>
    <dgm:pt modelId="{B7536247-C200-43CD-B4B5-30467ED8F0EF}" type="sibTrans" cxnId="{CDBED928-98B1-4268-BE3C-F1C83BD469D0}">
      <dgm:prSet/>
      <dgm:spPr/>
      <dgm:t>
        <a:bodyPr/>
        <a:lstStyle/>
        <a:p>
          <a:endParaRPr lang="es-ES"/>
        </a:p>
      </dgm:t>
    </dgm:pt>
    <dgm:pt modelId="{6F902201-C57D-449D-9DB7-898E20AE0E59}" type="pres">
      <dgm:prSet presAssocID="{AE8CD09D-9E0D-4436-B3AA-C2E208C050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F73F1D-6C7A-4019-9FCB-7949D724A06B}" type="pres">
      <dgm:prSet presAssocID="{AE8CD09D-9E0D-4436-B3AA-C2E208C050C6}" presName="bkgdShp" presStyleLbl="alignAccFollowNode1" presStyleIdx="0" presStyleCnt="1"/>
      <dgm:spPr/>
    </dgm:pt>
    <dgm:pt modelId="{7C1740F1-5012-478E-BBC4-25D940CC6823}" type="pres">
      <dgm:prSet presAssocID="{AE8CD09D-9E0D-4436-B3AA-C2E208C050C6}" presName="linComp" presStyleCnt="0"/>
      <dgm:spPr/>
    </dgm:pt>
    <dgm:pt modelId="{F74F9DC2-3FCA-4C81-A49D-A14541BE60A2}" type="pres">
      <dgm:prSet presAssocID="{3BEDC754-9604-45BC-B399-751CE62D997D}" presName="compNode" presStyleCnt="0"/>
      <dgm:spPr/>
    </dgm:pt>
    <dgm:pt modelId="{3B8BE3AE-65E2-41AE-99E8-F8338C4DB335}" type="pres">
      <dgm:prSet presAssocID="{3BEDC754-9604-45BC-B399-751CE62D99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E032F9-A48B-4353-9712-1EB2D531AA05}" type="pres">
      <dgm:prSet presAssocID="{3BEDC754-9604-45BC-B399-751CE62D997D}" presName="invisiNode" presStyleLbl="node1" presStyleIdx="0" presStyleCnt="3"/>
      <dgm:spPr/>
    </dgm:pt>
    <dgm:pt modelId="{39EF7854-40D4-4D27-8343-CE7D6FE4DC44}" type="pres">
      <dgm:prSet presAssocID="{3BEDC754-9604-45BC-B399-751CE62D997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4CAFF69-ABD1-482D-96EA-6DF48E47689A}" type="pres">
      <dgm:prSet presAssocID="{CB6AA879-1667-4EA9-ACD5-56EC640C84E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C74D4D1-7754-4568-BD21-C9AB640D9E42}" type="pres">
      <dgm:prSet presAssocID="{08C643DC-5B31-4EA3-97B8-F6FC838B0279}" presName="compNode" presStyleCnt="0"/>
      <dgm:spPr/>
    </dgm:pt>
    <dgm:pt modelId="{4F3EF2AB-8B3A-467A-B041-F20CC00D90F5}" type="pres">
      <dgm:prSet presAssocID="{08C643DC-5B31-4EA3-97B8-F6FC838B02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9652DA-4A3E-4DBD-8E53-25C3B539A5AF}" type="pres">
      <dgm:prSet presAssocID="{08C643DC-5B31-4EA3-97B8-F6FC838B0279}" presName="invisiNode" presStyleLbl="node1" presStyleIdx="1" presStyleCnt="3"/>
      <dgm:spPr/>
    </dgm:pt>
    <dgm:pt modelId="{91A3FC24-125E-4B8E-9F01-1584BA687A21}" type="pres">
      <dgm:prSet presAssocID="{08C643DC-5B31-4EA3-97B8-F6FC838B0279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3660B1E-CCA5-4C5A-A14F-244A2BAB3294}" type="pres">
      <dgm:prSet presAssocID="{EACB68F0-FBAC-4685-80E8-BC19AE599A5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62F5B2D-56C1-4906-A79A-9BC06DFE5B4E}" type="pres">
      <dgm:prSet presAssocID="{207E3B0C-E99D-43D4-A514-2DCA26C2B257}" presName="compNode" presStyleCnt="0"/>
      <dgm:spPr/>
    </dgm:pt>
    <dgm:pt modelId="{05C1A88B-D000-4E2F-ACB1-4903F258376A}" type="pres">
      <dgm:prSet presAssocID="{207E3B0C-E99D-43D4-A514-2DCA26C2B2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E19B09-B67D-416A-9776-EFABD447950F}" type="pres">
      <dgm:prSet presAssocID="{207E3B0C-E99D-43D4-A514-2DCA26C2B257}" presName="invisiNode" presStyleLbl="node1" presStyleIdx="2" presStyleCnt="3"/>
      <dgm:spPr/>
    </dgm:pt>
    <dgm:pt modelId="{68D19C16-A75D-481F-9267-741BE8ACCA0E}" type="pres">
      <dgm:prSet presAssocID="{207E3B0C-E99D-43D4-A514-2DCA26C2B257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C4AE1EC-5FE4-4FEC-B5D7-2C9F6507F122}" type="presOf" srcId="{AE8CD09D-9E0D-4436-B3AA-C2E208C050C6}" destId="{6F902201-C57D-449D-9DB7-898E20AE0E59}" srcOrd="0" destOrd="0" presId="urn:microsoft.com/office/officeart/2005/8/layout/pList2"/>
    <dgm:cxn modelId="{F3C4C60A-6F06-40AE-AEF9-2BD6652C3C4A}" type="presOf" srcId="{3BEDC754-9604-45BC-B399-751CE62D997D}" destId="{3B8BE3AE-65E2-41AE-99E8-F8338C4DB335}" srcOrd="0" destOrd="0" presId="urn:microsoft.com/office/officeart/2005/8/layout/pList2"/>
    <dgm:cxn modelId="{12C4A07C-3BDA-43D2-AC1F-57D5AB9537DC}" type="presOf" srcId="{CB6AA879-1667-4EA9-ACD5-56EC640C84E4}" destId="{C4CAFF69-ABD1-482D-96EA-6DF48E47689A}" srcOrd="0" destOrd="0" presId="urn:microsoft.com/office/officeart/2005/8/layout/pList2"/>
    <dgm:cxn modelId="{38589515-3D94-4904-93D0-118142D267A4}" type="presOf" srcId="{08C643DC-5B31-4EA3-97B8-F6FC838B0279}" destId="{4F3EF2AB-8B3A-467A-B041-F20CC00D90F5}" srcOrd="0" destOrd="0" presId="urn:microsoft.com/office/officeart/2005/8/layout/pList2"/>
    <dgm:cxn modelId="{CDBED928-98B1-4268-BE3C-F1C83BD469D0}" srcId="{AE8CD09D-9E0D-4436-B3AA-C2E208C050C6}" destId="{207E3B0C-E99D-43D4-A514-2DCA26C2B257}" srcOrd="2" destOrd="0" parTransId="{35E3C9CC-200D-4BC8-8EF4-0803F3F874B1}" sibTransId="{B7536247-C200-43CD-B4B5-30467ED8F0EF}"/>
    <dgm:cxn modelId="{822B91C4-BF5D-43A4-8183-FBF0A7347E7C}" type="presOf" srcId="{207E3B0C-E99D-43D4-A514-2DCA26C2B257}" destId="{05C1A88B-D000-4E2F-ACB1-4903F258376A}" srcOrd="0" destOrd="0" presId="urn:microsoft.com/office/officeart/2005/8/layout/pList2"/>
    <dgm:cxn modelId="{0F5E281B-2A57-4DE8-A346-861DBC1E30FD}" type="presOf" srcId="{EACB68F0-FBAC-4685-80E8-BC19AE599A52}" destId="{33660B1E-CCA5-4C5A-A14F-244A2BAB3294}" srcOrd="0" destOrd="0" presId="urn:microsoft.com/office/officeart/2005/8/layout/pList2"/>
    <dgm:cxn modelId="{98C53D47-A6E3-43A8-B01D-BEBC1E43BD3B}" srcId="{AE8CD09D-9E0D-4436-B3AA-C2E208C050C6}" destId="{3BEDC754-9604-45BC-B399-751CE62D997D}" srcOrd="0" destOrd="0" parTransId="{9F2872AB-2E33-4238-951E-751B1CA55967}" sibTransId="{CB6AA879-1667-4EA9-ACD5-56EC640C84E4}"/>
    <dgm:cxn modelId="{1DB00AE8-E3D1-46EC-932C-352738DDD67C}" srcId="{AE8CD09D-9E0D-4436-B3AA-C2E208C050C6}" destId="{08C643DC-5B31-4EA3-97B8-F6FC838B0279}" srcOrd="1" destOrd="0" parTransId="{48102B5B-414C-4D3F-880F-8B449A33A0FC}" sibTransId="{EACB68F0-FBAC-4685-80E8-BC19AE599A52}"/>
    <dgm:cxn modelId="{F6E9A32B-6FCA-44FC-B28D-97D05F103A5F}" type="presParOf" srcId="{6F902201-C57D-449D-9DB7-898E20AE0E59}" destId="{1EF73F1D-6C7A-4019-9FCB-7949D724A06B}" srcOrd="0" destOrd="0" presId="urn:microsoft.com/office/officeart/2005/8/layout/pList2"/>
    <dgm:cxn modelId="{B018DC00-6B48-4FF6-BA33-0F81A6B5754D}" type="presParOf" srcId="{6F902201-C57D-449D-9DB7-898E20AE0E59}" destId="{7C1740F1-5012-478E-BBC4-25D940CC6823}" srcOrd="1" destOrd="0" presId="urn:microsoft.com/office/officeart/2005/8/layout/pList2"/>
    <dgm:cxn modelId="{5A06D21B-0075-4BE8-8C57-52A958BE3FE1}" type="presParOf" srcId="{7C1740F1-5012-478E-BBC4-25D940CC6823}" destId="{F74F9DC2-3FCA-4C81-A49D-A14541BE60A2}" srcOrd="0" destOrd="0" presId="urn:microsoft.com/office/officeart/2005/8/layout/pList2"/>
    <dgm:cxn modelId="{FE8155BE-A2FA-4E4F-A695-17752952EE1A}" type="presParOf" srcId="{F74F9DC2-3FCA-4C81-A49D-A14541BE60A2}" destId="{3B8BE3AE-65E2-41AE-99E8-F8338C4DB335}" srcOrd="0" destOrd="0" presId="urn:microsoft.com/office/officeart/2005/8/layout/pList2"/>
    <dgm:cxn modelId="{E774C9A4-CE38-44E6-B7B4-FDC63E5839F9}" type="presParOf" srcId="{F74F9DC2-3FCA-4C81-A49D-A14541BE60A2}" destId="{72E032F9-A48B-4353-9712-1EB2D531AA05}" srcOrd="1" destOrd="0" presId="urn:microsoft.com/office/officeart/2005/8/layout/pList2"/>
    <dgm:cxn modelId="{71752E65-83B4-45D3-A177-1F97420BB2BC}" type="presParOf" srcId="{F74F9DC2-3FCA-4C81-A49D-A14541BE60A2}" destId="{39EF7854-40D4-4D27-8343-CE7D6FE4DC44}" srcOrd="2" destOrd="0" presId="urn:microsoft.com/office/officeart/2005/8/layout/pList2"/>
    <dgm:cxn modelId="{27728433-F288-4BF7-BFDF-43BE5897CF8E}" type="presParOf" srcId="{7C1740F1-5012-478E-BBC4-25D940CC6823}" destId="{C4CAFF69-ABD1-482D-96EA-6DF48E47689A}" srcOrd="1" destOrd="0" presId="urn:microsoft.com/office/officeart/2005/8/layout/pList2"/>
    <dgm:cxn modelId="{4D79CB1E-125E-418B-B8BE-862E811C0C35}" type="presParOf" srcId="{7C1740F1-5012-478E-BBC4-25D940CC6823}" destId="{CC74D4D1-7754-4568-BD21-C9AB640D9E42}" srcOrd="2" destOrd="0" presId="urn:microsoft.com/office/officeart/2005/8/layout/pList2"/>
    <dgm:cxn modelId="{1A914C28-E3E9-4121-AC5C-ED5F42415FF6}" type="presParOf" srcId="{CC74D4D1-7754-4568-BD21-C9AB640D9E42}" destId="{4F3EF2AB-8B3A-467A-B041-F20CC00D90F5}" srcOrd="0" destOrd="0" presId="urn:microsoft.com/office/officeart/2005/8/layout/pList2"/>
    <dgm:cxn modelId="{E75323BB-2135-4053-BBB0-C7EE3829BFF7}" type="presParOf" srcId="{CC74D4D1-7754-4568-BD21-C9AB640D9E42}" destId="{689652DA-4A3E-4DBD-8E53-25C3B539A5AF}" srcOrd="1" destOrd="0" presId="urn:microsoft.com/office/officeart/2005/8/layout/pList2"/>
    <dgm:cxn modelId="{83442AA3-5F26-422A-9867-F9FE16C92B19}" type="presParOf" srcId="{CC74D4D1-7754-4568-BD21-C9AB640D9E42}" destId="{91A3FC24-125E-4B8E-9F01-1584BA687A21}" srcOrd="2" destOrd="0" presId="urn:microsoft.com/office/officeart/2005/8/layout/pList2"/>
    <dgm:cxn modelId="{C4C3FD04-DB40-4076-B37B-F5694DDEAD41}" type="presParOf" srcId="{7C1740F1-5012-478E-BBC4-25D940CC6823}" destId="{33660B1E-CCA5-4C5A-A14F-244A2BAB3294}" srcOrd="3" destOrd="0" presId="urn:microsoft.com/office/officeart/2005/8/layout/pList2"/>
    <dgm:cxn modelId="{A46E2E84-A68E-4292-9FC6-08B08B5D3A30}" type="presParOf" srcId="{7C1740F1-5012-478E-BBC4-25D940CC6823}" destId="{262F5B2D-56C1-4906-A79A-9BC06DFE5B4E}" srcOrd="4" destOrd="0" presId="urn:microsoft.com/office/officeart/2005/8/layout/pList2"/>
    <dgm:cxn modelId="{9D7D6827-3587-47C2-9D31-2C5C42C426D5}" type="presParOf" srcId="{262F5B2D-56C1-4906-A79A-9BC06DFE5B4E}" destId="{05C1A88B-D000-4E2F-ACB1-4903F258376A}" srcOrd="0" destOrd="0" presId="urn:microsoft.com/office/officeart/2005/8/layout/pList2"/>
    <dgm:cxn modelId="{7DED3B25-978B-40A8-A4A2-AD06AD4DF7C6}" type="presParOf" srcId="{262F5B2D-56C1-4906-A79A-9BC06DFE5B4E}" destId="{92E19B09-B67D-416A-9776-EFABD447950F}" srcOrd="1" destOrd="0" presId="urn:microsoft.com/office/officeart/2005/8/layout/pList2"/>
    <dgm:cxn modelId="{8DAC76DC-8686-4700-A5B2-57522F6D37E9}" type="presParOf" srcId="{262F5B2D-56C1-4906-A79A-9BC06DFE5B4E}" destId="{68D19C16-A75D-481F-9267-741BE8ACCA0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1DF18-A016-4C67-A9CF-87D680602FDA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2C4CE51A-F631-466B-93A3-8E7FEF80CBC3}">
      <dgm:prSet phldrT="[Texto]"/>
      <dgm:spPr/>
      <dgm:t>
        <a:bodyPr/>
        <a:lstStyle/>
        <a:p>
          <a:r>
            <a:rPr lang="en-US" dirty="0" smtClean="0"/>
            <a:t>Higher temperatures are likely to increase evapotranspiration and therefore the atmospheric water </a:t>
          </a:r>
          <a:r>
            <a:rPr lang="en-US" dirty="0" err="1" smtClean="0"/>
            <a:t>vapour</a:t>
          </a:r>
          <a:r>
            <a:rPr lang="en-US" dirty="0" smtClean="0"/>
            <a:t> content.</a:t>
          </a:r>
          <a:endParaRPr lang="es-ES" dirty="0"/>
        </a:p>
      </dgm:t>
    </dgm:pt>
    <dgm:pt modelId="{F3537666-E3DC-47DE-9490-707401545833}" type="parTrans" cxnId="{1C35DA14-CF10-401F-9674-E0879ED1C11B}">
      <dgm:prSet/>
      <dgm:spPr/>
      <dgm:t>
        <a:bodyPr/>
        <a:lstStyle/>
        <a:p>
          <a:endParaRPr lang="es-ES"/>
        </a:p>
      </dgm:t>
    </dgm:pt>
    <dgm:pt modelId="{30829BB0-3B5A-4D2E-B601-3078FB0D260C}" type="sibTrans" cxnId="{1C35DA14-CF10-401F-9674-E0879ED1C11B}">
      <dgm:prSet/>
      <dgm:spPr/>
      <dgm:t>
        <a:bodyPr/>
        <a:lstStyle/>
        <a:p>
          <a:endParaRPr lang="es-ES"/>
        </a:p>
      </dgm:t>
    </dgm:pt>
    <dgm:pt modelId="{F5471BB4-0C8B-48A1-ADF6-3BF0FADAB0E0}">
      <dgm:prSet phldrT="[Texto]"/>
      <dgm:spPr/>
      <dgm:t>
        <a:bodyPr/>
        <a:lstStyle/>
        <a:p>
          <a:r>
            <a:rPr lang="en-US" dirty="0" smtClean="0"/>
            <a:t>Changes in large-scale precipitation patterns and the frequency of extreme events</a:t>
          </a:r>
          <a:endParaRPr lang="es-ES" dirty="0"/>
        </a:p>
      </dgm:t>
    </dgm:pt>
    <dgm:pt modelId="{3E8E08CA-94DC-4F5B-B46A-EF3304AC108B}" type="parTrans" cxnId="{E5FE74EF-1429-42B9-9300-C2925A4C965D}">
      <dgm:prSet/>
      <dgm:spPr/>
      <dgm:t>
        <a:bodyPr/>
        <a:lstStyle/>
        <a:p>
          <a:endParaRPr lang="es-ES"/>
        </a:p>
      </dgm:t>
    </dgm:pt>
    <dgm:pt modelId="{F0A2D7A9-54A7-48E1-9BF3-24DE5D47F2CE}" type="sibTrans" cxnId="{E5FE74EF-1429-42B9-9300-C2925A4C965D}">
      <dgm:prSet/>
      <dgm:spPr/>
      <dgm:t>
        <a:bodyPr/>
        <a:lstStyle/>
        <a:p>
          <a:endParaRPr lang="es-ES"/>
        </a:p>
      </dgm:t>
    </dgm:pt>
    <dgm:pt modelId="{44DCC822-52BD-4A85-81C2-3FDBFC4E7F9E}">
      <dgm:prSet phldrT="[Texto]"/>
      <dgm:spPr/>
      <dgm:t>
        <a:bodyPr/>
        <a:lstStyle/>
        <a:p>
          <a:r>
            <a:rPr lang="en-US" dirty="0" smtClean="0"/>
            <a:t>Affect various types of water resources, streamﬂow, and groundwater storage</a:t>
          </a:r>
          <a:endParaRPr lang="es-ES" dirty="0"/>
        </a:p>
      </dgm:t>
    </dgm:pt>
    <dgm:pt modelId="{72CCA774-43DF-4754-A33A-71764B1068F9}" type="parTrans" cxnId="{BD5E8825-1399-436D-B1B6-09FF7478200D}">
      <dgm:prSet/>
      <dgm:spPr/>
      <dgm:t>
        <a:bodyPr/>
        <a:lstStyle/>
        <a:p>
          <a:endParaRPr lang="es-ES"/>
        </a:p>
      </dgm:t>
    </dgm:pt>
    <dgm:pt modelId="{75A9C105-B0F9-4CCD-B517-51195D8A4240}" type="sibTrans" cxnId="{BD5E8825-1399-436D-B1B6-09FF7478200D}">
      <dgm:prSet/>
      <dgm:spPr/>
      <dgm:t>
        <a:bodyPr/>
        <a:lstStyle/>
        <a:p>
          <a:endParaRPr lang="es-ES"/>
        </a:p>
      </dgm:t>
    </dgm:pt>
    <dgm:pt modelId="{26A9468F-73AE-4F65-AA69-F25C2E016A09}" type="pres">
      <dgm:prSet presAssocID="{0611DF18-A016-4C67-A9CF-87D680602FDA}" presName="Name0" presStyleCnt="0">
        <dgm:presLayoutVars>
          <dgm:dir/>
          <dgm:resizeHandles val="exact"/>
        </dgm:presLayoutVars>
      </dgm:prSet>
      <dgm:spPr/>
    </dgm:pt>
    <dgm:pt modelId="{2C1A8F87-ADCE-4E42-BCDF-3D67817933E7}" type="pres">
      <dgm:prSet presAssocID="{2C4CE51A-F631-466B-93A3-8E7FEF80CB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B226AA-63F2-49C4-A01C-3352315D915A}" type="pres">
      <dgm:prSet presAssocID="{30829BB0-3B5A-4D2E-B601-3078FB0D260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C1DB4F61-FCBF-4D1D-B9B8-82EABF593B06}" type="pres">
      <dgm:prSet presAssocID="{30829BB0-3B5A-4D2E-B601-3078FB0D260C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D9BEA0EC-5B3F-453D-B409-63DB64676437}" type="pres">
      <dgm:prSet presAssocID="{F5471BB4-0C8B-48A1-ADF6-3BF0FADAB0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FB345-CFA2-4775-85FB-4F6062D9331D}" type="pres">
      <dgm:prSet presAssocID="{F0A2D7A9-54A7-48E1-9BF3-24DE5D47F2CE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1571B90-2806-41FB-8319-2280FCAC46D4}" type="pres">
      <dgm:prSet presAssocID="{F0A2D7A9-54A7-48E1-9BF3-24DE5D47F2CE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687C4DD-2213-407D-854A-162BD420A565}" type="pres">
      <dgm:prSet presAssocID="{44DCC822-52BD-4A85-81C2-3FDBFC4E7F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5A84E6-2797-4ECF-960E-7F44910C2F65}" type="presOf" srcId="{30829BB0-3B5A-4D2E-B601-3078FB0D260C}" destId="{C1DB4F61-FCBF-4D1D-B9B8-82EABF593B06}" srcOrd="1" destOrd="0" presId="urn:microsoft.com/office/officeart/2005/8/layout/process1"/>
    <dgm:cxn modelId="{1C35DA14-CF10-401F-9674-E0879ED1C11B}" srcId="{0611DF18-A016-4C67-A9CF-87D680602FDA}" destId="{2C4CE51A-F631-466B-93A3-8E7FEF80CBC3}" srcOrd="0" destOrd="0" parTransId="{F3537666-E3DC-47DE-9490-707401545833}" sibTransId="{30829BB0-3B5A-4D2E-B601-3078FB0D260C}"/>
    <dgm:cxn modelId="{BD5E8825-1399-436D-B1B6-09FF7478200D}" srcId="{0611DF18-A016-4C67-A9CF-87D680602FDA}" destId="{44DCC822-52BD-4A85-81C2-3FDBFC4E7F9E}" srcOrd="2" destOrd="0" parTransId="{72CCA774-43DF-4754-A33A-71764B1068F9}" sibTransId="{75A9C105-B0F9-4CCD-B517-51195D8A4240}"/>
    <dgm:cxn modelId="{E5FE74EF-1429-42B9-9300-C2925A4C965D}" srcId="{0611DF18-A016-4C67-A9CF-87D680602FDA}" destId="{F5471BB4-0C8B-48A1-ADF6-3BF0FADAB0E0}" srcOrd="1" destOrd="0" parTransId="{3E8E08CA-94DC-4F5B-B46A-EF3304AC108B}" sibTransId="{F0A2D7A9-54A7-48E1-9BF3-24DE5D47F2CE}"/>
    <dgm:cxn modelId="{C6E9D86B-CFE2-48F9-943F-1E9BED2692C0}" type="presOf" srcId="{30829BB0-3B5A-4D2E-B601-3078FB0D260C}" destId="{6FB226AA-63F2-49C4-A01C-3352315D915A}" srcOrd="0" destOrd="0" presId="urn:microsoft.com/office/officeart/2005/8/layout/process1"/>
    <dgm:cxn modelId="{57ACDBD2-4514-4B6D-9788-F77E673CC2E8}" type="presOf" srcId="{F5471BB4-0C8B-48A1-ADF6-3BF0FADAB0E0}" destId="{D9BEA0EC-5B3F-453D-B409-63DB64676437}" srcOrd="0" destOrd="0" presId="urn:microsoft.com/office/officeart/2005/8/layout/process1"/>
    <dgm:cxn modelId="{2895FC81-2210-438D-92A1-261E2443FF38}" type="presOf" srcId="{F0A2D7A9-54A7-48E1-9BF3-24DE5D47F2CE}" destId="{733FB345-CFA2-4775-85FB-4F6062D9331D}" srcOrd="0" destOrd="0" presId="urn:microsoft.com/office/officeart/2005/8/layout/process1"/>
    <dgm:cxn modelId="{4027BF80-6476-45A2-AE74-ABB5DCF95403}" type="presOf" srcId="{F0A2D7A9-54A7-48E1-9BF3-24DE5D47F2CE}" destId="{F1571B90-2806-41FB-8319-2280FCAC46D4}" srcOrd="1" destOrd="0" presId="urn:microsoft.com/office/officeart/2005/8/layout/process1"/>
    <dgm:cxn modelId="{E0B5368C-F07D-4E12-A063-AF00F0F5DA14}" type="presOf" srcId="{44DCC822-52BD-4A85-81C2-3FDBFC4E7F9E}" destId="{2687C4DD-2213-407D-854A-162BD420A565}" srcOrd="0" destOrd="0" presId="urn:microsoft.com/office/officeart/2005/8/layout/process1"/>
    <dgm:cxn modelId="{111E2F6A-680F-4B32-8C56-D3931BF41066}" type="presOf" srcId="{2C4CE51A-F631-466B-93A3-8E7FEF80CBC3}" destId="{2C1A8F87-ADCE-4E42-BCDF-3D67817933E7}" srcOrd="0" destOrd="0" presId="urn:microsoft.com/office/officeart/2005/8/layout/process1"/>
    <dgm:cxn modelId="{B6E1C226-FAD5-42FE-8F6F-E743C50A9002}" type="presOf" srcId="{0611DF18-A016-4C67-A9CF-87D680602FDA}" destId="{26A9468F-73AE-4F65-AA69-F25C2E016A09}" srcOrd="0" destOrd="0" presId="urn:microsoft.com/office/officeart/2005/8/layout/process1"/>
    <dgm:cxn modelId="{C1C7E4C8-9070-4130-B14E-68862CBE0073}" type="presParOf" srcId="{26A9468F-73AE-4F65-AA69-F25C2E016A09}" destId="{2C1A8F87-ADCE-4E42-BCDF-3D67817933E7}" srcOrd="0" destOrd="0" presId="urn:microsoft.com/office/officeart/2005/8/layout/process1"/>
    <dgm:cxn modelId="{008E49A8-481C-48D4-ACEA-1539F4D8EDC7}" type="presParOf" srcId="{26A9468F-73AE-4F65-AA69-F25C2E016A09}" destId="{6FB226AA-63F2-49C4-A01C-3352315D915A}" srcOrd="1" destOrd="0" presId="urn:microsoft.com/office/officeart/2005/8/layout/process1"/>
    <dgm:cxn modelId="{C9E5D52A-A804-4AEC-A867-BA97E8E90D60}" type="presParOf" srcId="{6FB226AA-63F2-49C4-A01C-3352315D915A}" destId="{C1DB4F61-FCBF-4D1D-B9B8-82EABF593B06}" srcOrd="0" destOrd="0" presId="urn:microsoft.com/office/officeart/2005/8/layout/process1"/>
    <dgm:cxn modelId="{09B8C89E-BE52-462B-92AC-6ED5A67BDDF0}" type="presParOf" srcId="{26A9468F-73AE-4F65-AA69-F25C2E016A09}" destId="{D9BEA0EC-5B3F-453D-B409-63DB64676437}" srcOrd="2" destOrd="0" presId="urn:microsoft.com/office/officeart/2005/8/layout/process1"/>
    <dgm:cxn modelId="{E2153B26-B339-4943-82D6-B34287EB8E8A}" type="presParOf" srcId="{26A9468F-73AE-4F65-AA69-F25C2E016A09}" destId="{733FB345-CFA2-4775-85FB-4F6062D9331D}" srcOrd="3" destOrd="0" presId="urn:microsoft.com/office/officeart/2005/8/layout/process1"/>
    <dgm:cxn modelId="{AD8DD02C-FBB1-41BD-A595-F4958531FB5D}" type="presParOf" srcId="{733FB345-CFA2-4775-85FB-4F6062D9331D}" destId="{F1571B90-2806-41FB-8319-2280FCAC46D4}" srcOrd="0" destOrd="0" presId="urn:microsoft.com/office/officeart/2005/8/layout/process1"/>
    <dgm:cxn modelId="{DDE9B6E0-8732-4F04-97AE-014D7A570B5F}" type="presParOf" srcId="{26A9468F-73AE-4F65-AA69-F25C2E016A09}" destId="{2687C4DD-2213-407D-854A-162BD420A5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7EEDD0-D64F-4393-B089-C4E2C7CFD75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DC4CAF3-D30F-4CF6-A551-D358EFCA00A6}">
      <dgm:prSet phldrT="[Texto]"/>
      <dgm:spPr/>
      <dgm:t>
        <a:bodyPr/>
        <a:lstStyle/>
        <a:p>
          <a:r>
            <a:rPr lang="en-US" dirty="0" smtClean="0"/>
            <a:t>PRECIS is able to simulate total precipitation better over the Amazon basin</a:t>
          </a:r>
          <a:r>
            <a:rPr lang="es-ES" dirty="0" smtClean="0"/>
            <a:t>	</a:t>
          </a:r>
          <a:endParaRPr lang="es-ES" dirty="0"/>
        </a:p>
      </dgm:t>
    </dgm:pt>
    <dgm:pt modelId="{0B752BF7-101D-4A0D-A7EC-6D52F9AAB8F1}" type="parTrans" cxnId="{5EBEE90A-7149-4C5C-ABC0-B2922E103C1C}">
      <dgm:prSet/>
      <dgm:spPr/>
      <dgm:t>
        <a:bodyPr/>
        <a:lstStyle/>
        <a:p>
          <a:endParaRPr lang="es-ES"/>
        </a:p>
      </dgm:t>
    </dgm:pt>
    <dgm:pt modelId="{1E630637-697F-4BDB-BDFB-213E77BFE148}" type="sibTrans" cxnId="{5EBEE90A-7149-4C5C-ABC0-B2922E103C1C}">
      <dgm:prSet/>
      <dgm:spPr/>
      <dgm:t>
        <a:bodyPr/>
        <a:lstStyle/>
        <a:p>
          <a:endParaRPr lang="es-ES"/>
        </a:p>
      </dgm:t>
    </dgm:pt>
    <dgm:pt modelId="{B1C818A1-E9AC-40FA-8E6A-42C38D518D1A}">
      <dgm:prSet phldrT="[Texto]"/>
      <dgm:spPr/>
      <dgm:t>
        <a:bodyPr/>
        <a:lstStyle/>
        <a:p>
          <a:r>
            <a:rPr lang="en-GB" noProof="0" dirty="0" smtClean="0"/>
            <a:t>A,C explained correct observation of precipitation (</a:t>
          </a:r>
          <a:r>
            <a:rPr lang="es-ES" noProof="0" dirty="0" smtClean="0"/>
            <a:t>1978 to 1991)</a:t>
          </a:r>
        </a:p>
      </dgm:t>
    </dgm:pt>
    <dgm:pt modelId="{95908824-C70B-4681-AF3A-BD5D44B4981E}" type="parTrans" cxnId="{4680D217-5F17-49ED-87D3-9BD24A0806A0}">
      <dgm:prSet/>
      <dgm:spPr/>
      <dgm:t>
        <a:bodyPr/>
        <a:lstStyle/>
        <a:p>
          <a:endParaRPr lang="es-ES"/>
        </a:p>
      </dgm:t>
    </dgm:pt>
    <dgm:pt modelId="{16DEF20E-A7E4-4106-9EE6-1FF38E3AC1C0}" type="sibTrans" cxnId="{4680D217-5F17-49ED-87D3-9BD24A0806A0}">
      <dgm:prSet/>
      <dgm:spPr/>
      <dgm:t>
        <a:bodyPr/>
        <a:lstStyle/>
        <a:p>
          <a:endParaRPr lang="es-ES"/>
        </a:p>
      </dgm:t>
    </dgm:pt>
    <dgm:pt modelId="{A0E96358-C4DE-4DB0-A283-C429CB9CB740}">
      <dgm:prSet phldrT="[Texto]"/>
      <dgm:spPr/>
      <dgm:t>
        <a:bodyPr/>
        <a:lstStyle/>
        <a:p>
          <a:r>
            <a:rPr lang="en-US" dirty="0" smtClean="0"/>
            <a:t>2070– 2099. Using the average of the entire IPCC ensemble, an increase in precipitation of around 7.5–10%</a:t>
          </a:r>
        </a:p>
        <a:p>
          <a:r>
            <a:rPr lang="en-US" dirty="0" smtClean="0"/>
            <a:t>Temperature increase 3°C</a:t>
          </a:r>
          <a:endParaRPr lang="es-ES" dirty="0"/>
        </a:p>
      </dgm:t>
    </dgm:pt>
    <dgm:pt modelId="{A73A605F-C537-425B-9B08-DD5717D0FA30}" type="parTrans" cxnId="{14850A6F-4EE1-4C70-9B5A-BD332318C9C2}">
      <dgm:prSet/>
      <dgm:spPr/>
      <dgm:t>
        <a:bodyPr/>
        <a:lstStyle/>
        <a:p>
          <a:endParaRPr lang="es-ES"/>
        </a:p>
      </dgm:t>
    </dgm:pt>
    <dgm:pt modelId="{97EEB2B1-8E08-44AE-BFEE-AFD92F4E95FD}" type="sibTrans" cxnId="{14850A6F-4EE1-4C70-9B5A-BD332318C9C2}">
      <dgm:prSet/>
      <dgm:spPr/>
      <dgm:t>
        <a:bodyPr/>
        <a:lstStyle/>
        <a:p>
          <a:endParaRPr lang="es-ES"/>
        </a:p>
      </dgm:t>
    </dgm:pt>
    <dgm:pt modelId="{FD117993-711D-40CE-A631-774D3A62A259}" type="pres">
      <dgm:prSet presAssocID="{3D7EEDD0-D64F-4393-B089-C4E2C7CFD75F}" presName="linearFlow" presStyleCnt="0">
        <dgm:presLayoutVars>
          <dgm:resizeHandles val="exact"/>
        </dgm:presLayoutVars>
      </dgm:prSet>
      <dgm:spPr/>
    </dgm:pt>
    <dgm:pt modelId="{85E755E0-2DE5-421B-8C20-AEEEC5BCF6BA}" type="pres">
      <dgm:prSet presAssocID="{8DC4CAF3-D30F-4CF6-A551-D358EFCA00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24E590-373E-40FF-B8CE-317AB8078977}" type="pres">
      <dgm:prSet presAssocID="{1E630637-697F-4BDB-BDFB-213E77BFE14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09F2037-2ECD-47A3-8D9C-77AEBF1F712D}" type="pres">
      <dgm:prSet presAssocID="{1E630637-697F-4BDB-BDFB-213E77BFE148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F79C4621-407F-484C-A750-DEB48DBC0B8D}" type="pres">
      <dgm:prSet presAssocID="{B1C818A1-E9AC-40FA-8E6A-42C38D518D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ABE5C6-2C83-4C9C-A092-5950CDFCDD75}" type="pres">
      <dgm:prSet presAssocID="{16DEF20E-A7E4-4106-9EE6-1FF38E3AC1C0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608196A-5BD3-401F-A757-63D68A922325}" type="pres">
      <dgm:prSet presAssocID="{16DEF20E-A7E4-4106-9EE6-1FF38E3AC1C0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37D8CF4E-B242-40A3-861A-A836A017ED5F}" type="pres">
      <dgm:prSet presAssocID="{A0E96358-C4DE-4DB0-A283-C429CB9CB7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4F2049-1FC9-4733-B69B-BE75F9403D46}" type="presOf" srcId="{1E630637-697F-4BDB-BDFB-213E77BFE148}" destId="{A09F2037-2ECD-47A3-8D9C-77AEBF1F712D}" srcOrd="1" destOrd="0" presId="urn:microsoft.com/office/officeart/2005/8/layout/process2"/>
    <dgm:cxn modelId="{6CC84E37-D524-43BE-BA91-838974158751}" type="presOf" srcId="{16DEF20E-A7E4-4106-9EE6-1FF38E3AC1C0}" destId="{F2ABE5C6-2C83-4C9C-A092-5950CDFCDD75}" srcOrd="0" destOrd="0" presId="urn:microsoft.com/office/officeart/2005/8/layout/process2"/>
    <dgm:cxn modelId="{9509BB2B-52B5-4B2C-BBAD-B7B4FAE9704C}" type="presOf" srcId="{B1C818A1-E9AC-40FA-8E6A-42C38D518D1A}" destId="{F79C4621-407F-484C-A750-DEB48DBC0B8D}" srcOrd="0" destOrd="0" presId="urn:microsoft.com/office/officeart/2005/8/layout/process2"/>
    <dgm:cxn modelId="{46D7B47F-B011-4DFA-B071-B0229D2F20FE}" type="presOf" srcId="{A0E96358-C4DE-4DB0-A283-C429CB9CB740}" destId="{37D8CF4E-B242-40A3-861A-A836A017ED5F}" srcOrd="0" destOrd="0" presId="urn:microsoft.com/office/officeart/2005/8/layout/process2"/>
    <dgm:cxn modelId="{5EBEE90A-7149-4C5C-ABC0-B2922E103C1C}" srcId="{3D7EEDD0-D64F-4393-B089-C4E2C7CFD75F}" destId="{8DC4CAF3-D30F-4CF6-A551-D358EFCA00A6}" srcOrd="0" destOrd="0" parTransId="{0B752BF7-101D-4A0D-A7EC-6D52F9AAB8F1}" sibTransId="{1E630637-697F-4BDB-BDFB-213E77BFE148}"/>
    <dgm:cxn modelId="{4680D217-5F17-49ED-87D3-9BD24A0806A0}" srcId="{3D7EEDD0-D64F-4393-B089-C4E2C7CFD75F}" destId="{B1C818A1-E9AC-40FA-8E6A-42C38D518D1A}" srcOrd="1" destOrd="0" parTransId="{95908824-C70B-4681-AF3A-BD5D44B4981E}" sibTransId="{16DEF20E-A7E4-4106-9EE6-1FF38E3AC1C0}"/>
    <dgm:cxn modelId="{9D3BD1DD-392B-44AA-A789-6196E41E451C}" type="presOf" srcId="{16DEF20E-A7E4-4106-9EE6-1FF38E3AC1C0}" destId="{B608196A-5BD3-401F-A757-63D68A922325}" srcOrd="1" destOrd="0" presId="urn:microsoft.com/office/officeart/2005/8/layout/process2"/>
    <dgm:cxn modelId="{14850A6F-4EE1-4C70-9B5A-BD332318C9C2}" srcId="{3D7EEDD0-D64F-4393-B089-C4E2C7CFD75F}" destId="{A0E96358-C4DE-4DB0-A283-C429CB9CB740}" srcOrd="2" destOrd="0" parTransId="{A73A605F-C537-425B-9B08-DD5717D0FA30}" sibTransId="{97EEB2B1-8E08-44AE-BFEE-AFD92F4E95FD}"/>
    <dgm:cxn modelId="{2C8E722D-BD9A-4229-854F-20BB52FB6341}" type="presOf" srcId="{8DC4CAF3-D30F-4CF6-A551-D358EFCA00A6}" destId="{85E755E0-2DE5-421B-8C20-AEEEC5BCF6BA}" srcOrd="0" destOrd="0" presId="urn:microsoft.com/office/officeart/2005/8/layout/process2"/>
    <dgm:cxn modelId="{56C4A9ED-25A3-452C-9232-FFC1C9BDAF93}" type="presOf" srcId="{3D7EEDD0-D64F-4393-B089-C4E2C7CFD75F}" destId="{FD117993-711D-40CE-A631-774D3A62A259}" srcOrd="0" destOrd="0" presId="urn:microsoft.com/office/officeart/2005/8/layout/process2"/>
    <dgm:cxn modelId="{20126EB9-ACCA-4F74-BD67-CCC9317EF552}" type="presOf" srcId="{1E630637-697F-4BDB-BDFB-213E77BFE148}" destId="{B624E590-373E-40FF-B8CE-317AB8078977}" srcOrd="0" destOrd="0" presId="urn:microsoft.com/office/officeart/2005/8/layout/process2"/>
    <dgm:cxn modelId="{135DF6D9-71E8-44C0-AADB-0EF12CC128DD}" type="presParOf" srcId="{FD117993-711D-40CE-A631-774D3A62A259}" destId="{85E755E0-2DE5-421B-8C20-AEEEC5BCF6BA}" srcOrd="0" destOrd="0" presId="urn:microsoft.com/office/officeart/2005/8/layout/process2"/>
    <dgm:cxn modelId="{773BA7C5-518D-45B4-8E96-E04AA53E6B73}" type="presParOf" srcId="{FD117993-711D-40CE-A631-774D3A62A259}" destId="{B624E590-373E-40FF-B8CE-317AB8078977}" srcOrd="1" destOrd="0" presId="urn:microsoft.com/office/officeart/2005/8/layout/process2"/>
    <dgm:cxn modelId="{AEEE61D5-1E28-415A-A3CD-E9D4F53F61F9}" type="presParOf" srcId="{B624E590-373E-40FF-B8CE-317AB8078977}" destId="{A09F2037-2ECD-47A3-8D9C-77AEBF1F712D}" srcOrd="0" destOrd="0" presId="urn:microsoft.com/office/officeart/2005/8/layout/process2"/>
    <dgm:cxn modelId="{AAFBF1DE-41A6-4290-ABD2-B67EC733237B}" type="presParOf" srcId="{FD117993-711D-40CE-A631-774D3A62A259}" destId="{F79C4621-407F-484C-A750-DEB48DBC0B8D}" srcOrd="2" destOrd="0" presId="urn:microsoft.com/office/officeart/2005/8/layout/process2"/>
    <dgm:cxn modelId="{6238E168-013F-4239-B9BC-AC2C687E10B9}" type="presParOf" srcId="{FD117993-711D-40CE-A631-774D3A62A259}" destId="{F2ABE5C6-2C83-4C9C-A092-5950CDFCDD75}" srcOrd="3" destOrd="0" presId="urn:microsoft.com/office/officeart/2005/8/layout/process2"/>
    <dgm:cxn modelId="{97D3743E-DE55-4884-97FE-19006F36197F}" type="presParOf" srcId="{F2ABE5C6-2C83-4C9C-A092-5950CDFCDD75}" destId="{B608196A-5BD3-401F-A757-63D68A922325}" srcOrd="0" destOrd="0" presId="urn:microsoft.com/office/officeart/2005/8/layout/process2"/>
    <dgm:cxn modelId="{2CBA32DE-2312-4BDB-8D67-20F29BDEA842}" type="presParOf" srcId="{FD117993-711D-40CE-A631-774D3A62A259}" destId="{37D8CF4E-B242-40A3-861A-A836A017ED5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CDD429-F73B-4456-AA77-9281B8E8AF34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5BB41F22-1356-48DE-94D1-7AF1D118AC75}">
      <dgm:prSet phldrT="[Texto]"/>
      <dgm:spPr/>
      <dgm:t>
        <a:bodyPr/>
        <a:lstStyle/>
        <a:p>
          <a:r>
            <a:rPr lang="es-ES" dirty="0" smtClean="0"/>
            <a:t>A2: L</a:t>
          </a:r>
          <a:r>
            <a:rPr lang="en-US" b="0" i="0" dirty="0" err="1" smtClean="0"/>
            <a:t>ower</a:t>
          </a:r>
          <a:r>
            <a:rPr lang="en-US" b="0" i="0" dirty="0" smtClean="0"/>
            <a:t> economic dynamism, less globalization and high and sustained population growth</a:t>
          </a:r>
          <a:endParaRPr lang="es-ES" dirty="0" smtClean="0"/>
        </a:p>
        <a:p>
          <a:r>
            <a:rPr lang="es-ES" dirty="0" smtClean="0"/>
            <a:t>B2: L</a:t>
          </a:r>
          <a:r>
            <a:rPr lang="en-US" b="0" i="0" dirty="0" err="1" smtClean="0"/>
            <a:t>evel</a:t>
          </a:r>
          <a:r>
            <a:rPr lang="en-US" b="0" i="0" dirty="0" smtClean="0"/>
            <a:t> of mitigation of emissions through the efficient use of energy and technological improvements</a:t>
          </a:r>
          <a:endParaRPr lang="es-ES" dirty="0" smtClean="0"/>
        </a:p>
        <a:p>
          <a:r>
            <a:rPr lang="es-ES" dirty="0" smtClean="0"/>
            <a:t>2020 to 2030</a:t>
          </a:r>
          <a:endParaRPr lang="es-ES" dirty="0"/>
        </a:p>
      </dgm:t>
    </dgm:pt>
    <dgm:pt modelId="{9A56BABF-67C4-4D3C-A5EC-DFB45C214969}" type="parTrans" cxnId="{2BDBCC89-9013-4079-9C71-9056A277AB2A}">
      <dgm:prSet/>
      <dgm:spPr/>
      <dgm:t>
        <a:bodyPr/>
        <a:lstStyle/>
        <a:p>
          <a:endParaRPr lang="es-ES"/>
        </a:p>
      </dgm:t>
    </dgm:pt>
    <dgm:pt modelId="{D75AC315-A583-4436-AAE8-7C5D83F6BDEE}" type="sibTrans" cxnId="{2BDBCC89-9013-4079-9C71-9056A277AB2A}">
      <dgm:prSet/>
      <dgm:spPr/>
      <dgm:t>
        <a:bodyPr/>
        <a:lstStyle/>
        <a:p>
          <a:endParaRPr lang="es-ES"/>
        </a:p>
      </dgm:t>
    </dgm:pt>
    <dgm:pt modelId="{0FF4287C-297C-4F5A-95A4-FAA581651CA7}">
      <dgm:prSet phldrT="[Texto]"/>
      <dgm:spPr/>
      <dgm:t>
        <a:bodyPr/>
        <a:lstStyle/>
        <a:p>
          <a:r>
            <a:rPr lang="es-ES" dirty="0" smtClean="0"/>
            <a:t>PRECIS-ECHAM (</a:t>
          </a:r>
          <a:r>
            <a:rPr lang="en-US" dirty="0" smtClean="0"/>
            <a:t>"Poverty levels by NBI", “I. ethnic", “I. erosion", “ I. </a:t>
          </a:r>
          <a:r>
            <a:rPr lang="el-GR" b="0" i="0" dirty="0" smtClean="0"/>
            <a:t>Δ</a:t>
          </a:r>
          <a:r>
            <a:rPr lang="en-US" dirty="0" smtClean="0"/>
            <a:t>Temp", “ I. </a:t>
          </a:r>
          <a:r>
            <a:rPr lang="el-GR" b="0" i="0" dirty="0" smtClean="0"/>
            <a:t>Δ</a:t>
          </a:r>
          <a:r>
            <a:rPr lang="en-US" dirty="0" smtClean="0"/>
            <a:t>rainfall“)</a:t>
          </a:r>
          <a:endParaRPr lang="es-ES" dirty="0"/>
        </a:p>
      </dgm:t>
    </dgm:pt>
    <dgm:pt modelId="{CCE3006E-0C4B-4068-AA84-2438B0E28894}" type="sibTrans" cxnId="{E7E2E295-F16A-4025-811D-678298A8503F}">
      <dgm:prSet/>
      <dgm:spPr/>
      <dgm:t>
        <a:bodyPr/>
        <a:lstStyle/>
        <a:p>
          <a:endParaRPr lang="es-ES"/>
        </a:p>
      </dgm:t>
    </dgm:pt>
    <dgm:pt modelId="{4BE828D0-A8FC-47B1-B49F-FCD9DDDC182F}" type="parTrans" cxnId="{E7E2E295-F16A-4025-811D-678298A8503F}">
      <dgm:prSet/>
      <dgm:spPr/>
      <dgm:t>
        <a:bodyPr/>
        <a:lstStyle/>
        <a:p>
          <a:endParaRPr lang="es-ES"/>
        </a:p>
      </dgm:t>
    </dgm:pt>
    <dgm:pt modelId="{DA5DC1CD-EF86-4254-83F1-71BAD67415C5}" type="pres">
      <dgm:prSet presAssocID="{C8CDD429-F73B-4456-AA77-9281B8E8AF34}" presName="linearFlow" presStyleCnt="0">
        <dgm:presLayoutVars>
          <dgm:resizeHandles val="exact"/>
        </dgm:presLayoutVars>
      </dgm:prSet>
      <dgm:spPr/>
    </dgm:pt>
    <dgm:pt modelId="{649064AF-B6BE-40EC-A80D-3D830A6A0108}" type="pres">
      <dgm:prSet presAssocID="{0FF4287C-297C-4F5A-95A4-FAA581651CA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0B536E-9867-4D93-91AA-51F8244B9954}" type="pres">
      <dgm:prSet presAssocID="{CCE3006E-0C4B-4068-AA84-2438B0E28894}" presName="sibTrans" presStyleLbl="sibTrans2D1" presStyleIdx="0" presStyleCnt="1"/>
      <dgm:spPr/>
      <dgm:t>
        <a:bodyPr/>
        <a:lstStyle/>
        <a:p>
          <a:endParaRPr lang="es-ES"/>
        </a:p>
      </dgm:t>
    </dgm:pt>
    <dgm:pt modelId="{9457C369-43BA-46BD-B672-CC792ED468BB}" type="pres">
      <dgm:prSet presAssocID="{CCE3006E-0C4B-4068-AA84-2438B0E28894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57DD5569-B6ED-49A9-8531-52AE3EB41BC8}" type="pres">
      <dgm:prSet presAssocID="{5BB41F22-1356-48DE-94D1-7AF1D118AC7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E2E295-F16A-4025-811D-678298A8503F}" srcId="{C8CDD429-F73B-4456-AA77-9281B8E8AF34}" destId="{0FF4287C-297C-4F5A-95A4-FAA581651CA7}" srcOrd="0" destOrd="0" parTransId="{4BE828D0-A8FC-47B1-B49F-FCD9DDDC182F}" sibTransId="{CCE3006E-0C4B-4068-AA84-2438B0E28894}"/>
    <dgm:cxn modelId="{AED24A38-92EF-4726-BBDF-D71C2E24895B}" type="presOf" srcId="{0FF4287C-297C-4F5A-95A4-FAA581651CA7}" destId="{649064AF-B6BE-40EC-A80D-3D830A6A0108}" srcOrd="0" destOrd="0" presId="urn:microsoft.com/office/officeart/2005/8/layout/process2"/>
    <dgm:cxn modelId="{14896F2A-BD99-4601-9BE8-6A3D831ABE7C}" type="presOf" srcId="{C8CDD429-F73B-4456-AA77-9281B8E8AF34}" destId="{DA5DC1CD-EF86-4254-83F1-71BAD67415C5}" srcOrd="0" destOrd="0" presId="urn:microsoft.com/office/officeart/2005/8/layout/process2"/>
    <dgm:cxn modelId="{4AEC6D71-E9E8-4DB7-9E6E-AC984BE60DDA}" type="presOf" srcId="{5BB41F22-1356-48DE-94D1-7AF1D118AC75}" destId="{57DD5569-B6ED-49A9-8531-52AE3EB41BC8}" srcOrd="0" destOrd="0" presId="urn:microsoft.com/office/officeart/2005/8/layout/process2"/>
    <dgm:cxn modelId="{3A11021E-00A1-424A-BCA1-88FA9F3A3DB9}" type="presOf" srcId="{CCE3006E-0C4B-4068-AA84-2438B0E28894}" destId="{9457C369-43BA-46BD-B672-CC792ED468BB}" srcOrd="1" destOrd="0" presId="urn:microsoft.com/office/officeart/2005/8/layout/process2"/>
    <dgm:cxn modelId="{2BDBCC89-9013-4079-9C71-9056A277AB2A}" srcId="{C8CDD429-F73B-4456-AA77-9281B8E8AF34}" destId="{5BB41F22-1356-48DE-94D1-7AF1D118AC75}" srcOrd="1" destOrd="0" parTransId="{9A56BABF-67C4-4D3C-A5EC-DFB45C214969}" sibTransId="{D75AC315-A583-4436-AAE8-7C5D83F6BDEE}"/>
    <dgm:cxn modelId="{4BA938FB-5940-40BB-89CB-5ACCE42B6361}" type="presOf" srcId="{CCE3006E-0C4B-4068-AA84-2438B0E28894}" destId="{0E0B536E-9867-4D93-91AA-51F8244B9954}" srcOrd="0" destOrd="0" presId="urn:microsoft.com/office/officeart/2005/8/layout/process2"/>
    <dgm:cxn modelId="{7AE432B7-C50A-4DB4-A610-B036AE514819}" type="presParOf" srcId="{DA5DC1CD-EF86-4254-83F1-71BAD67415C5}" destId="{649064AF-B6BE-40EC-A80D-3D830A6A0108}" srcOrd="0" destOrd="0" presId="urn:microsoft.com/office/officeart/2005/8/layout/process2"/>
    <dgm:cxn modelId="{58CDB82A-9CB0-4FED-86EA-ED0CA549A762}" type="presParOf" srcId="{DA5DC1CD-EF86-4254-83F1-71BAD67415C5}" destId="{0E0B536E-9867-4D93-91AA-51F8244B9954}" srcOrd="1" destOrd="0" presId="urn:microsoft.com/office/officeart/2005/8/layout/process2"/>
    <dgm:cxn modelId="{C731FD9D-1BA7-46E5-B615-478466D6C5C9}" type="presParOf" srcId="{0E0B536E-9867-4D93-91AA-51F8244B9954}" destId="{9457C369-43BA-46BD-B672-CC792ED468BB}" srcOrd="0" destOrd="0" presId="urn:microsoft.com/office/officeart/2005/8/layout/process2"/>
    <dgm:cxn modelId="{80C1846D-117F-4697-9CE0-DDD4C219093A}" type="presParOf" srcId="{DA5DC1CD-EF86-4254-83F1-71BAD67415C5}" destId="{57DD5569-B6ED-49A9-8531-52AE3EB41BC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73F1D-6C7A-4019-9FCB-7949D724A06B}">
      <dsp:nvSpPr>
        <dsp:cNvPr id="0" name=""/>
        <dsp:cNvSpPr/>
      </dsp:nvSpPr>
      <dsp:spPr>
        <a:xfrm>
          <a:off x="0" y="0"/>
          <a:ext cx="9968008" cy="2444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F7854-40D4-4D27-8343-CE7D6FE4DC44}">
      <dsp:nvSpPr>
        <dsp:cNvPr id="0" name=""/>
        <dsp:cNvSpPr/>
      </dsp:nvSpPr>
      <dsp:spPr>
        <a:xfrm>
          <a:off x="299040" y="325935"/>
          <a:ext cx="2928102" cy="1792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BE3AE-65E2-41AE-99E8-F8338C4DB335}">
      <dsp:nvSpPr>
        <dsp:cNvPr id="0" name=""/>
        <dsp:cNvSpPr/>
      </dsp:nvSpPr>
      <dsp:spPr>
        <a:xfrm rot="10800000">
          <a:off x="299040" y="2444517"/>
          <a:ext cx="2928102" cy="298774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Change in the statistical distribution of weather patterns when that change lasts for an extended period of time</a:t>
          </a:r>
          <a:endParaRPr lang="es-ES" sz="1700" kern="1200" dirty="0"/>
        </a:p>
      </dsp:txBody>
      <dsp:txXfrm rot="10800000">
        <a:off x="389089" y="2444517"/>
        <a:ext cx="2748004" cy="2897694"/>
      </dsp:txXfrm>
    </dsp:sp>
    <dsp:sp modelId="{91A3FC24-125E-4B8E-9F01-1584BA687A21}">
      <dsp:nvSpPr>
        <dsp:cNvPr id="0" name=""/>
        <dsp:cNvSpPr/>
      </dsp:nvSpPr>
      <dsp:spPr>
        <a:xfrm>
          <a:off x="3519952" y="325935"/>
          <a:ext cx="2928102" cy="1792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EF2AB-8B3A-467A-B041-F20CC00D90F5}">
      <dsp:nvSpPr>
        <dsp:cNvPr id="0" name=""/>
        <dsp:cNvSpPr/>
      </dsp:nvSpPr>
      <dsp:spPr>
        <a:xfrm rot="10800000">
          <a:off x="3519952" y="2444517"/>
          <a:ext cx="2928102" cy="298774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Ecuador (</a:t>
          </a:r>
          <a:r>
            <a:rPr lang="es-ES" sz="1700" kern="1200" dirty="0" err="1" smtClean="0"/>
            <a:t>equatorial</a:t>
          </a:r>
          <a:r>
            <a:rPr lang="es-ES" sz="1700" kern="1200" dirty="0" smtClean="0"/>
            <a:t> line)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noProof="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3 Different</a:t>
          </a:r>
          <a:r>
            <a:rPr lang="es-ES" sz="1700" kern="1200" dirty="0" smtClean="0"/>
            <a:t> </a:t>
          </a:r>
          <a:r>
            <a:rPr lang="en-GB" sz="1700" kern="1200" noProof="0" dirty="0" smtClean="0"/>
            <a:t>regions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noProof="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Ecuador is a highly vulnerable country to impacts of climate change</a:t>
          </a:r>
          <a:r>
            <a:rPr lang="en-GB" sz="1700" kern="1200" noProof="0" dirty="0" smtClean="0"/>
            <a:t> </a:t>
          </a:r>
          <a:r>
            <a:rPr lang="es-ES" sz="1700" kern="1200" dirty="0" smtClean="0"/>
            <a:t> </a:t>
          </a:r>
          <a:endParaRPr lang="es-ES" sz="1700" kern="1200" dirty="0"/>
        </a:p>
      </dsp:txBody>
      <dsp:txXfrm rot="10800000">
        <a:off x="3610001" y="2444517"/>
        <a:ext cx="2748004" cy="2897694"/>
      </dsp:txXfrm>
    </dsp:sp>
    <dsp:sp modelId="{68D19C16-A75D-481F-9267-741BE8ACCA0E}">
      <dsp:nvSpPr>
        <dsp:cNvPr id="0" name=""/>
        <dsp:cNvSpPr/>
      </dsp:nvSpPr>
      <dsp:spPr>
        <a:xfrm>
          <a:off x="6740865" y="325935"/>
          <a:ext cx="2928102" cy="1792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1A88B-D000-4E2F-ACB1-4903F258376A}">
      <dsp:nvSpPr>
        <dsp:cNvPr id="0" name=""/>
        <dsp:cNvSpPr/>
      </dsp:nvSpPr>
      <dsp:spPr>
        <a:xfrm rot="10800000">
          <a:off x="6740865" y="2444517"/>
          <a:ext cx="2928102" cy="298774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High vulnerability of sector such as</a:t>
          </a:r>
          <a:r>
            <a:rPr lang="es-CO" sz="1700" b="0" i="0" kern="1200" dirty="0" smtClean="0"/>
            <a:t>: </a:t>
          </a:r>
          <a:r>
            <a:rPr lang="en-US" sz="1700" b="0" i="0" kern="1200" dirty="0" smtClean="0"/>
            <a:t>health, agriculture,  energy, water resources, species, etc.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i="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RCM (Regional Climate Model)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 rot="10800000">
        <a:off x="6830914" y="2444517"/>
        <a:ext cx="2748004" cy="2897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8F87-ADCE-4E42-BCDF-3D67817933E7}">
      <dsp:nvSpPr>
        <dsp:cNvPr id="0" name=""/>
        <dsp:cNvSpPr/>
      </dsp:nvSpPr>
      <dsp:spPr>
        <a:xfrm>
          <a:off x="8840" y="519827"/>
          <a:ext cx="2642294" cy="1808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Higher temperatures are likely to increase evapotranspiration and therefore the atmospheric water </a:t>
          </a:r>
          <a:r>
            <a:rPr lang="en-US" sz="1800" kern="1200" dirty="0" err="1" smtClean="0"/>
            <a:t>vapour</a:t>
          </a:r>
          <a:r>
            <a:rPr lang="en-US" sz="1800" kern="1200" dirty="0" smtClean="0"/>
            <a:t> content.</a:t>
          </a:r>
          <a:endParaRPr lang="es-ES" sz="1800" kern="1200" dirty="0"/>
        </a:p>
      </dsp:txBody>
      <dsp:txXfrm>
        <a:off x="61804" y="572791"/>
        <a:ext cx="2536366" cy="1702392"/>
      </dsp:txXfrm>
    </dsp:sp>
    <dsp:sp modelId="{6FB226AA-63F2-49C4-A01C-3352315D915A}">
      <dsp:nvSpPr>
        <dsp:cNvPr id="0" name=""/>
        <dsp:cNvSpPr/>
      </dsp:nvSpPr>
      <dsp:spPr>
        <a:xfrm>
          <a:off x="2915364" y="1096342"/>
          <a:ext cx="560166" cy="655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915364" y="1227400"/>
        <a:ext cx="392116" cy="393173"/>
      </dsp:txXfrm>
    </dsp:sp>
    <dsp:sp modelId="{D9BEA0EC-5B3F-453D-B409-63DB64676437}">
      <dsp:nvSpPr>
        <dsp:cNvPr id="0" name=""/>
        <dsp:cNvSpPr/>
      </dsp:nvSpPr>
      <dsp:spPr>
        <a:xfrm>
          <a:off x="3708052" y="519827"/>
          <a:ext cx="2642294" cy="1808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Changes in large-scale precipitation patterns and the frequency of extreme events</a:t>
          </a:r>
          <a:endParaRPr lang="es-ES" sz="1800" kern="1200" dirty="0"/>
        </a:p>
      </dsp:txBody>
      <dsp:txXfrm>
        <a:off x="3761016" y="572791"/>
        <a:ext cx="2536366" cy="1702392"/>
      </dsp:txXfrm>
    </dsp:sp>
    <dsp:sp modelId="{733FB345-CFA2-4775-85FB-4F6062D9331D}">
      <dsp:nvSpPr>
        <dsp:cNvPr id="0" name=""/>
        <dsp:cNvSpPr/>
      </dsp:nvSpPr>
      <dsp:spPr>
        <a:xfrm>
          <a:off x="6614576" y="1096342"/>
          <a:ext cx="560166" cy="655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6614576" y="1227400"/>
        <a:ext cx="392116" cy="393173"/>
      </dsp:txXfrm>
    </dsp:sp>
    <dsp:sp modelId="{2687C4DD-2213-407D-854A-162BD420A565}">
      <dsp:nvSpPr>
        <dsp:cNvPr id="0" name=""/>
        <dsp:cNvSpPr/>
      </dsp:nvSpPr>
      <dsp:spPr>
        <a:xfrm>
          <a:off x="7407265" y="519827"/>
          <a:ext cx="2642294" cy="1808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Affect various types of water resources, streamﬂow, and groundwater storage</a:t>
          </a:r>
          <a:endParaRPr lang="es-ES" sz="1800" kern="1200" dirty="0"/>
        </a:p>
      </dsp:txBody>
      <dsp:txXfrm>
        <a:off x="7460229" y="572791"/>
        <a:ext cx="2536366" cy="1702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755E0-2DE5-421B-8C20-AEEEC5BCF6BA}">
      <dsp:nvSpPr>
        <dsp:cNvPr id="0" name=""/>
        <dsp:cNvSpPr/>
      </dsp:nvSpPr>
      <dsp:spPr>
        <a:xfrm>
          <a:off x="336664" y="0"/>
          <a:ext cx="2749141" cy="1418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PRECIS is able to simulate total precipitation better over the Amazon basin</a:t>
          </a:r>
          <a:r>
            <a:rPr lang="es-ES" sz="1600" kern="1200" dirty="0" smtClean="0"/>
            <a:t>	</a:t>
          </a:r>
          <a:endParaRPr lang="es-ES" sz="1600" kern="1200" dirty="0"/>
        </a:p>
      </dsp:txBody>
      <dsp:txXfrm>
        <a:off x="378222" y="41558"/>
        <a:ext cx="2666025" cy="1335795"/>
      </dsp:txXfrm>
    </dsp:sp>
    <dsp:sp modelId="{B624E590-373E-40FF-B8CE-317AB8078977}">
      <dsp:nvSpPr>
        <dsp:cNvPr id="0" name=""/>
        <dsp:cNvSpPr/>
      </dsp:nvSpPr>
      <dsp:spPr>
        <a:xfrm rot="5400000">
          <a:off x="1445189" y="1454384"/>
          <a:ext cx="532091" cy="638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1519682" y="1507594"/>
        <a:ext cx="383106" cy="372464"/>
      </dsp:txXfrm>
    </dsp:sp>
    <dsp:sp modelId="{F79C4621-407F-484C-A750-DEB48DBC0B8D}">
      <dsp:nvSpPr>
        <dsp:cNvPr id="0" name=""/>
        <dsp:cNvSpPr/>
      </dsp:nvSpPr>
      <dsp:spPr>
        <a:xfrm>
          <a:off x="336664" y="2128367"/>
          <a:ext cx="2749141" cy="1418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A,C explained correct observation of precipitation (</a:t>
          </a:r>
          <a:r>
            <a:rPr lang="es-ES" sz="1600" kern="1200" noProof="0" dirty="0" smtClean="0"/>
            <a:t>1978 to 1991)</a:t>
          </a:r>
        </a:p>
      </dsp:txBody>
      <dsp:txXfrm>
        <a:off x="378222" y="2169925"/>
        <a:ext cx="2666025" cy="1335795"/>
      </dsp:txXfrm>
    </dsp:sp>
    <dsp:sp modelId="{F2ABE5C6-2C83-4C9C-A092-5950CDFCDD75}">
      <dsp:nvSpPr>
        <dsp:cNvPr id="0" name=""/>
        <dsp:cNvSpPr/>
      </dsp:nvSpPr>
      <dsp:spPr>
        <a:xfrm rot="5400000">
          <a:off x="1445189" y="3582751"/>
          <a:ext cx="532091" cy="638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1519682" y="3635961"/>
        <a:ext cx="383106" cy="372464"/>
      </dsp:txXfrm>
    </dsp:sp>
    <dsp:sp modelId="{37D8CF4E-B242-40A3-861A-A836A017ED5F}">
      <dsp:nvSpPr>
        <dsp:cNvPr id="0" name=""/>
        <dsp:cNvSpPr/>
      </dsp:nvSpPr>
      <dsp:spPr>
        <a:xfrm>
          <a:off x="336664" y="4256734"/>
          <a:ext cx="2749141" cy="1418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2070– 2099. Using the average of the entire IPCC ensemble, an increase in precipitation of around 7.5–10%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Temperature increase 3°C</a:t>
          </a:r>
          <a:endParaRPr lang="es-ES" sz="1600" kern="1200" dirty="0"/>
        </a:p>
      </dsp:txBody>
      <dsp:txXfrm>
        <a:off x="378222" y="4298292"/>
        <a:ext cx="2666025" cy="1335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064AF-B6BE-40EC-A80D-3D830A6A0108}">
      <dsp:nvSpPr>
        <dsp:cNvPr id="0" name=""/>
        <dsp:cNvSpPr/>
      </dsp:nvSpPr>
      <dsp:spPr>
        <a:xfrm>
          <a:off x="36803" y="502"/>
          <a:ext cx="3871694" cy="1647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PRECIS-ECHAM (</a:t>
          </a:r>
          <a:r>
            <a:rPr lang="en-US" sz="1400" kern="1200" dirty="0" smtClean="0"/>
            <a:t>"Poverty levels by NBI", “I. ethnic", “I. erosion", “ I. </a:t>
          </a:r>
          <a:r>
            <a:rPr lang="el-GR" sz="1400" b="0" i="0" kern="1200" dirty="0" smtClean="0"/>
            <a:t>Δ</a:t>
          </a:r>
          <a:r>
            <a:rPr lang="en-US" sz="1400" kern="1200" dirty="0" smtClean="0"/>
            <a:t>Temp", “ I. </a:t>
          </a:r>
          <a:r>
            <a:rPr lang="el-GR" sz="1400" b="0" i="0" kern="1200" dirty="0" smtClean="0"/>
            <a:t>Δ</a:t>
          </a:r>
          <a:r>
            <a:rPr lang="en-US" sz="1400" kern="1200" dirty="0" smtClean="0"/>
            <a:t>rainfall“)</a:t>
          </a:r>
          <a:endParaRPr lang="es-ES" sz="1400" kern="1200" dirty="0"/>
        </a:p>
      </dsp:txBody>
      <dsp:txXfrm>
        <a:off x="85057" y="48756"/>
        <a:ext cx="3775186" cy="1551021"/>
      </dsp:txXfrm>
    </dsp:sp>
    <dsp:sp modelId="{0E0B536E-9867-4D93-91AA-51F8244B9954}">
      <dsp:nvSpPr>
        <dsp:cNvPr id="0" name=""/>
        <dsp:cNvSpPr/>
      </dsp:nvSpPr>
      <dsp:spPr>
        <a:xfrm rot="5400000">
          <a:off x="1663738" y="1689220"/>
          <a:ext cx="617823" cy="7413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-5400000">
        <a:off x="1750234" y="1751003"/>
        <a:ext cx="444832" cy="432476"/>
      </dsp:txXfrm>
    </dsp:sp>
    <dsp:sp modelId="{57DD5569-B6ED-49A9-8531-52AE3EB41BC8}">
      <dsp:nvSpPr>
        <dsp:cNvPr id="0" name=""/>
        <dsp:cNvSpPr/>
      </dsp:nvSpPr>
      <dsp:spPr>
        <a:xfrm>
          <a:off x="36803" y="2471797"/>
          <a:ext cx="3871694" cy="1647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A2: L</a:t>
          </a:r>
          <a:r>
            <a:rPr lang="en-US" sz="1400" b="0" i="0" kern="1200" dirty="0" err="1" smtClean="0"/>
            <a:t>ower</a:t>
          </a:r>
          <a:r>
            <a:rPr lang="en-US" sz="1400" b="0" i="0" kern="1200" dirty="0" smtClean="0"/>
            <a:t> economic dynamism, less globalization and high and sustained population growth</a:t>
          </a: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B2: L</a:t>
          </a:r>
          <a:r>
            <a:rPr lang="en-US" sz="1400" b="0" i="0" kern="1200" dirty="0" err="1" smtClean="0"/>
            <a:t>evel</a:t>
          </a:r>
          <a:r>
            <a:rPr lang="en-US" sz="1400" b="0" i="0" kern="1200" dirty="0" smtClean="0"/>
            <a:t> of mitigation of emissions through the efficient use of energy and technological improvements</a:t>
          </a: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2020 to 2030</a:t>
          </a:r>
          <a:endParaRPr lang="es-ES" sz="1400" kern="1200" dirty="0"/>
        </a:p>
      </dsp:txBody>
      <dsp:txXfrm>
        <a:off x="85057" y="2520051"/>
        <a:ext cx="3775186" cy="1551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DD08F-81A7-4F69-B7D2-1FCD485F0930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3EBFB-2188-4DDD-AA59-604EC31C82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209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B66C-9187-4BFB-9084-1413090B2E0E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989-D804-4ABC-8D4A-73361564C9E2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30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B66C-9187-4BFB-9084-1413090B2E0E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989-D804-4ABC-8D4A-73361564C9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041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B66C-9187-4BFB-9084-1413090B2E0E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989-D804-4ABC-8D4A-73361564C9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43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B66C-9187-4BFB-9084-1413090B2E0E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989-D804-4ABC-8D4A-73361564C9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814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B66C-9187-4BFB-9084-1413090B2E0E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989-D804-4ABC-8D4A-73361564C9E2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4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B66C-9187-4BFB-9084-1413090B2E0E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989-D804-4ABC-8D4A-73361564C9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51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B66C-9187-4BFB-9084-1413090B2E0E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989-D804-4ABC-8D4A-73361564C9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710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B66C-9187-4BFB-9084-1413090B2E0E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989-D804-4ABC-8D4A-73361564C9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62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B66C-9187-4BFB-9084-1413090B2E0E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989-D804-4ABC-8D4A-73361564C9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736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FDB66C-9187-4BFB-9084-1413090B2E0E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7D989-D804-4ABC-8D4A-73361564C9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197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B66C-9187-4BFB-9084-1413090B2E0E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989-D804-4ABC-8D4A-73361564C9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0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FDB66C-9187-4BFB-9084-1413090B2E0E}" type="datetimeFigureOut">
              <a:rPr lang="es-CO" smtClean="0"/>
              <a:t>9/11/2017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A7D989-D804-4ABC-8D4A-73361564C9E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4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speciales.elcomercio.com/planeta-ideas/planeta/11-octubre-del-2015/el-cambio-climatico-amenaza-a-la-agricultur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Climate Change in Ecuador 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Global an regional climate change </a:t>
            </a:r>
            <a:r>
              <a:rPr lang="es-CO" cap="none" dirty="0" smtClean="0"/>
              <a:t>(aa2n1150e)</a:t>
            </a:r>
            <a:endParaRPr lang="en-GB" cap="none" dirty="0" smtClean="0"/>
          </a:p>
          <a:p>
            <a:r>
              <a:rPr lang="en-GB" dirty="0" smtClean="0"/>
              <a:t>Cristina Silva Cisneros </a:t>
            </a:r>
            <a:endParaRPr lang="es-CO" dirty="0"/>
          </a:p>
        </p:txBody>
      </p:sp>
      <p:pic>
        <p:nvPicPr>
          <p:cNvPr id="1026" name="Picture 2" descr="Image result for el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47154" y="355488"/>
            <a:ext cx="1564033" cy="15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cuador en sudamé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815" y="1804101"/>
            <a:ext cx="3076032" cy="34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90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 smtClean="0"/>
              <a:t>PUBLIC</a:t>
            </a:r>
            <a:r>
              <a:rPr lang="es-CO" b="1" dirty="0" smtClean="0"/>
              <a:t> </a:t>
            </a:r>
            <a:r>
              <a:rPr lang="en-US" b="1" dirty="0" smtClean="0"/>
              <a:t>HEALTH</a:t>
            </a:r>
            <a:r>
              <a:rPr lang="es-CO" b="1" dirty="0" smtClean="0"/>
              <a:t> 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1150" y="1737361"/>
            <a:ext cx="5764530" cy="460789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 Climate </a:t>
            </a:r>
            <a:r>
              <a:rPr lang="en-US" dirty="0"/>
              <a:t>change may increase UV radiation levels at ground by affecting the expected recovery of the stratospheric ozone </a:t>
            </a:r>
            <a:r>
              <a:rPr lang="en-US" dirty="0" smtClean="0"/>
              <a:t>depletion.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 Quito </a:t>
            </a:r>
            <a:r>
              <a:rPr lang="en-US" dirty="0"/>
              <a:t>and the </a:t>
            </a:r>
            <a:r>
              <a:rPr lang="en-US" dirty="0" err="1"/>
              <a:t>interandean</a:t>
            </a:r>
            <a:r>
              <a:rPr lang="en-US" dirty="0"/>
              <a:t> </a:t>
            </a:r>
            <a:r>
              <a:rPr lang="en-US" dirty="0" smtClean="0"/>
              <a:t>region </a:t>
            </a:r>
            <a:r>
              <a:rPr lang="es-CO" dirty="0" smtClean="0"/>
              <a:t>(</a:t>
            </a:r>
            <a:r>
              <a:rPr lang="en-US" dirty="0" smtClean="0"/>
              <a:t>2800-3000 meters), are exposed </a:t>
            </a:r>
            <a:r>
              <a:rPr lang="en-US" dirty="0"/>
              <a:t>to UV levels about 40% higher than those in low-land regions</a:t>
            </a:r>
            <a:r>
              <a:rPr lang="en-US" dirty="0" smtClean="0"/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October 2017, UV 11-14 at 10 am to 4 pm.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0" indent="0" algn="just">
              <a:buNone/>
            </a:pPr>
            <a:endParaRPr lang="es-CO" dirty="0"/>
          </a:p>
        </p:txBody>
      </p:sp>
      <p:pic>
        <p:nvPicPr>
          <p:cNvPr id="6" name="Picture 2" descr="http://exa.ec/bp21/RADIACION%20QUEMADUR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7" y="1846542"/>
            <a:ext cx="4449481" cy="31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edición de la influencia de la radiación sobre la piel con el medidor de radiación UV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9279" b="20247"/>
          <a:stretch/>
        </p:blipFill>
        <p:spPr bwMode="auto">
          <a:xfrm>
            <a:off x="6249310" y="4218585"/>
            <a:ext cx="3821796" cy="2001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3499" t="47656" r="37262" b="37500"/>
          <a:stretch/>
        </p:blipFill>
        <p:spPr>
          <a:xfrm>
            <a:off x="198276" y="5133925"/>
            <a:ext cx="5105401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5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79371" y="2827740"/>
            <a:ext cx="5137150" cy="33274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INAMHI (2014 and 2015). Meteorological station recording UV and ozone data.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 smtClean="0"/>
              <a:t>Izobamba</a:t>
            </a:r>
            <a:r>
              <a:rPr lang="en-US" dirty="0"/>
              <a:t> (</a:t>
            </a:r>
            <a:r>
              <a:rPr lang="en-US" dirty="0" smtClean="0"/>
              <a:t>Jan</a:t>
            </a:r>
            <a:r>
              <a:rPr lang="en-US" dirty="0"/>
              <a:t>.-</a:t>
            </a:r>
            <a:r>
              <a:rPr lang="en-US" dirty="0" smtClean="0"/>
              <a:t>Aug.= </a:t>
            </a:r>
            <a:r>
              <a:rPr lang="en-US" dirty="0"/>
              <a:t>0.5 to </a:t>
            </a:r>
            <a:r>
              <a:rPr lang="en-US" dirty="0" smtClean="0"/>
              <a:t>2.5), Cuenca (Jul.-Nov.=18,25).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Considering the present and predicted increases in global air pollution and temperature, climate change might aggravate the exposure to hot weather and UV radiation in the coming years.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 Agricultural workers in Ecuador and worldwide exposed to UV radiation and hot temperatures are at higher risk for morbidity and mortality.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7246" t="15769" r="27453" b="48438"/>
          <a:stretch/>
        </p:blipFill>
        <p:spPr>
          <a:xfrm>
            <a:off x="134171" y="122830"/>
            <a:ext cx="5006486" cy="2540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385" y="177421"/>
            <a:ext cx="6041880" cy="5977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32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Strategy National of Climate Change in  Ecuador – ENCC (2012-2025)</a:t>
            </a:r>
            <a:endParaRPr lang="en-GB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596272"/>
              </p:ext>
            </p:extLst>
          </p:nvPr>
        </p:nvGraphicFramePr>
        <p:xfrm>
          <a:off x="1097279" y="1737369"/>
          <a:ext cx="10254344" cy="429318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127172">
                  <a:extLst>
                    <a:ext uri="{9D8B030D-6E8A-4147-A177-3AD203B41FA5}">
                      <a16:colId xmlns:a16="http://schemas.microsoft.com/office/drawing/2014/main" val="1891943881"/>
                    </a:ext>
                  </a:extLst>
                </a:gridCol>
                <a:gridCol w="5127172">
                  <a:extLst>
                    <a:ext uri="{9D8B030D-6E8A-4147-A177-3AD203B41FA5}">
                      <a16:colId xmlns:a16="http://schemas.microsoft.com/office/drawing/2014/main" val="1844331348"/>
                    </a:ext>
                  </a:extLst>
                </a:gridCol>
              </a:tblGrid>
              <a:tr h="276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SECTORS 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SUBSECTORS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3524492211"/>
                  </a:ext>
                </a:extLst>
              </a:tr>
              <a:tr h="24545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Energy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Fuel burning activities 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2172561485"/>
                  </a:ext>
                </a:extLst>
              </a:tr>
              <a:tr h="2454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Fuel emissions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2989315552"/>
                  </a:ext>
                </a:extLst>
              </a:tr>
              <a:tr h="2454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Transport and storage of CO2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3513171615"/>
                  </a:ext>
                </a:extLst>
              </a:tr>
              <a:tr h="24545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Industrial processes and use of products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Mining industry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2772713293"/>
                  </a:ext>
                </a:extLst>
              </a:tr>
              <a:tr h="2454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Metallurgical industry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2663908573"/>
                  </a:ext>
                </a:extLst>
              </a:tr>
              <a:tr h="2454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Electronic industry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2827568010"/>
                  </a:ext>
                </a:extLst>
              </a:tr>
              <a:tr h="2454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Manufacture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2949429720"/>
                  </a:ext>
                </a:extLst>
              </a:tr>
              <a:tr h="2454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Agriculture, </a:t>
                      </a:r>
                      <a:r>
                        <a:rPr lang="en-US" sz="1600" dirty="0" err="1">
                          <a:effectLst/>
                        </a:rPr>
                        <a:t>Silviculture</a:t>
                      </a:r>
                      <a:r>
                        <a:rPr lang="en-US" sz="1600" dirty="0">
                          <a:effectLst/>
                        </a:rPr>
                        <a:t> and other use of the land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Animal breeding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191199683"/>
                  </a:ext>
                </a:extLst>
              </a:tr>
              <a:tr h="2454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Soil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4053892738"/>
                  </a:ext>
                </a:extLst>
              </a:tr>
              <a:tr h="24545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Waste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Management of solid waste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2451175047"/>
                  </a:ext>
                </a:extLst>
              </a:tr>
              <a:tr h="2454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Biological treatment of solid waste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847845147"/>
                  </a:ext>
                </a:extLst>
              </a:tr>
              <a:tr h="2454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Incineration and burning of waste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3994319145"/>
                  </a:ext>
                </a:extLst>
              </a:tr>
              <a:tr h="4343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Treatment and discharge of wastewater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2713821768"/>
                  </a:ext>
                </a:extLst>
              </a:tr>
              <a:tr h="434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Others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Indirect emissions of NO2, NOx and NH3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8" marR="10398" marT="0" marB="0"/>
                </a:tc>
                <a:extLst>
                  <a:ext uri="{0D108BD9-81ED-4DB2-BD59-A6C34878D82A}">
                    <a16:rowId xmlns:a16="http://schemas.microsoft.com/office/drawing/2014/main" val="3934781563"/>
                  </a:ext>
                </a:extLst>
              </a:tr>
            </a:tbl>
          </a:graphicData>
        </a:graphic>
      </p:graphicFrame>
      <p:pic>
        <p:nvPicPr>
          <p:cNvPr id="1026" name="Picture 2" descr="Image result for ministerio de ambien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0" t="6633" r="25761"/>
          <a:stretch/>
        </p:blipFill>
        <p:spPr bwMode="auto">
          <a:xfrm>
            <a:off x="10613572" y="156754"/>
            <a:ext cx="1280160" cy="147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28299" y="6005015"/>
            <a:ext cx="510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Priority sectors for mitigation, IPCC, 2006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680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Strategic</a:t>
            </a:r>
            <a:r>
              <a:rPr lang="es-CO" dirty="0"/>
              <a:t> line: </a:t>
            </a:r>
            <a:r>
              <a:rPr lang="es-CO" dirty="0" err="1"/>
              <a:t>Adaptation</a:t>
            </a:r>
            <a:r>
              <a:rPr lang="es-CO" dirty="0"/>
              <a:t> to </a:t>
            </a:r>
            <a:r>
              <a:rPr lang="es-CO" dirty="0" err="1"/>
              <a:t>climate</a:t>
            </a:r>
            <a:r>
              <a:rPr lang="es-CO" dirty="0"/>
              <a:t> </a:t>
            </a:r>
            <a:r>
              <a:rPr lang="es-CO" dirty="0" err="1"/>
              <a:t>change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2187" y="1845734"/>
            <a:ext cx="5767543" cy="40233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O" dirty="0" err="1"/>
              <a:t>Create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capacity</a:t>
            </a:r>
            <a:r>
              <a:rPr lang="es-CO" dirty="0"/>
              <a:t> of social, </a:t>
            </a:r>
            <a:r>
              <a:rPr lang="es-CO" dirty="0" err="1"/>
              <a:t>economic</a:t>
            </a:r>
            <a:r>
              <a:rPr lang="es-CO" dirty="0"/>
              <a:t> and </a:t>
            </a:r>
            <a:r>
              <a:rPr lang="es-CO" dirty="0" err="1"/>
              <a:t>environmental</a:t>
            </a:r>
            <a:r>
              <a:rPr lang="es-CO" dirty="0"/>
              <a:t> </a:t>
            </a:r>
            <a:r>
              <a:rPr lang="es-CO" dirty="0" err="1"/>
              <a:t>systems</a:t>
            </a:r>
            <a:r>
              <a:rPr lang="es-CO" dirty="0"/>
              <a:t> to </a:t>
            </a:r>
            <a:r>
              <a:rPr lang="es-CO" dirty="0" err="1"/>
              <a:t>face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impacts</a:t>
            </a:r>
            <a:r>
              <a:rPr lang="es-CO" dirty="0"/>
              <a:t> of </a:t>
            </a:r>
            <a:r>
              <a:rPr lang="es-CO" dirty="0" err="1"/>
              <a:t>climate</a:t>
            </a:r>
            <a:r>
              <a:rPr lang="es-CO" dirty="0"/>
              <a:t> </a:t>
            </a:r>
            <a:r>
              <a:rPr lang="es-CO" dirty="0" err="1" smtClean="0"/>
              <a:t>change</a:t>
            </a:r>
            <a:r>
              <a:rPr lang="es-CO" dirty="0" smtClean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dirty="0" err="1" smtClean="0"/>
              <a:t>Implement</a:t>
            </a:r>
            <a:r>
              <a:rPr lang="es-CO" dirty="0" smtClean="0"/>
              <a:t> </a:t>
            </a:r>
            <a:r>
              <a:rPr lang="es-CO" dirty="0" err="1"/>
              <a:t>measures</a:t>
            </a:r>
            <a:r>
              <a:rPr lang="es-CO" dirty="0"/>
              <a:t> </a:t>
            </a:r>
            <a:r>
              <a:rPr lang="es-CO" dirty="0" err="1"/>
              <a:t>that</a:t>
            </a:r>
            <a:r>
              <a:rPr lang="es-CO" dirty="0"/>
              <a:t> </a:t>
            </a:r>
            <a:r>
              <a:rPr lang="es-CO" dirty="0" err="1"/>
              <a:t>guarantee</a:t>
            </a:r>
            <a:r>
              <a:rPr lang="es-CO" dirty="0"/>
              <a:t> </a:t>
            </a:r>
            <a:r>
              <a:rPr lang="es-CO" dirty="0" err="1"/>
              <a:t>food</a:t>
            </a:r>
            <a:r>
              <a:rPr lang="es-CO" dirty="0"/>
              <a:t> </a:t>
            </a:r>
            <a:r>
              <a:rPr lang="es-CO" dirty="0" smtClean="0"/>
              <a:t>safety </a:t>
            </a:r>
            <a:r>
              <a:rPr lang="es-CO" dirty="0" err="1"/>
              <a:t>against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impacts</a:t>
            </a:r>
            <a:r>
              <a:rPr lang="es-CO" dirty="0"/>
              <a:t> of </a:t>
            </a:r>
            <a:r>
              <a:rPr lang="es-CO" dirty="0" err="1"/>
              <a:t>climate</a:t>
            </a:r>
            <a:r>
              <a:rPr lang="es-CO" dirty="0"/>
              <a:t> </a:t>
            </a:r>
            <a:r>
              <a:rPr lang="es-CO" dirty="0" err="1" smtClean="0"/>
              <a:t>change</a:t>
            </a:r>
            <a:r>
              <a:rPr lang="es-CO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dirty="0" err="1" smtClean="0"/>
              <a:t>Implement</a:t>
            </a:r>
            <a:r>
              <a:rPr lang="es-CO" dirty="0" smtClean="0"/>
              <a:t> </a:t>
            </a:r>
            <a:r>
              <a:rPr lang="es-CO" dirty="0" err="1"/>
              <a:t>prevention</a:t>
            </a:r>
            <a:r>
              <a:rPr lang="es-CO" dirty="0"/>
              <a:t> </a:t>
            </a:r>
            <a:r>
              <a:rPr lang="es-CO" dirty="0" err="1"/>
              <a:t>measures</a:t>
            </a:r>
            <a:r>
              <a:rPr lang="es-CO" dirty="0"/>
              <a:t> to </a:t>
            </a:r>
            <a:r>
              <a:rPr lang="es-CO" dirty="0" err="1"/>
              <a:t>protect</a:t>
            </a:r>
            <a:r>
              <a:rPr lang="es-CO" dirty="0"/>
              <a:t> human </a:t>
            </a:r>
            <a:r>
              <a:rPr lang="es-CO" dirty="0" err="1"/>
              <a:t>health</a:t>
            </a:r>
            <a:r>
              <a:rPr lang="es-CO" dirty="0"/>
              <a:t> </a:t>
            </a:r>
            <a:r>
              <a:rPr lang="es-CO" dirty="0" err="1"/>
              <a:t>from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impacts</a:t>
            </a:r>
            <a:r>
              <a:rPr lang="es-CO" dirty="0"/>
              <a:t> of </a:t>
            </a:r>
            <a:r>
              <a:rPr lang="es-CO" dirty="0" err="1"/>
              <a:t>climate</a:t>
            </a:r>
            <a:r>
              <a:rPr lang="es-CO" dirty="0"/>
              <a:t> </a:t>
            </a:r>
            <a:r>
              <a:rPr lang="es-CO" dirty="0" err="1" smtClean="0"/>
              <a:t>change</a:t>
            </a:r>
            <a:r>
              <a:rPr lang="es-CO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dirty="0" err="1" smtClean="0"/>
              <a:t>Manage</a:t>
            </a:r>
            <a:r>
              <a:rPr lang="es-CO" dirty="0" smtClean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water</a:t>
            </a:r>
            <a:r>
              <a:rPr lang="es-CO" dirty="0"/>
              <a:t> </a:t>
            </a:r>
            <a:r>
              <a:rPr lang="es-CO" dirty="0" err="1"/>
              <a:t>heritage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a </a:t>
            </a:r>
            <a:r>
              <a:rPr lang="es-CO" dirty="0" err="1"/>
              <a:t>comprehensive</a:t>
            </a:r>
            <a:r>
              <a:rPr lang="es-CO" dirty="0"/>
              <a:t> </a:t>
            </a:r>
            <a:r>
              <a:rPr lang="es-CO" dirty="0" err="1"/>
              <a:t>approach</a:t>
            </a:r>
            <a:r>
              <a:rPr lang="es-CO" dirty="0"/>
              <a:t> and </a:t>
            </a:r>
            <a:r>
              <a:rPr lang="es-CO" dirty="0" err="1"/>
              <a:t>integrated</a:t>
            </a:r>
            <a:r>
              <a:rPr lang="es-CO" dirty="0"/>
              <a:t> </a:t>
            </a:r>
            <a:r>
              <a:rPr lang="es-CO" dirty="0" err="1"/>
              <a:t>by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Hydrographic</a:t>
            </a:r>
            <a:r>
              <a:rPr lang="es-CO" dirty="0"/>
              <a:t> </a:t>
            </a:r>
            <a:r>
              <a:rPr lang="es-CO" dirty="0" err="1"/>
              <a:t>Unit</a:t>
            </a:r>
            <a:r>
              <a:rPr lang="es-CO" dirty="0"/>
              <a:t>, to </a:t>
            </a:r>
            <a:r>
              <a:rPr lang="es-CO" dirty="0" err="1"/>
              <a:t>ensure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availability</a:t>
            </a:r>
            <a:r>
              <a:rPr lang="es-CO" dirty="0"/>
              <a:t>, </a:t>
            </a:r>
            <a:r>
              <a:rPr lang="es-CO" dirty="0" err="1"/>
              <a:t>sustainable</a:t>
            </a:r>
            <a:r>
              <a:rPr lang="es-CO" dirty="0"/>
              <a:t> use and </a:t>
            </a:r>
            <a:r>
              <a:rPr lang="es-CO" dirty="0" err="1"/>
              <a:t>quality</a:t>
            </a:r>
            <a:r>
              <a:rPr lang="es-CO" dirty="0"/>
              <a:t> of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water</a:t>
            </a:r>
            <a:r>
              <a:rPr lang="es-CO" dirty="0"/>
              <a:t> </a:t>
            </a:r>
            <a:r>
              <a:rPr lang="es-CO" dirty="0" err="1"/>
              <a:t>resource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</a:t>
            </a:r>
            <a:r>
              <a:rPr lang="es-CO" dirty="0" err="1"/>
              <a:t>different</a:t>
            </a:r>
            <a:r>
              <a:rPr lang="es-CO" dirty="0"/>
              <a:t> human and natural uses, </a:t>
            </a:r>
            <a:r>
              <a:rPr lang="es-CO" dirty="0" err="1"/>
              <a:t>against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impacts</a:t>
            </a:r>
            <a:r>
              <a:rPr lang="es-CO" dirty="0"/>
              <a:t> of </a:t>
            </a:r>
            <a:r>
              <a:rPr lang="es-CO" dirty="0" err="1"/>
              <a:t>climate</a:t>
            </a:r>
            <a:r>
              <a:rPr lang="es-CO" dirty="0"/>
              <a:t> </a:t>
            </a:r>
            <a:r>
              <a:rPr lang="es-CO" dirty="0" err="1"/>
              <a:t>change</a:t>
            </a:r>
            <a:r>
              <a:rPr lang="es-CO" dirty="0" smtClean="0"/>
              <a:t>.</a:t>
            </a:r>
          </a:p>
          <a:p>
            <a:r>
              <a:rPr lang="en-GB" dirty="0"/>
              <a:t> </a:t>
            </a:r>
            <a:endParaRPr lang="es-CO" dirty="0"/>
          </a:p>
          <a:p>
            <a:pPr marL="457200" indent="-457200">
              <a:buFont typeface="+mj-lt"/>
              <a:buAutoNum type="arabicPeriod"/>
            </a:pPr>
            <a:endParaRPr lang="es-CO" dirty="0" smtClean="0"/>
          </a:p>
          <a:p>
            <a:pPr marL="457200" indent="-457200">
              <a:buFont typeface="+mj-lt"/>
              <a:buAutoNum type="arabicPeriod"/>
            </a:pPr>
            <a:endParaRPr lang="es-CO" dirty="0"/>
          </a:p>
        </p:txBody>
      </p:sp>
      <p:pic>
        <p:nvPicPr>
          <p:cNvPr id="4108" name="Picture 12" descr="Estación de medición de rayos ultravioleta en Q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996" y="1845734"/>
            <a:ext cx="2456248" cy="183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612" y="3799390"/>
            <a:ext cx="2778506" cy="2069704"/>
          </a:xfrm>
          <a:prstGeom prst="rect">
            <a:avLst/>
          </a:prstGeom>
        </p:spPr>
      </p:pic>
      <p:pic>
        <p:nvPicPr>
          <p:cNvPr id="4110" name="Picture 14" descr="Image result for hidroelectrica coca codo sincla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996" y="3793270"/>
            <a:ext cx="2456248" cy="20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istema de riego en ecuad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31" y="1845735"/>
            <a:ext cx="3019687" cy="18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14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endParaRPr lang="es-CO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Ecuador is a region very vulnerable to climate change, mainly due to its geographical location.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It is necessary to promote the research and development of mathematical models that allow understanding the flow of climatic factors in Ecuador, for adaptation to climate change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The implementation of environmental public policies help reduce greenhouse gas emissions.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0472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Bibliography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err="1" smtClean="0"/>
              <a:t>Buytaert</a:t>
            </a:r>
            <a:r>
              <a:rPr lang="en-GB" dirty="0" smtClean="0"/>
              <a:t>, W., </a:t>
            </a:r>
            <a:r>
              <a:rPr lang="en-GB" dirty="0" err="1" smtClean="0"/>
              <a:t>Vuille</a:t>
            </a:r>
            <a:r>
              <a:rPr lang="en-GB" dirty="0" smtClean="0"/>
              <a:t>, M., </a:t>
            </a:r>
            <a:r>
              <a:rPr lang="en-GB" dirty="0" err="1" smtClean="0"/>
              <a:t>Dewulf</a:t>
            </a:r>
            <a:r>
              <a:rPr lang="en-GB" dirty="0" smtClean="0"/>
              <a:t>, A., </a:t>
            </a:r>
            <a:r>
              <a:rPr lang="en-GB" dirty="0" err="1" smtClean="0"/>
              <a:t>Urrutia</a:t>
            </a:r>
            <a:r>
              <a:rPr lang="en-GB" dirty="0" smtClean="0"/>
              <a:t>, R., </a:t>
            </a:r>
            <a:r>
              <a:rPr lang="en-GB" dirty="0" err="1" smtClean="0"/>
              <a:t>Karmalkar</a:t>
            </a:r>
            <a:r>
              <a:rPr lang="en-GB" dirty="0" smtClean="0"/>
              <a:t>, A., &amp; </a:t>
            </a:r>
            <a:r>
              <a:rPr lang="en-GB" dirty="0" err="1" smtClean="0"/>
              <a:t>C´elleri</a:t>
            </a:r>
            <a:r>
              <a:rPr lang="en-GB" dirty="0" smtClean="0"/>
              <a:t>, R. (2010). Uncertainties in climate change projections and regional downscaling in the tropical Andes: implications for water resources management. Hydrology and Earth System Sciences, 1247–1258.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EL COMERCIO. (10 de </a:t>
            </a:r>
            <a:r>
              <a:rPr lang="en-GB" dirty="0" err="1" smtClean="0"/>
              <a:t>Octubre</a:t>
            </a:r>
            <a:r>
              <a:rPr lang="en-GB" dirty="0" smtClean="0"/>
              <a:t> de 2015). </a:t>
            </a:r>
            <a:r>
              <a:rPr lang="en-GB" dirty="0" err="1" smtClean="0"/>
              <a:t>Planeta</a:t>
            </a:r>
            <a:r>
              <a:rPr lang="en-GB" dirty="0" smtClean="0"/>
              <a:t> . Available </a:t>
            </a:r>
            <a:r>
              <a:rPr lang="en-GB" dirty="0" smtClean="0">
                <a:hlinkClick r:id="rId2"/>
              </a:rPr>
              <a:t>http://especiales.elcomercio.com/planeta-ideas/planeta/11-octubre-del-2015/el-cambio-climatico-amenaza-a-la-agricultura</a:t>
            </a: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Harari, R., </a:t>
            </a:r>
            <a:r>
              <a:rPr lang="en-GB" dirty="0" err="1" smtClean="0"/>
              <a:t>Piñeiros</a:t>
            </a:r>
            <a:r>
              <a:rPr lang="en-GB" dirty="0" smtClean="0"/>
              <a:t>, J., </a:t>
            </a:r>
            <a:r>
              <a:rPr lang="en-GB" dirty="0" err="1" smtClean="0"/>
              <a:t>Ayabaca</a:t>
            </a:r>
            <a:r>
              <a:rPr lang="en-GB" dirty="0" smtClean="0"/>
              <a:t>, M., &amp; Harari, F. (2016). Climate change and agricultural workers’ health in Ecuador: occupational exposure to UV radiation and hot environments. Ann </a:t>
            </a:r>
            <a:r>
              <a:rPr lang="en-GB" dirty="0" err="1" smtClean="0"/>
              <a:t>Ist</a:t>
            </a:r>
            <a:r>
              <a:rPr lang="en-GB" dirty="0" smtClean="0"/>
              <a:t> Super </a:t>
            </a:r>
            <a:r>
              <a:rPr lang="en-GB" dirty="0" err="1" smtClean="0"/>
              <a:t>Sanità</a:t>
            </a:r>
            <a:r>
              <a:rPr lang="en-GB" dirty="0" smtClean="0"/>
              <a:t> , 368-373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Jiménez, S., Castro, L., </a:t>
            </a:r>
            <a:r>
              <a:rPr lang="en-GB" dirty="0" err="1" smtClean="0"/>
              <a:t>Yépez</a:t>
            </a:r>
            <a:r>
              <a:rPr lang="en-GB" dirty="0" smtClean="0"/>
              <a:t>, J., &amp; </a:t>
            </a:r>
            <a:r>
              <a:rPr lang="en-GB" dirty="0" err="1" smtClean="0"/>
              <a:t>Wittmer</a:t>
            </a:r>
            <a:r>
              <a:rPr lang="en-GB" dirty="0" smtClean="0"/>
              <a:t>, C. (2012). </a:t>
            </a:r>
            <a:r>
              <a:rPr lang="en-GB" dirty="0" err="1" smtClean="0"/>
              <a:t>Impacto</a:t>
            </a:r>
            <a:r>
              <a:rPr lang="en-GB" dirty="0" smtClean="0"/>
              <a:t> del </a:t>
            </a:r>
            <a:r>
              <a:rPr lang="en-GB" dirty="0" err="1" smtClean="0"/>
              <a:t>cambio</a:t>
            </a:r>
            <a:r>
              <a:rPr lang="en-GB" dirty="0" smtClean="0"/>
              <a:t> </a:t>
            </a:r>
            <a:r>
              <a:rPr lang="en-GB" dirty="0" err="1" smtClean="0"/>
              <a:t>climático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agricultura</a:t>
            </a:r>
            <a:r>
              <a:rPr lang="en-GB" dirty="0" smtClean="0"/>
              <a:t> de </a:t>
            </a:r>
            <a:r>
              <a:rPr lang="en-GB" dirty="0" err="1" smtClean="0"/>
              <a:t>subsistencia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Ecuador . Madrid: </a:t>
            </a:r>
            <a:r>
              <a:rPr lang="en-GB" dirty="0" err="1" smtClean="0"/>
              <a:t>CeALCI</a:t>
            </a:r>
            <a:r>
              <a:rPr lang="en-GB" dirty="0" smtClean="0"/>
              <a:t>- </a:t>
            </a:r>
            <a:r>
              <a:rPr lang="en-GB" dirty="0" err="1" smtClean="0"/>
              <a:t>Fundación</a:t>
            </a:r>
            <a:r>
              <a:rPr lang="en-GB" dirty="0" smtClean="0"/>
              <a:t> Carolina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MAE. (2012). </a:t>
            </a:r>
            <a:r>
              <a:rPr lang="en-GB" dirty="0" err="1" smtClean="0"/>
              <a:t>Estrategia</a:t>
            </a:r>
            <a:r>
              <a:rPr lang="en-GB" dirty="0" smtClean="0"/>
              <a:t> Nacional de </a:t>
            </a:r>
            <a:r>
              <a:rPr lang="en-GB" dirty="0" err="1" smtClean="0"/>
              <a:t>Cambio</a:t>
            </a:r>
            <a:r>
              <a:rPr lang="en-GB" dirty="0" smtClean="0"/>
              <a:t> </a:t>
            </a:r>
            <a:r>
              <a:rPr lang="en-GB" dirty="0" err="1" smtClean="0"/>
              <a:t>Climatico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Ecuador . Quito: </a:t>
            </a:r>
            <a:r>
              <a:rPr lang="en-GB" dirty="0" err="1" smtClean="0"/>
              <a:t>Ministerio</a:t>
            </a:r>
            <a:r>
              <a:rPr lang="en-GB" dirty="0" smtClean="0"/>
              <a:t> del </a:t>
            </a:r>
            <a:r>
              <a:rPr lang="en-GB" dirty="0" err="1" smtClean="0"/>
              <a:t>Ambienre</a:t>
            </a:r>
            <a:r>
              <a:rPr lang="en-GB" dirty="0" smtClean="0"/>
              <a:t>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err="1" smtClean="0"/>
              <a:t>Martínez</a:t>
            </a:r>
            <a:r>
              <a:rPr lang="en-GB" dirty="0" smtClean="0"/>
              <a:t>, R., Hemming, D., Malone, L., Bermudez, N., Cockfield, G., </a:t>
            </a:r>
            <a:r>
              <a:rPr lang="en-GB" dirty="0" err="1" smtClean="0"/>
              <a:t>Diongue</a:t>
            </a:r>
            <a:r>
              <a:rPr lang="en-GB" dirty="0" smtClean="0"/>
              <a:t>, A., . . . </a:t>
            </a:r>
            <a:r>
              <a:rPr lang="en-GB" dirty="0" err="1" smtClean="0"/>
              <a:t>Zougmoré</a:t>
            </a:r>
            <a:r>
              <a:rPr lang="en-GB" dirty="0" smtClean="0"/>
              <a:t>, R. (2012). Improving Climate Risk Management at Local Level – Techniques, Case Studies, Good Practices and Guidelines for World Meteorological Organization Members . INTECH.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4527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616658" y="5334479"/>
            <a:ext cx="4252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2" name="Picture 4" descr="Image result for ALL YOU NEED IS ECU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3" y="129449"/>
            <a:ext cx="2164544" cy="109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iodiversidad del ecuador col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70" y="679175"/>
            <a:ext cx="8103912" cy="465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61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399259"/>
              </p:ext>
            </p:extLst>
          </p:nvPr>
        </p:nvGraphicFramePr>
        <p:xfrm>
          <a:off x="1187355" y="436729"/>
          <a:ext cx="9968008" cy="5432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364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WATER RESOURSE 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58797"/>
            <a:ext cx="10058400" cy="43460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Principal source of water are </a:t>
            </a:r>
            <a:r>
              <a:rPr lang="en-US" dirty="0" err="1" smtClean="0"/>
              <a:t>paramo</a:t>
            </a:r>
            <a:r>
              <a:rPr lang="en-US" dirty="0" smtClean="0"/>
              <a:t> (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high treeless plateau in tropical South </a:t>
            </a:r>
            <a:r>
              <a:rPr lang="en-US" dirty="0" smtClean="0"/>
              <a:t>America) and glacier mountain. </a:t>
            </a:r>
          </a:p>
        </p:txBody>
      </p:sp>
      <p:pic>
        <p:nvPicPr>
          <p:cNvPr id="3076" name="Picture 4" descr="http://bp0.blogger.com/_M6L0jhkd3lc/RqYPRVj_27I/AAAAAAAAAAs/5R_dNnGds-w/s320/cotopaxi-deshielo.jpg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74" y="2570506"/>
            <a:ext cx="2552171" cy="3190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884333" y="5853333"/>
            <a:ext cx="187777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 err="1" smtClean="0"/>
              <a:t>Antisana</a:t>
            </a:r>
            <a:r>
              <a:rPr lang="es-CO" dirty="0" smtClean="0"/>
              <a:t> </a:t>
            </a:r>
            <a:r>
              <a:rPr lang="es-CO" dirty="0" err="1" smtClean="0"/>
              <a:t>Lost</a:t>
            </a:r>
            <a:r>
              <a:rPr lang="es-CO" dirty="0" smtClean="0"/>
              <a:t> 23%</a:t>
            </a:r>
            <a:endParaRPr lang="es-CO" dirty="0"/>
          </a:p>
        </p:txBody>
      </p:sp>
      <p:grpSp>
        <p:nvGrpSpPr>
          <p:cNvPr id="7" name="Grupo 6"/>
          <p:cNvGrpSpPr/>
          <p:nvPr/>
        </p:nvGrpSpPr>
        <p:grpSpPr>
          <a:xfrm>
            <a:off x="7686616" y="2520336"/>
            <a:ext cx="2933128" cy="3271255"/>
            <a:chOff x="7334278" y="2528654"/>
            <a:chExt cx="3313378" cy="3681532"/>
          </a:xfrm>
        </p:grpSpPr>
        <p:pic>
          <p:nvPicPr>
            <p:cNvPr id="3078" name="Picture 6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278" y="2528654"/>
              <a:ext cx="3313378" cy="1840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reduccion del hielo del cotopax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278" y="4369420"/>
              <a:ext cx="3313378" cy="1840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uadroTexto 9"/>
          <p:cNvSpPr txBox="1"/>
          <p:nvPr/>
        </p:nvSpPr>
        <p:spPr>
          <a:xfrm>
            <a:off x="8153870" y="5853333"/>
            <a:ext cx="1998619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Cotopaxi </a:t>
            </a:r>
            <a:r>
              <a:rPr lang="es-CO" dirty="0" err="1" smtClean="0"/>
              <a:t>Lost</a:t>
            </a:r>
            <a:r>
              <a:rPr lang="es-CO" dirty="0" smtClean="0"/>
              <a:t> 44%</a:t>
            </a:r>
            <a:endParaRPr lang="es-CO" dirty="0"/>
          </a:p>
        </p:txBody>
      </p:sp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80" y="3156362"/>
            <a:ext cx="2598147" cy="184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43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4575" y="570274"/>
            <a:ext cx="10058400" cy="13131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Precipitation patterns are highly variable </a:t>
            </a:r>
            <a:r>
              <a:rPr lang="en-US" dirty="0"/>
              <a:t>over 3000mm on the outer Amazonian slopes to less than 500mm in the </a:t>
            </a:r>
            <a:r>
              <a:rPr lang="en-US" dirty="0" err="1"/>
              <a:t>interandean</a:t>
            </a:r>
            <a:r>
              <a:rPr lang="en-US" dirty="0"/>
              <a:t> valley and the south-west Paciﬁc slopes. </a:t>
            </a:r>
            <a:r>
              <a:rPr lang="en-US" dirty="0" smtClean="0"/>
              <a:t>El Niño events </a:t>
            </a:r>
            <a:r>
              <a:rPr lang="es-CO" dirty="0" smtClean="0"/>
              <a:t>1982-83 and 1997-98 </a:t>
            </a:r>
            <a:r>
              <a:rPr lang="en-US" dirty="0" smtClean="0"/>
              <a:t>effects of climate variability in the country. Pacific water that affects wind circulation patterns, 3-8 years, variable </a:t>
            </a:r>
            <a:endParaRPr lang="es-CO" dirty="0"/>
          </a:p>
        </p:txBody>
      </p:sp>
      <p:pic>
        <p:nvPicPr>
          <p:cNvPr id="4100" name="Picture 4" descr="Image result for phenomena niñ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19226" r="1567" b="2387"/>
          <a:stretch/>
        </p:blipFill>
        <p:spPr bwMode="auto">
          <a:xfrm>
            <a:off x="455259" y="1883392"/>
            <a:ext cx="7431651" cy="39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inundaciones fenomeno del niño en  ecu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19" y="1883392"/>
            <a:ext cx="3081656" cy="19895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inundaciones en  ecua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910" y="3872974"/>
            <a:ext cx="3429998" cy="20579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44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0855912"/>
              </p:ext>
            </p:extLst>
          </p:nvPr>
        </p:nvGraphicFramePr>
        <p:xfrm>
          <a:off x="987188" y="3224521"/>
          <a:ext cx="10058400" cy="284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l="23287" t="14319" r="23637" b="51353"/>
          <a:stretch/>
        </p:blipFill>
        <p:spPr>
          <a:xfrm>
            <a:off x="753356" y="455640"/>
            <a:ext cx="6905768" cy="251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/>
          <a:srcRect l="49832" t="18839" r="25671" b="37054"/>
          <a:stretch/>
        </p:blipFill>
        <p:spPr>
          <a:xfrm>
            <a:off x="8334104" y="274319"/>
            <a:ext cx="3187337" cy="3226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828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6716648"/>
              </p:ext>
            </p:extLst>
          </p:nvPr>
        </p:nvGraphicFramePr>
        <p:xfrm>
          <a:off x="8593068" y="299728"/>
          <a:ext cx="3422470" cy="567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121" y="299728"/>
            <a:ext cx="8400947" cy="551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569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AGRICULTURE 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Agriculture </a:t>
            </a:r>
            <a:r>
              <a:rPr lang="en-US" dirty="0"/>
              <a:t>is highly vulnerable to weather variability. 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dirty="0" err="1"/>
              <a:t>Prolonged</a:t>
            </a:r>
            <a:r>
              <a:rPr lang="es-CO" dirty="0"/>
              <a:t> </a:t>
            </a:r>
            <a:r>
              <a:rPr lang="es-CO" dirty="0" err="1"/>
              <a:t>droughts</a:t>
            </a:r>
            <a:r>
              <a:rPr lang="es-CO" dirty="0"/>
              <a:t>, </a:t>
            </a:r>
            <a:r>
              <a:rPr lang="es-CO" dirty="0" err="1"/>
              <a:t>floods</a:t>
            </a:r>
            <a:r>
              <a:rPr lang="es-CO" dirty="0"/>
              <a:t> and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increase</a:t>
            </a:r>
            <a:r>
              <a:rPr lang="es-CO" dirty="0"/>
              <a:t> of </a:t>
            </a:r>
            <a:r>
              <a:rPr lang="es-CO" dirty="0" err="1"/>
              <a:t>pests</a:t>
            </a:r>
            <a:r>
              <a:rPr lang="es-CO" dirty="0"/>
              <a:t> are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result</a:t>
            </a:r>
            <a:r>
              <a:rPr lang="es-CO" dirty="0"/>
              <a:t> of extreme </a:t>
            </a:r>
            <a:r>
              <a:rPr lang="es-CO" dirty="0" err="1"/>
              <a:t>climates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dirty="0" err="1"/>
              <a:t>P</a:t>
            </a:r>
            <a:r>
              <a:rPr lang="es-CO" dirty="0" err="1" smtClean="0"/>
              <a:t>recipitation</a:t>
            </a:r>
            <a:r>
              <a:rPr lang="es-CO" dirty="0" smtClean="0"/>
              <a:t> </a:t>
            </a:r>
            <a:r>
              <a:rPr lang="es-CO" dirty="0" err="1"/>
              <a:t>that</a:t>
            </a:r>
            <a:r>
              <a:rPr lang="es-CO" dirty="0"/>
              <a:t> </a:t>
            </a:r>
            <a:r>
              <a:rPr lang="es-CO" dirty="0" err="1"/>
              <a:t>diminishes</a:t>
            </a:r>
            <a:r>
              <a:rPr lang="es-CO" dirty="0"/>
              <a:t> in </a:t>
            </a:r>
            <a:r>
              <a:rPr lang="es-CO" dirty="0" err="1"/>
              <a:t>some</a:t>
            </a:r>
            <a:r>
              <a:rPr lang="es-CO" dirty="0"/>
              <a:t> </a:t>
            </a:r>
            <a:r>
              <a:rPr lang="es-CO" dirty="0" err="1"/>
              <a:t>areas</a:t>
            </a:r>
            <a:r>
              <a:rPr lang="es-CO" dirty="0"/>
              <a:t> and </a:t>
            </a:r>
            <a:r>
              <a:rPr lang="es-CO" dirty="0" err="1"/>
              <a:t>increases</a:t>
            </a:r>
            <a:r>
              <a:rPr lang="es-CO" dirty="0"/>
              <a:t> in </a:t>
            </a:r>
            <a:r>
              <a:rPr lang="es-CO" dirty="0" err="1" smtClean="0"/>
              <a:t>others</a:t>
            </a:r>
            <a:r>
              <a:rPr lang="es-CO" dirty="0" smtClean="0"/>
              <a:t>/ </a:t>
            </a:r>
            <a:r>
              <a:rPr lang="es-CO" dirty="0" err="1" smtClean="0"/>
              <a:t>Erosion</a:t>
            </a:r>
            <a:r>
              <a:rPr lang="es-CO" dirty="0" smtClean="0"/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effects </a:t>
            </a:r>
            <a:r>
              <a:rPr lang="en-GB" dirty="0" smtClean="0"/>
              <a:t>by </a:t>
            </a:r>
            <a:r>
              <a:rPr lang="en-GB" dirty="0"/>
              <a:t>climate </a:t>
            </a:r>
            <a:r>
              <a:rPr lang="en-GB" dirty="0" smtClean="0"/>
              <a:t>change is </a:t>
            </a:r>
            <a:r>
              <a:rPr lang="en-GB" dirty="0"/>
              <a:t>the reduction of the nutritional properties of some </a:t>
            </a:r>
            <a:r>
              <a:rPr lang="en-GB" dirty="0" smtClean="0"/>
              <a:t>foods</a:t>
            </a:r>
            <a:r>
              <a:rPr lang="es-CO" dirty="0"/>
              <a:t> </a:t>
            </a:r>
            <a:r>
              <a:rPr lang="es-CO" dirty="0" smtClean="0"/>
              <a:t>(</a:t>
            </a:r>
            <a:r>
              <a:rPr lang="en-GB" dirty="0" smtClean="0"/>
              <a:t>rice)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Land use change and forestry are the largest contributors to GHG emissions in the country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s-CO" dirty="0"/>
          </a:p>
        </p:txBody>
      </p:sp>
      <p:pic>
        <p:nvPicPr>
          <p:cNvPr id="1029" name="Picture 5" descr="Image result for SEQUIAS EN CULTIVOS DE ECUAD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58" y="4061662"/>
            <a:ext cx="2901134" cy="217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 result for PRECIPITACIONES EN CULTIVOS DE ARR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61" y="4061661"/>
            <a:ext cx="3867201" cy="217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64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417953"/>
              </p:ext>
            </p:extLst>
          </p:nvPr>
        </p:nvGraphicFramePr>
        <p:xfrm>
          <a:off x="313189" y="2010415"/>
          <a:ext cx="3945301" cy="411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28347" t="36875" r="27377" b="22053"/>
          <a:stretch/>
        </p:blipFill>
        <p:spPr>
          <a:xfrm>
            <a:off x="391566" y="91440"/>
            <a:ext cx="3866924" cy="1723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431" y="91440"/>
            <a:ext cx="7095511" cy="620017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300825" y="4571308"/>
            <a:ext cx="627017" cy="6270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3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3" y="91440"/>
            <a:ext cx="5459547" cy="6191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403" y="378823"/>
            <a:ext cx="598170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03" y="3330757"/>
            <a:ext cx="5905500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083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735</TotalTime>
  <Words>942</Words>
  <Application>Microsoft Office PowerPoint</Application>
  <PresentationFormat>Panorámica</PresentationFormat>
  <Paragraphs>84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Retrospección</vt:lpstr>
      <vt:lpstr>Climate Change in Ecuador </vt:lpstr>
      <vt:lpstr>Presentación de PowerPoint</vt:lpstr>
      <vt:lpstr>WATER RESOURSE </vt:lpstr>
      <vt:lpstr>Presentación de PowerPoint</vt:lpstr>
      <vt:lpstr>Presentación de PowerPoint</vt:lpstr>
      <vt:lpstr>Presentación de PowerPoint</vt:lpstr>
      <vt:lpstr>AGRICULTURE </vt:lpstr>
      <vt:lpstr>Presentación de PowerPoint</vt:lpstr>
      <vt:lpstr>Presentación de PowerPoint</vt:lpstr>
      <vt:lpstr>PUBLIC HEALTH </vt:lpstr>
      <vt:lpstr>Presentación de PowerPoint</vt:lpstr>
      <vt:lpstr>Strategy National of Climate Change in  Ecuador – ENCC (2012-2025)</vt:lpstr>
      <vt:lpstr>Strategic line: Adaptation to climate change</vt:lpstr>
      <vt:lpstr>Conclusions</vt:lpstr>
      <vt:lpstr>Bibliography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in Ecuador</dc:title>
  <dc:creator>Usuario de Windows</dc:creator>
  <cp:lastModifiedBy>Usuario de Windows</cp:lastModifiedBy>
  <cp:revision>57</cp:revision>
  <dcterms:created xsi:type="dcterms:W3CDTF">2017-11-02T18:59:54Z</dcterms:created>
  <dcterms:modified xsi:type="dcterms:W3CDTF">2017-11-09T16:05:48Z</dcterms:modified>
</cp:coreProperties>
</file>