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D44A7-435D-464E-A597-162AC2A27DAC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D2AC-CE3C-4FF2-8CC4-A4B295D6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6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0D2AC-CE3C-4FF2-8CC4-A4B295D6B0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0D2AC-CE3C-4FF2-8CC4-A4B295D6B0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0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0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1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81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7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1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3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69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9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68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35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33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7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0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8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6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3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7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0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FE20-F054-47C3-9E05-A6565C8FE0F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40F7-574E-48D2-B39F-CC7AFE4E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tour.com/kazakhstan/western.htm" TargetMode="External"/><Relationship Id="rId2" Type="http://schemas.openxmlformats.org/officeDocument/2006/relationships/hyperlink" Target="https://www.worlddata.info/asia/kazakhstan/climate-east-kazakhstan.php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927" y="1898071"/>
            <a:ext cx="9961418" cy="1584181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Climate of the Republic of Kazakhstan. </a:t>
            </a:r>
            <a:br>
              <a:rPr lang="en-US" sz="4400" dirty="0" smtClean="0"/>
            </a:br>
            <a:r>
              <a:rPr lang="en-US" sz="4400" dirty="0" smtClean="0"/>
              <a:t>The influence of global climate change on the region.</a:t>
            </a:r>
            <a:endParaRPr lang="ru-R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1" y="3616037"/>
            <a:ext cx="8063344" cy="1565564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Climate change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Manakbayeva Sabina</a:t>
            </a:r>
          </a:p>
          <a:p>
            <a:pPr algn="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Environmental Science MSc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388523"/>
            <a:ext cx="10820400" cy="4024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territory of Kazakhstan is located in the center of the </a:t>
            </a:r>
            <a:r>
              <a:rPr lang="en-US" dirty="0" smtClean="0"/>
              <a:t>Eurasian continent</a:t>
            </a:r>
            <a:r>
              <a:rPr lang="en-US" dirty="0"/>
              <a:t>, and it is removed from the ocean by a considerable distance (2000 – 3000 km).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territory </a:t>
            </a:r>
            <a:r>
              <a:rPr lang="en-US" dirty="0"/>
              <a:t>is warming more dramatically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 </a:t>
            </a:r>
            <a:r>
              <a:rPr lang="en-US" dirty="0"/>
              <a:t>the northern hemisphere and the globe 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average. There </a:t>
            </a:r>
            <a:r>
              <a:rPr lang="en-US" dirty="0"/>
              <a:t>is a difference in the list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warmest years in the whole of the globe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in Kazakhstan</a:t>
            </a:r>
            <a:r>
              <a:rPr lang="en-US" dirty="0" smtClean="0"/>
              <a:t>.                         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430686" y="1083025"/>
            <a:ext cx="890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III. Affect </a:t>
            </a:r>
            <a:r>
              <a:rPr lang="en-US" sz="2800" dirty="0"/>
              <a:t>of climate change on Kazakhstan region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2717657" y="3017728"/>
            <a:ext cx="1011381" cy="1163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656" y="3805238"/>
            <a:ext cx="4785419" cy="30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91" y="744134"/>
            <a:ext cx="10661073" cy="932266"/>
          </a:xfrm>
        </p:spPr>
        <p:txBody>
          <a:bodyPr>
            <a:normAutofit fontScale="90000"/>
          </a:bodyPr>
          <a:lstStyle/>
          <a:p>
            <a:r>
              <a:rPr lang="en-US" dirty="0"/>
              <a:t>The ranked 10 warmest years </a:t>
            </a:r>
            <a:r>
              <a:rPr lang="en-US" dirty="0" smtClean="0"/>
              <a:t>for Kazakhstan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91446"/>
              </p:ext>
            </p:extLst>
          </p:nvPr>
        </p:nvGraphicFramePr>
        <p:xfrm>
          <a:off x="845127" y="1676401"/>
          <a:ext cx="11028219" cy="4579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795">
                  <a:extLst>
                    <a:ext uri="{9D8B030D-6E8A-4147-A177-3AD203B41FA5}">
                      <a16:colId xmlns:a16="http://schemas.microsoft.com/office/drawing/2014/main" val="522528082"/>
                    </a:ext>
                  </a:extLst>
                </a:gridCol>
                <a:gridCol w="3549497">
                  <a:extLst>
                    <a:ext uri="{9D8B030D-6E8A-4147-A177-3AD203B41FA5}">
                      <a16:colId xmlns:a16="http://schemas.microsoft.com/office/drawing/2014/main" val="385625221"/>
                    </a:ext>
                  </a:extLst>
                </a:gridCol>
                <a:gridCol w="6465927">
                  <a:extLst>
                    <a:ext uri="{9D8B030D-6E8A-4147-A177-3AD203B41FA5}">
                      <a16:colId xmlns:a16="http://schemas.microsoft.com/office/drawing/2014/main" val="1697823060"/>
                    </a:ext>
                  </a:extLst>
                </a:gridCol>
              </a:tblGrid>
              <a:tr h="5812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Rank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Year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Annual average temperature anomaly for Kazakhstan, C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1665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680946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1983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1,76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8303169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1,66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094292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5565290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978975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022199"/>
                  </a:ext>
                </a:extLst>
              </a:tr>
              <a:tr h="35881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535457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2103567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721381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30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1515687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Average </a:t>
            </a:r>
            <a:r>
              <a:rPr lang="en-US" dirty="0"/>
              <a:t>monthly air temperature in 2015 and climate </a:t>
            </a:r>
            <a:r>
              <a:rPr lang="en-US" dirty="0" smtClean="0"/>
              <a:t>normal averaged </a:t>
            </a:r>
            <a:r>
              <a:rPr lang="en-US" dirty="0"/>
              <a:t>for the period 1961 – 1990 over the territory of Kazakhstan and its regions.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2" y="3643746"/>
            <a:ext cx="4128654" cy="2521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915100" y="6289964"/>
            <a:ext cx="340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Kazakhstan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3643746"/>
            <a:ext cx="4405746" cy="2293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964" y="6165273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 Kazakhstan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41218" y="2491915"/>
            <a:ext cx="99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air temperature in 2015 exceeded the norm almost the entire territory of Kazakhstan</a:t>
            </a:r>
          </a:p>
          <a:p>
            <a:r>
              <a:rPr lang="en-US" dirty="0"/>
              <a:t>and was below the norm in the West </a:t>
            </a:r>
            <a:r>
              <a:rPr lang="en-US" dirty="0" smtClean="0"/>
              <a:t>Kazakhstan.</a:t>
            </a:r>
            <a:endParaRPr lang="ru-RU" dirty="0"/>
          </a:p>
        </p:txBody>
      </p:sp>
      <p:sp>
        <p:nvSpPr>
          <p:cNvPr id="11" name="Oval 10"/>
          <p:cNvSpPr/>
          <p:nvPr/>
        </p:nvSpPr>
        <p:spPr>
          <a:xfrm>
            <a:off x="4156364" y="6289964"/>
            <a:ext cx="166254" cy="12469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82887" y="6165273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ru-RU" dirty="0"/>
          </a:p>
        </p:txBody>
      </p:sp>
      <p:sp>
        <p:nvSpPr>
          <p:cNvPr id="13" name="Oval 12"/>
          <p:cNvSpPr/>
          <p:nvPr/>
        </p:nvSpPr>
        <p:spPr>
          <a:xfrm>
            <a:off x="4156364" y="6534605"/>
            <a:ext cx="193964" cy="124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33456" y="6409821"/>
            <a:ext cx="16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1961-1990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78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5" y="845126"/>
            <a:ext cx="9213273" cy="1170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Predictions of climate change in Kazakhstan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Winter and summer temperatures have been increasing a little slower by </a:t>
            </a:r>
            <a:r>
              <a:rPr lang="en-US" b="1" dirty="0"/>
              <a:t>0.28 ºC </a:t>
            </a:r>
            <a:r>
              <a:rPr lang="en-US" dirty="0" smtClean="0"/>
              <a:t>and </a:t>
            </a:r>
            <a:r>
              <a:rPr lang="en-US" b="1" dirty="0" smtClean="0"/>
              <a:t>0.19 </a:t>
            </a:r>
            <a:r>
              <a:rPr lang="en-US" b="1" dirty="0"/>
              <a:t>ºC </a:t>
            </a:r>
            <a:r>
              <a:rPr lang="en-US" dirty="0"/>
              <a:t>every 10 years respectively. </a:t>
            </a:r>
            <a:endParaRPr lang="en-US" dirty="0" smtClean="0"/>
          </a:p>
          <a:p>
            <a:r>
              <a:rPr lang="en-US" dirty="0"/>
              <a:t>Temperature increase in Kazakhstan is projected to continue and median scenarios forecast </a:t>
            </a:r>
            <a:r>
              <a:rPr lang="en-US" dirty="0" smtClean="0"/>
              <a:t>a rise </a:t>
            </a:r>
            <a:r>
              <a:rPr lang="en-US" dirty="0"/>
              <a:t>in the average mean annual temperature of </a:t>
            </a:r>
            <a:r>
              <a:rPr lang="en-US" dirty="0">
                <a:solidFill>
                  <a:srgbClr val="FF0000"/>
                </a:solidFill>
              </a:rPr>
              <a:t>1.4°С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2030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2.7°С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2050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4.6°С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2085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However, in most part of Kazakhstan, </a:t>
            </a:r>
            <a:r>
              <a:rPr lang="en-US" dirty="0" smtClean="0"/>
              <a:t>trends in </a:t>
            </a:r>
            <a:r>
              <a:rPr lang="en-US" dirty="0"/>
              <a:t>extremes were insignificant, with the exception of some meteorological stations in </a:t>
            </a:r>
            <a:r>
              <a:rPr lang="en-US" dirty="0" smtClean="0"/>
              <a:t>different regions</a:t>
            </a:r>
            <a:r>
              <a:rPr lang="en-US" dirty="0"/>
              <a:t>, where the daily maximum temperature increased by 0.20 – 0.60 </a:t>
            </a:r>
            <a:r>
              <a:rPr lang="en-US" dirty="0" smtClean="0"/>
              <a:t>ºС.</a:t>
            </a:r>
          </a:p>
          <a:p>
            <a:r>
              <a:rPr lang="en-US" dirty="0" smtClean="0"/>
              <a:t>The </a:t>
            </a:r>
            <a:r>
              <a:rPr lang="en-US" dirty="0"/>
              <a:t>annual </a:t>
            </a:r>
            <a:r>
              <a:rPr lang="en-US" dirty="0" smtClean="0"/>
              <a:t>precipitation amount </a:t>
            </a:r>
            <a:r>
              <a:rPr lang="en-US" dirty="0">
                <a:solidFill>
                  <a:srgbClr val="FF0000"/>
                </a:solidFill>
              </a:rPr>
              <a:t>decrease slightly by 0.2 mm every 10 years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5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7" y="1107637"/>
            <a:ext cx="8610600" cy="274718"/>
          </a:xfrm>
        </p:spPr>
        <p:txBody>
          <a:bodyPr>
            <a:noAutofit/>
          </a:bodyPr>
          <a:lstStyle/>
          <a:p>
            <a:r>
              <a:rPr lang="en-US" sz="3200" dirty="0" smtClean="0"/>
              <a:t>V. National </a:t>
            </a:r>
            <a:r>
              <a:rPr lang="en-US" sz="3200" dirty="0"/>
              <a:t>Policy for adapting to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6625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Kazakhstan 2050 Strategy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A focus on the energy sector and a recognition that the country must develop alternative energy sources (notably solar and wind power) with the goal that must account for at least </a:t>
            </a:r>
            <a:r>
              <a:rPr lang="en-US" sz="2000" b="1" dirty="0" smtClean="0"/>
              <a:t>half of the alternative and renewable energy sources country’s total energy consumption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2. The Green Economy Concept for the Republic of Kazakhstan (2013-2020)</a:t>
            </a:r>
            <a:endParaRPr lang="ru-RU" b="1" dirty="0"/>
          </a:p>
        </p:txBody>
      </p:sp>
      <p:sp>
        <p:nvSpPr>
          <p:cNvPr id="4" name="Down Arrow 3"/>
          <p:cNvSpPr/>
          <p:nvPr/>
        </p:nvSpPr>
        <p:spPr>
          <a:xfrm>
            <a:off x="2064323" y="2023619"/>
            <a:ext cx="484909" cy="471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>
            <a:off x="2064323" y="4090012"/>
            <a:ext cx="484909" cy="540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533400" y="4684161"/>
            <a:ext cx="10760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Developing </a:t>
            </a:r>
            <a:r>
              <a:rPr lang="en-US" sz="2000" dirty="0" err="1"/>
              <a:t>hydrometeorological</a:t>
            </a:r>
            <a:r>
              <a:rPr lang="en-US" sz="2000" dirty="0"/>
              <a:t> services, </a:t>
            </a:r>
            <a:r>
              <a:rPr lang="en-US" sz="2000" dirty="0" smtClean="0"/>
              <a:t>developing </a:t>
            </a:r>
            <a:r>
              <a:rPr lang="en-US" sz="2000" dirty="0"/>
              <a:t>sustainable and high-efficiency agriculture, Improving Waste Management </a:t>
            </a:r>
            <a:r>
              <a:rPr lang="en-US" sz="2000" dirty="0" smtClean="0"/>
              <a:t>System and etc. </a:t>
            </a:r>
          </a:p>
          <a:p>
            <a:endParaRPr lang="en-US" sz="2000" dirty="0" smtClean="0"/>
          </a:p>
          <a:p>
            <a:r>
              <a:rPr lang="en-US" sz="2000" b="1" dirty="0"/>
              <a:t>3. The “Green Bridge” Partnership Program </a:t>
            </a:r>
            <a:r>
              <a:rPr lang="en-US" sz="2000" dirty="0"/>
              <a:t>on the implementation of the Astana Initiative for </a:t>
            </a:r>
            <a:r>
              <a:rPr lang="en-US" sz="2000" dirty="0" smtClean="0"/>
              <a:t>2011–2020 aims </a:t>
            </a:r>
            <a:r>
              <a:rPr lang="en-US" sz="2000" dirty="0"/>
              <a:t>to promote partnership between Europe, Asia, and the Pacific .</a:t>
            </a:r>
            <a:endParaRPr lang="en-US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02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82" y="764373"/>
            <a:ext cx="8610600" cy="1293028"/>
          </a:xfrm>
        </p:spPr>
        <p:txBody>
          <a:bodyPr/>
          <a:lstStyle/>
          <a:p>
            <a:pPr algn="ctr"/>
            <a:r>
              <a:rPr lang="en-US" dirty="0" err="1" smtClean="0"/>
              <a:t>VI.References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Republican </a:t>
            </a:r>
            <a:r>
              <a:rPr lang="en-US" dirty="0"/>
              <a:t>State </a:t>
            </a:r>
            <a:r>
              <a:rPr lang="en-US" dirty="0" smtClean="0"/>
              <a:t>Enterprise, “</a:t>
            </a:r>
            <a:r>
              <a:rPr lang="en-US" dirty="0" err="1" smtClean="0"/>
              <a:t>Kazhydromet</a:t>
            </a:r>
            <a:r>
              <a:rPr lang="en-US" dirty="0" smtClean="0"/>
              <a:t>”, </a:t>
            </a:r>
            <a:r>
              <a:rPr lang="en-US" i="1" dirty="0" smtClean="0"/>
              <a:t>ANNUAL </a:t>
            </a:r>
            <a:r>
              <a:rPr lang="en-US" i="1" dirty="0"/>
              <a:t>BULLETIN OF CLIMATE </a:t>
            </a:r>
            <a:r>
              <a:rPr lang="en-US" i="1" dirty="0" smtClean="0"/>
              <a:t>CHANGE MONITORING </a:t>
            </a:r>
            <a:r>
              <a:rPr lang="en-US" i="1" dirty="0"/>
              <a:t>IN </a:t>
            </a:r>
            <a:r>
              <a:rPr lang="en-US" i="1" dirty="0" smtClean="0"/>
              <a:t>KAZAKHSTAN</a:t>
            </a:r>
            <a:r>
              <a:rPr lang="en-US" dirty="0" smtClean="0"/>
              <a:t>, 2015 ( 2016,2017)</a:t>
            </a:r>
          </a:p>
          <a:p>
            <a:pPr marL="457200" indent="-457200">
              <a:buAutoNum type="arabicPeriod"/>
            </a:pPr>
            <a:r>
              <a:rPr lang="en-US" dirty="0"/>
              <a:t>Second National Communication of the Republic of Kazakhstan to the UNFCCC, 2009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www.worlddata.info/asia/kazakhstan/climate-east-kazakhstan.php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www.advantour.com/kazakhstan/western.htm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/>
              <a:t>https://kazhydromet.kz/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4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4" y="2108264"/>
            <a:ext cx="8610600" cy="1293028"/>
          </a:xfrm>
        </p:spPr>
        <p:txBody>
          <a:bodyPr/>
          <a:lstStyle/>
          <a:p>
            <a:r>
              <a:rPr lang="en-US" dirty="0" smtClean="0"/>
              <a:t>Thanks for your attention!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41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5" y="68124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Outline</a:t>
            </a:r>
            <a:endParaRPr lang="ru-R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General information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Climate of Eastern and Western Part of the country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Affect of climate change on Kazakhstan region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Predictions of climate change in the region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National Policy for adapting to Climate Change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References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40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218" y="706582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I. General information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887"/>
            <a:ext cx="10515600" cy="4351338"/>
          </a:xfrm>
        </p:spPr>
        <p:txBody>
          <a:bodyPr/>
          <a:lstStyle/>
          <a:p>
            <a:r>
              <a:rPr lang="en-US" dirty="0" smtClean="0"/>
              <a:t>S ~ 2,72 </a:t>
            </a:r>
            <a:r>
              <a:rPr lang="en-US" dirty="0" err="1" smtClean="0"/>
              <a:t>mln</a:t>
            </a:r>
            <a:r>
              <a:rPr lang="en-US" dirty="0" smtClean="0"/>
              <a:t> km2 (TOP 10 biggest country, 9</a:t>
            </a:r>
            <a:r>
              <a:rPr lang="en-US" baseline="30000" dirty="0" smtClean="0"/>
              <a:t>th</a:t>
            </a:r>
            <a:r>
              <a:rPr lang="en-US" dirty="0" smtClean="0"/>
              <a:t> place);</a:t>
            </a:r>
          </a:p>
          <a:p>
            <a:r>
              <a:rPr lang="en-US" dirty="0" smtClean="0"/>
              <a:t>Population ~ 17 </a:t>
            </a:r>
            <a:r>
              <a:rPr lang="en-US" dirty="0" err="1" smtClean="0"/>
              <a:t>mln</a:t>
            </a:r>
            <a:r>
              <a:rPr lang="en-US" dirty="0" smtClean="0"/>
              <a:t> ( 5.6 people on 1 square km);</a:t>
            </a:r>
          </a:p>
          <a:p>
            <a:r>
              <a:rPr lang="en-US" dirty="0" smtClean="0"/>
              <a:t>Astana</a:t>
            </a:r>
            <a:r>
              <a:rPr lang="kk-KZ" dirty="0"/>
              <a:t> </a:t>
            </a:r>
            <a:r>
              <a:rPr lang="ru-RU" dirty="0" smtClean="0"/>
              <a:t>– </a:t>
            </a:r>
            <a:r>
              <a:rPr lang="en-US" dirty="0" smtClean="0"/>
              <a:t>one of the coldest capital in the world ( absolute min -51,5 C on 5 January 1893)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9" y="3106057"/>
            <a:ext cx="5849258" cy="375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3" y="3147621"/>
            <a:ext cx="5515428" cy="37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34"/>
            <a:ext cx="6483927" cy="5029200"/>
          </a:xfrm>
        </p:spPr>
      </p:pic>
      <p:sp>
        <p:nvSpPr>
          <p:cNvPr id="3" name="Rectangle 2"/>
          <p:cNvSpPr/>
          <p:nvPr/>
        </p:nvSpPr>
        <p:spPr>
          <a:xfrm>
            <a:off x="6968834" y="443153"/>
            <a:ext cx="511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landlocked country, located at the</a:t>
            </a:r>
          </a:p>
          <a:p>
            <a:r>
              <a:rPr lang="en-US" sz="2400" dirty="0"/>
              <a:t>center of the Eurasian </a:t>
            </a:r>
            <a:r>
              <a:rPr lang="en-US" sz="2400" dirty="0" smtClean="0"/>
              <a:t>continent.</a:t>
            </a:r>
            <a:endParaRPr lang="ru-RU" sz="2400" dirty="0"/>
          </a:p>
        </p:txBody>
      </p:sp>
      <p:sp>
        <p:nvSpPr>
          <p:cNvPr id="7" name="Down Arrow 6"/>
          <p:cNvSpPr/>
          <p:nvPr/>
        </p:nvSpPr>
        <p:spPr>
          <a:xfrm>
            <a:off x="8610597" y="1508374"/>
            <a:ext cx="1066800" cy="1353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483927" y="3095833"/>
            <a:ext cx="5389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arid zone, represented by steppe (vast territory in the north of the</a:t>
            </a:r>
          </a:p>
          <a:p>
            <a:pPr algn="ctr"/>
            <a:r>
              <a:rPr lang="en-US" sz="2400" dirty="0"/>
              <a:t>country), </a:t>
            </a:r>
            <a:r>
              <a:rPr lang="en-US" sz="2400" dirty="0" err="1"/>
              <a:t>semidesert</a:t>
            </a:r>
            <a:r>
              <a:rPr lang="en-US" sz="2400" dirty="0"/>
              <a:t> (arid steppes occupying central Kazakhstan), and desert landscapes (occupying</a:t>
            </a:r>
          </a:p>
          <a:p>
            <a:pPr algn="ctr"/>
            <a:r>
              <a:rPr lang="en-US" sz="2400" dirty="0"/>
              <a:t>most of the country’s plain</a:t>
            </a:r>
            <a:r>
              <a:rPr lang="en-US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10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08" y="1270877"/>
            <a:ext cx="6553200" cy="38691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9145" y="5320146"/>
            <a:ext cx="6331526" cy="2770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13711" y="5708073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0946" y="5708073"/>
            <a:ext cx="734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088" y="5846572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3000 km</a:t>
            </a:r>
            <a:endParaRPr lang="ru-RU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2999" y="2955160"/>
            <a:ext cx="3643742" cy="365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61322" y="629102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91974" y="4959927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2027" y="2258291"/>
            <a:ext cx="738664" cy="19534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smtClean="0"/>
              <a:t>1700 km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396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90" y="1939636"/>
            <a:ext cx="10515600" cy="532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II. Climate of Western </a:t>
            </a:r>
            <a:r>
              <a:rPr lang="en-US" dirty="0"/>
              <a:t>Kazakhstan Region (</a:t>
            </a:r>
            <a:r>
              <a:rPr lang="en-US" dirty="0" err="1"/>
              <a:t>Batıs</a:t>
            </a:r>
            <a:r>
              <a:rPr lang="en-US" dirty="0"/>
              <a:t> </a:t>
            </a:r>
            <a:r>
              <a:rPr lang="en-US" dirty="0" err="1"/>
              <a:t>Qazaqstan</a:t>
            </a:r>
            <a:r>
              <a:rPr lang="en-US" dirty="0"/>
              <a:t> </a:t>
            </a:r>
            <a:r>
              <a:rPr lang="en-US" dirty="0" err="1" smtClean="0"/>
              <a:t>oblısı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7" y="3432005"/>
            <a:ext cx="4526972" cy="281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1" y="3432005"/>
            <a:ext cx="4952109" cy="2812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137" y="2178853"/>
            <a:ext cx="1106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Eastern Part of Europe (borders Russia and  Ural Mountains; Ural river flows through this region)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Caspian Sea bounded by Kazakhstan to the  northeast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25137" y="6350122"/>
            <a:ext cx="19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 smtClean="0"/>
              <a:t>Ustyurt</a:t>
            </a:r>
            <a:r>
              <a:rPr lang="en-US" dirty="0" smtClean="0"/>
              <a:t> Plateau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78781" y="6350122"/>
            <a:ext cx="432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*Aktau city, Caspian Sea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833013" y="707886"/>
            <a:ext cx="10386828" cy="231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5" y="2881744"/>
            <a:ext cx="7084166" cy="4073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2321" y="39950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Average winter temperature : </a:t>
            </a:r>
            <a:r>
              <a:rPr lang="en-US" dirty="0" smtClean="0">
                <a:solidFill>
                  <a:srgbClr val="FF0000"/>
                </a:solidFill>
              </a:rPr>
              <a:t>-2 </a:t>
            </a:r>
            <a:r>
              <a:rPr lang="en-US" dirty="0">
                <a:solidFill>
                  <a:srgbClr val="FF0000"/>
                </a:solidFill>
              </a:rPr>
              <a:t>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Average summer temperature: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22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Annual precipitation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182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Koppen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classificaition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Dfa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climate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920237" y="0"/>
            <a:ext cx="421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Aktau city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3679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1162395"/>
            <a:ext cx="9705109" cy="10321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Climate of </a:t>
            </a:r>
            <a:r>
              <a:rPr lang="en-US" dirty="0" smtClean="0"/>
              <a:t>Eastern Kazakhstan </a:t>
            </a:r>
            <a:r>
              <a:rPr lang="en-US" dirty="0"/>
              <a:t>Region </a:t>
            </a:r>
            <a:r>
              <a:rPr lang="en-US" dirty="0" smtClean="0"/>
              <a:t>(</a:t>
            </a:r>
            <a:r>
              <a:rPr lang="en-US" dirty="0" err="1" smtClean="0"/>
              <a:t>Shyghys</a:t>
            </a:r>
            <a:r>
              <a:rPr lang="en-US" dirty="0" smtClean="0"/>
              <a:t> </a:t>
            </a:r>
            <a:r>
              <a:rPr lang="en-US" dirty="0" err="1"/>
              <a:t>Qazaqstan</a:t>
            </a:r>
            <a:r>
              <a:rPr lang="en-US" dirty="0"/>
              <a:t> </a:t>
            </a:r>
            <a:r>
              <a:rPr lang="en-US" dirty="0" err="1"/>
              <a:t>oblısı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91" y="2194560"/>
            <a:ext cx="10820400" cy="4024125"/>
          </a:xfrm>
        </p:spPr>
        <p:txBody>
          <a:bodyPr/>
          <a:lstStyle/>
          <a:p>
            <a:r>
              <a:rPr lang="en-US" dirty="0"/>
              <a:t>East Kazakhstan is one of the coldest regions in </a:t>
            </a:r>
            <a:r>
              <a:rPr lang="en-US" dirty="0" smtClean="0"/>
              <a:t>Kazakhstan</a:t>
            </a:r>
          </a:p>
          <a:p>
            <a:r>
              <a:rPr lang="en-US" dirty="0" smtClean="0"/>
              <a:t>A </a:t>
            </a:r>
            <a:r>
              <a:rPr lang="en-US" dirty="0"/>
              <a:t>very diverse range of geographic and climatic regions with the Altai </a:t>
            </a:r>
            <a:r>
              <a:rPr lang="en-US" dirty="0" smtClean="0"/>
              <a:t>Mountains, Russian Siberia and </a:t>
            </a:r>
            <a:r>
              <a:rPr lang="en-US" dirty="0"/>
              <a:t>the eastern margins of the Kazakh </a:t>
            </a:r>
            <a:r>
              <a:rPr lang="en-US" dirty="0" smtClean="0"/>
              <a:t>steppes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3487727"/>
            <a:ext cx="5708073" cy="307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91" y="3487727"/>
            <a:ext cx="5934364" cy="30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0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348737"/>
            <a:ext cx="8610600" cy="84275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Semey</a:t>
            </a:r>
            <a:r>
              <a:rPr lang="en-US" sz="2800" dirty="0" smtClean="0"/>
              <a:t> city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26" r="191" b="8314"/>
          <a:stretch/>
        </p:blipFill>
        <p:spPr>
          <a:xfrm>
            <a:off x="110836" y="1011382"/>
            <a:ext cx="8922326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3162" y="1324651"/>
            <a:ext cx="3311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winter temperature : </a:t>
            </a:r>
            <a:r>
              <a:rPr lang="en-US" dirty="0" smtClean="0">
                <a:solidFill>
                  <a:srgbClr val="FF0000"/>
                </a:solidFill>
              </a:rPr>
              <a:t>-18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dirty="0" smtClean="0"/>
              <a:t>( Record low -46 )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summer temperature: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27,5 </a:t>
            </a:r>
            <a:r>
              <a:rPr lang="en-US" dirty="0" smtClean="0"/>
              <a:t>С (Record high +42 C 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</a:t>
            </a:r>
            <a:r>
              <a:rPr lang="en-US" dirty="0" smtClean="0"/>
              <a:t>precipitation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FF0000"/>
                </a:solidFill>
              </a:rPr>
              <a:t>275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Koppen</a:t>
            </a:r>
            <a:r>
              <a:rPr lang="en-US" dirty="0" smtClean="0"/>
              <a:t> </a:t>
            </a:r>
            <a:r>
              <a:rPr lang="en-US" dirty="0" err="1" smtClean="0"/>
              <a:t>classif</a:t>
            </a:r>
            <a:r>
              <a:rPr lang="en-US" dirty="0" smtClean="0"/>
              <a:t>: </a:t>
            </a:r>
            <a:r>
              <a:rPr lang="en-US" dirty="0" err="1" smtClean="0"/>
              <a:t>Dfb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6" y="4308764"/>
            <a:ext cx="3269674" cy="2549236"/>
          </a:xfrm>
        </p:spPr>
      </p:pic>
    </p:spTree>
    <p:extLst>
      <p:ext uri="{BB962C8B-B14F-4D97-AF65-F5344CB8AC3E}">
        <p14:creationId xmlns:p14="http://schemas.microsoft.com/office/powerpoint/2010/main" val="178830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854</TotalTime>
  <Words>775</Words>
  <Application>Microsoft Office PowerPoint</Application>
  <PresentationFormat>Widescreen</PresentationFormat>
  <Paragraphs>117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Office Theme</vt:lpstr>
      <vt:lpstr>Vapor Trail</vt:lpstr>
      <vt:lpstr>Climate of the Republic of Kazakhstan.  The influence of global climate change on the region.</vt:lpstr>
      <vt:lpstr>Outline</vt:lpstr>
      <vt:lpstr>I. General information </vt:lpstr>
      <vt:lpstr>PowerPoint Presentation</vt:lpstr>
      <vt:lpstr>PowerPoint Presentation</vt:lpstr>
      <vt:lpstr>II. Climate of Western Kazakhstan Region (Batıs Qazaqstan oblısı)   </vt:lpstr>
      <vt:lpstr>PowerPoint Presentation</vt:lpstr>
      <vt:lpstr>Climate of Eastern Kazakhstan Region (Shyghys Qazaqstan oblısı)</vt:lpstr>
      <vt:lpstr>Semey city</vt:lpstr>
      <vt:lpstr>PowerPoint Presentation</vt:lpstr>
      <vt:lpstr>The ranked 10 warmest years for Kazakhstan</vt:lpstr>
      <vt:lpstr>PowerPoint Presentation</vt:lpstr>
      <vt:lpstr>Predictions of climate change in Kazakhstan </vt:lpstr>
      <vt:lpstr>V. National Policy for adapting to Climate Change</vt:lpstr>
      <vt:lpstr>VI.References</vt:lpstr>
      <vt:lpstr>Thanks for your attention!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of the Republic of Kazakhstan.  The influence of global climate change on the region.</dc:title>
  <dc:creator>Мечта</dc:creator>
  <cp:lastModifiedBy>Мечта</cp:lastModifiedBy>
  <cp:revision>44</cp:revision>
  <dcterms:created xsi:type="dcterms:W3CDTF">2017-11-07T17:58:09Z</dcterms:created>
  <dcterms:modified xsi:type="dcterms:W3CDTF">2017-11-09T19:12:13Z</dcterms:modified>
</cp:coreProperties>
</file>