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71" r:id="rId5"/>
    <p:sldId id="260" r:id="rId6"/>
    <p:sldId id="267" r:id="rId7"/>
    <p:sldId id="262" r:id="rId8"/>
    <p:sldId id="268" r:id="rId9"/>
    <p:sldId id="263" r:id="rId10"/>
    <p:sldId id="272" r:id="rId11"/>
    <p:sldId id="273" r:id="rId12"/>
    <p:sldId id="275" r:id="rId13"/>
    <p:sldId id="276" r:id="rId14"/>
    <p:sldId id="277" r:id="rId15"/>
    <p:sldId id="278" r:id="rId16"/>
    <p:sldId id="279" r:id="rId17"/>
    <p:sldId id="280" r:id="rId18"/>
    <p:sldId id="266" r:id="rId19"/>
    <p:sldId id="274" r:id="rId20"/>
    <p:sldId id="264" r:id="rId21"/>
    <p:sldId id="259"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173D6D-0F90-483A-A1F6-CF9317FB75F7}" type="datetimeFigureOut">
              <a:rPr lang="en-US" smtClean="0"/>
              <a:pPr/>
              <a:t>12/8/2017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520079-4603-4882-AE25-8A234A340C88}" type="slidenum">
              <a:rPr lang="en-AU" smtClean="0"/>
              <a:pPr/>
              <a:t>‹#›</a:t>
            </a:fld>
            <a:endParaRPr lang="en-AU"/>
          </a:p>
        </p:txBody>
      </p:sp>
    </p:spTree>
    <p:extLst>
      <p:ext uri="{BB962C8B-B14F-4D97-AF65-F5344CB8AC3E}">
        <p14:creationId xmlns:p14="http://schemas.microsoft.com/office/powerpoint/2010/main" val="1525129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3520079-4603-4882-AE25-8A234A340C88}"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3520079-4603-4882-AE25-8A234A340C88}" type="slidenum">
              <a:rPr lang="en-AU" smtClean="0"/>
              <a:pPr/>
              <a:t>20</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20" name="Footer Placeholder 19"/>
          <p:cNvSpPr>
            <a:spLocks noGrp="1"/>
          </p:cNvSpPr>
          <p:nvPr>
            <p:ph type="ftr" sz="quarter" idx="11"/>
          </p:nvPr>
        </p:nvSpPr>
        <p:spPr/>
        <p:txBody>
          <a:bodyPr/>
          <a:lstStyle>
            <a:extLst/>
          </a:lstStyle>
          <a:p>
            <a:endParaRPr lang="en-AU"/>
          </a:p>
        </p:txBody>
      </p:sp>
      <p:sp>
        <p:nvSpPr>
          <p:cNvPr id="10" name="Slide Number Placeholder 9"/>
          <p:cNvSpPr>
            <a:spLocks noGrp="1"/>
          </p:cNvSpPr>
          <p:nvPr>
            <p:ph type="sldNum" sz="quarter" idx="12"/>
          </p:nvPr>
        </p:nvSpPr>
        <p:spPr/>
        <p:txBody>
          <a:bodyPr/>
          <a:lstStyle>
            <a:extLst/>
          </a:lstStyle>
          <a:p>
            <a:fld id="{B6B33BB3-A4EA-4FCD-9E88-D2428771F478}" type="slidenum">
              <a:rPr lang="en-AU" smtClean="0"/>
              <a:pPr/>
              <a:t>‹#›</a:t>
            </a:fld>
            <a:endParaRPr lang="en-AU"/>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B6B33BB3-A4EA-4FCD-9E88-D2428771F478}" type="slidenum">
              <a:rPr lang="en-AU" smtClean="0"/>
              <a:pPr/>
              <a:t>‹#›</a:t>
            </a:fld>
            <a:endParaRPr lang="en-AU"/>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B6B33BB3-A4EA-4FCD-9E88-D2428771F478}" type="slidenum">
              <a:rPr lang="en-AU" smtClean="0"/>
              <a:pPr/>
              <a:t>‹#›</a:t>
            </a:fld>
            <a:endParaRPr lang="en-AU"/>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B6B33BB3-A4EA-4FCD-9E88-D2428771F47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8B3C4EA-653F-4D91-98B1-81727D3A69FC}" type="datetimeFigureOut">
              <a:rPr lang="en-US" smtClean="0"/>
              <a:pPr/>
              <a:t>12/8/2017</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B6B33BB3-A4EA-4FCD-9E88-D2428771F478}" type="slidenum">
              <a:rPr lang="en-AU" smtClean="0"/>
              <a:pPr/>
              <a:t>‹#›</a:t>
            </a:fld>
            <a:endParaRPr lang="en-AU"/>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B3C4EA-653F-4D91-98B1-81727D3A69FC}" type="datetimeFigureOut">
              <a:rPr lang="en-US" smtClean="0"/>
              <a:pPr/>
              <a:t>12/8/2017</a:t>
            </a:fld>
            <a:endParaRPr lang="en-AU"/>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B33BB3-A4EA-4FCD-9E88-D2428771F478}" type="slidenum">
              <a:rPr lang="en-AU" smtClean="0"/>
              <a:pPr/>
              <a:t>‹#›</a:t>
            </a:fld>
            <a:endParaRPr lang="en-AU"/>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eather-and-climate.com/average-monthly-Rainy-days,Accra,Ghan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eather-and-climate.com/average-monthly-Humidity-perc,Accra,Ghan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o.ucar.edu/kids/green/what1.htm" TargetMode="External"/><Relationship Id="rId2" Type="http://schemas.openxmlformats.org/officeDocument/2006/relationships/hyperlink" Target="mailto:fasante@ug.edu.gh" TargetMode="External"/><Relationship Id="rId1" Type="http://schemas.openxmlformats.org/officeDocument/2006/relationships/slideLayout" Target="../slideLayouts/slideLayout2.xml"/><Relationship Id="rId4" Type="http://schemas.openxmlformats.org/officeDocument/2006/relationships/hyperlink" Target="https://weather-and-climate.com/average-monthly-Rainfall-Temperature-Sunshine-in-Ghan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eather-and-climate.com/average-monthly-min-max-Temperature,Accra,Ghana"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eather-and-climate.com/average-monthly-hours-Sunshine,Accra,Ghan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eather-and-climate.com/average-monthly-precipitation-Rainfall,Accra,Ghan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2071701"/>
          </a:xfrm>
        </p:spPr>
        <p:txBody>
          <a:bodyPr>
            <a:normAutofit/>
          </a:bodyPr>
          <a:lstStyle/>
          <a:p>
            <a:r>
              <a:rPr lang="en-AU" b="1" cap="all" dirty="0" smtClean="0"/>
              <a:t>CLIMATE CHANGEs IN GHANA</a:t>
            </a:r>
            <a:br>
              <a:rPr lang="en-AU" b="1" cap="all" dirty="0" smtClean="0"/>
            </a:br>
            <a:endParaRPr lang="en-AU" dirty="0"/>
          </a:p>
        </p:txBody>
      </p:sp>
      <p:sp>
        <p:nvSpPr>
          <p:cNvPr id="3" name="Subtitle 2"/>
          <p:cNvSpPr>
            <a:spLocks noGrp="1"/>
          </p:cNvSpPr>
          <p:nvPr>
            <p:ph type="subTitle" idx="1"/>
          </p:nvPr>
        </p:nvSpPr>
        <p:spPr>
          <a:xfrm>
            <a:off x="1371600" y="2928934"/>
            <a:ext cx="6629424" cy="3500462"/>
          </a:xfrm>
        </p:spPr>
        <p:txBody>
          <a:bodyPr>
            <a:normAutofit/>
          </a:bodyPr>
          <a:lstStyle/>
          <a:p>
            <a:r>
              <a:rPr lang="en-GB" dirty="0" smtClean="0">
                <a:solidFill>
                  <a:srgbClr val="FF0000"/>
                </a:solidFill>
              </a:rPr>
              <a:t>Presented by:</a:t>
            </a:r>
          </a:p>
          <a:p>
            <a:r>
              <a:rPr lang="en-GB" b="1" dirty="0" smtClean="0">
                <a:solidFill>
                  <a:schemeClr val="tx1"/>
                </a:solidFill>
              </a:rPr>
              <a:t>Catherine Ellonye</a:t>
            </a:r>
          </a:p>
          <a:p>
            <a:r>
              <a:rPr lang="en-GB" b="1" dirty="0" smtClean="0">
                <a:solidFill>
                  <a:schemeClr val="tx1"/>
                </a:solidFill>
              </a:rPr>
              <a:t>(MSc. Environmental Science)</a:t>
            </a:r>
          </a:p>
          <a:p>
            <a:r>
              <a:rPr lang="en-GB" dirty="0" smtClean="0">
                <a:solidFill>
                  <a:srgbClr val="FF0000"/>
                </a:solidFill>
              </a:rPr>
              <a:t>On: </a:t>
            </a:r>
          </a:p>
          <a:p>
            <a:r>
              <a:rPr lang="en-GB" b="1" smtClean="0">
                <a:solidFill>
                  <a:schemeClr val="tx1"/>
                </a:solidFill>
              </a:rPr>
              <a:t>8</a:t>
            </a:r>
            <a:r>
              <a:rPr lang="en-GB" b="1" baseline="30000" smtClean="0">
                <a:solidFill>
                  <a:schemeClr val="tx1"/>
                </a:solidFill>
              </a:rPr>
              <a:t>th</a:t>
            </a:r>
            <a:r>
              <a:rPr lang="en-GB" b="1" smtClean="0">
                <a:solidFill>
                  <a:schemeClr val="tx1"/>
                </a:solidFill>
              </a:rPr>
              <a:t> </a:t>
            </a:r>
            <a:r>
              <a:rPr lang="en-GB" b="1" dirty="0" smtClean="0">
                <a:solidFill>
                  <a:schemeClr val="tx1"/>
                </a:solidFill>
              </a:rPr>
              <a:t>November, 2017.</a:t>
            </a:r>
          </a:p>
          <a:p>
            <a:endParaRPr lang="en-GB" dirty="0" smtClean="0">
              <a:solidFill>
                <a:srgbClr val="FF0000"/>
              </a:solidFill>
            </a:endParaRPr>
          </a:p>
          <a:p>
            <a:endParaRPr lang="en-GB" dirty="0" smtClean="0">
              <a:solidFill>
                <a:srgbClr val="FF0000"/>
              </a:solidFill>
            </a:endParaRPr>
          </a:p>
          <a:p>
            <a:endParaRPr lang="en-GB" dirty="0" smtClean="0">
              <a:solidFill>
                <a:schemeClr val="tx1"/>
              </a:solidFill>
            </a:endParaRPr>
          </a:p>
          <a:p>
            <a:endParaRPr lang="en-GB" dirty="0" smtClean="0">
              <a:solidFill>
                <a:srgbClr val="FF0000"/>
              </a:solidFill>
            </a:endParaRPr>
          </a:p>
          <a:p>
            <a:endParaRPr lang="en-GB" dirty="0" smtClean="0"/>
          </a:p>
          <a:p>
            <a:endParaRPr lang="en-GB" dirty="0" smtClean="0"/>
          </a:p>
          <a:p>
            <a:endParaRPr lang="en-GB" dirty="0" smtClean="0"/>
          </a:p>
          <a:p>
            <a:endParaRPr lang="en-GB" dirty="0" smtClean="0"/>
          </a:p>
          <a:p>
            <a:endParaRPr lang="en-GB" dirty="0" smtClean="0"/>
          </a:p>
          <a:p>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AU" b="1" u="sng" cap="all" dirty="0" smtClean="0">
                <a:solidFill>
                  <a:srgbClr val="FF0000"/>
                </a:solidFill>
              </a:rPr>
              <a:t/>
            </a:r>
            <a:br>
              <a:rPr lang="en-AU" b="1" u="sng" cap="all" dirty="0" smtClean="0">
                <a:solidFill>
                  <a:srgbClr val="FF0000"/>
                </a:solidFill>
              </a:rPr>
            </a:br>
            <a:r>
              <a:rPr lang="en-AU" b="1" u="sng" cap="all" dirty="0" smtClean="0">
                <a:solidFill>
                  <a:srgbClr val="FF0000"/>
                </a:solidFill>
              </a:rPr>
              <a:t/>
            </a:r>
            <a:br>
              <a:rPr lang="en-AU" b="1" u="sng" cap="all" dirty="0" smtClean="0">
                <a:solidFill>
                  <a:srgbClr val="FF0000"/>
                </a:solidFill>
              </a:rPr>
            </a:br>
            <a:r>
              <a:rPr lang="en-AU" b="1" u="sng" cap="all" dirty="0" smtClean="0">
                <a:solidFill>
                  <a:srgbClr val="FF0000"/>
                </a:solidFill>
              </a:rPr>
              <a:t>AVERAGE MONTHLY RAINY DAYS OVER THE YEAR</a:t>
            </a:r>
            <a:r>
              <a:rPr lang="en-AU" b="1" dirty="0" smtClean="0"/>
              <a:t/>
            </a:r>
            <a:br>
              <a:rPr lang="en-AU" b="1" dirty="0" smtClean="0"/>
            </a:br>
            <a:r>
              <a:rPr lang="en-AU" dirty="0" smtClean="0"/>
              <a:t/>
            </a:r>
            <a:br>
              <a:rPr lang="en-AU" dirty="0" smtClean="0"/>
            </a:br>
            <a:endParaRPr lang="en-AU" dirty="0"/>
          </a:p>
        </p:txBody>
      </p:sp>
      <p:pic>
        <p:nvPicPr>
          <p:cNvPr id="4" name="Content Placeholder 3" descr="Average rainy days (rain/snow) in Accra, Ghana   Copyright © 2017 www.weather-and-climate.com  ">
            <a:hlinkClick r:id="rId2" tooltip="&quot;Average monthly rainy days in Accra, Ghana&quot;"/>
          </p:cNvPr>
          <p:cNvPicPr>
            <a:picLocks noGrp="1"/>
          </p:cNvPicPr>
          <p:nvPr>
            <p:ph idx="1"/>
          </p:nvPr>
        </p:nvPicPr>
        <p:blipFill>
          <a:blip r:embed="rId3"/>
          <a:srcRect/>
          <a:stretch>
            <a:fillRect/>
          </a:stretch>
        </p:blipFill>
        <p:spPr bwMode="auto">
          <a:xfrm>
            <a:off x="285720" y="1714488"/>
            <a:ext cx="8429684" cy="435771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AU" cap="all" dirty="0" smtClean="0">
                <a:solidFill>
                  <a:srgbClr val="FF0000"/>
                </a:solidFill>
              </a:rPr>
              <a:t>AVERAGE HUMIDITY OVER THE YEAR</a:t>
            </a:r>
            <a:endParaRPr lang="en-AU" dirty="0">
              <a:solidFill>
                <a:srgbClr val="FF0000"/>
              </a:solidFill>
            </a:endParaRPr>
          </a:p>
        </p:txBody>
      </p:sp>
      <p:pic>
        <p:nvPicPr>
          <p:cNvPr id="4" name="Content Placeholder 3" descr="Average relative humidity in Accra, Ghana   Copyright © 2017 www.weather-and-climate.com  ">
            <a:hlinkClick r:id="rId2" tooltip="&quot;Average monthly relative humidity in Accra, Ghana&quot;"/>
          </p:cNvPr>
          <p:cNvPicPr>
            <a:picLocks noGrp="1"/>
          </p:cNvPicPr>
          <p:nvPr>
            <p:ph idx="1"/>
          </p:nvPr>
        </p:nvPicPr>
        <p:blipFill>
          <a:blip r:embed="rId3"/>
          <a:stretch>
            <a:fillRect/>
          </a:stretch>
        </p:blipFill>
        <p:spPr bwMode="auto">
          <a:xfrm>
            <a:off x="1841500" y="2743200"/>
            <a:ext cx="6686550" cy="2209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4868"/>
            <a:ext cx="10369153" cy="7312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911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CLIMATE CHANGE IMPACTS IN GHANA </a:t>
            </a:r>
            <a:endParaRPr lang="en-GB" dirty="0"/>
          </a:p>
        </p:txBody>
      </p:sp>
      <p:sp>
        <p:nvSpPr>
          <p:cNvPr id="3" name="Content Placeholder 2"/>
          <p:cNvSpPr>
            <a:spLocks noGrp="1"/>
          </p:cNvSpPr>
          <p:nvPr>
            <p:ph idx="1"/>
          </p:nvPr>
        </p:nvSpPr>
        <p:spPr/>
        <p:txBody>
          <a:bodyPr>
            <a:normAutofit fontScale="55000" lnSpcReduction="20000"/>
          </a:bodyPr>
          <a:lstStyle/>
          <a:p>
            <a:endParaRPr lang="en-GB" dirty="0"/>
          </a:p>
          <a:p>
            <a:endParaRPr lang="en-GB" dirty="0"/>
          </a:p>
          <a:p>
            <a:pPr marL="0" indent="0">
              <a:buNone/>
            </a:pPr>
            <a:r>
              <a:rPr lang="en-GB" sz="3800" b="1" dirty="0"/>
              <a:t>•Average annual temperatures have been rising steadily in 5 of the 6 agro-ecological zones of Ghana. </a:t>
            </a:r>
          </a:p>
          <a:p>
            <a:pPr marL="0" indent="0">
              <a:buNone/>
            </a:pPr>
            <a:r>
              <a:rPr lang="en-GB" sz="3800" b="1" dirty="0"/>
              <a:t>•The Rainforest Zone (Wet Evergreen Forest Type) a temperature rise of 1°C over a period of 40 years has led to a decrease in total rainfall amount by 500mm over the period. </a:t>
            </a:r>
          </a:p>
          <a:p>
            <a:pPr marL="0" indent="0">
              <a:buNone/>
            </a:pPr>
            <a:r>
              <a:rPr lang="en-GB" sz="3800" b="1" dirty="0"/>
              <a:t>•The impacts of the rising temperatures and variable rainfall pattern include: </a:t>
            </a:r>
          </a:p>
          <a:p>
            <a:pPr marL="0" indent="0">
              <a:buNone/>
            </a:pPr>
            <a:r>
              <a:rPr lang="en-GB" sz="3800" b="1" dirty="0"/>
              <a:t>–transformation of perennial rivers into seasonal rivers, </a:t>
            </a:r>
          </a:p>
          <a:p>
            <a:pPr marL="0" indent="0">
              <a:buNone/>
            </a:pPr>
            <a:r>
              <a:rPr lang="en-GB" sz="3800" b="1" dirty="0"/>
              <a:t>–intensive rainfall, </a:t>
            </a:r>
          </a:p>
          <a:p>
            <a:pPr marL="0" indent="0">
              <a:buNone/>
            </a:pPr>
            <a:r>
              <a:rPr lang="en-GB" sz="3800" b="1" dirty="0"/>
              <a:t>–frequent flood and drought events. </a:t>
            </a:r>
          </a:p>
          <a:p>
            <a:endParaRPr lang="en-GB" sz="3800" b="1" dirty="0"/>
          </a:p>
        </p:txBody>
      </p:sp>
    </p:spTree>
    <p:extLst>
      <p:ext uri="{BB962C8B-B14F-4D97-AF65-F5344CB8AC3E}">
        <p14:creationId xmlns:p14="http://schemas.microsoft.com/office/powerpoint/2010/main" val="218132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Impact on Agriculture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t>
            </a:r>
            <a:r>
              <a:rPr lang="en-GB" b="1" dirty="0"/>
              <a:t>Reduction in crop yields and agriculture productivity. </a:t>
            </a:r>
          </a:p>
          <a:p>
            <a:pPr marL="0" indent="0">
              <a:buNone/>
            </a:pPr>
            <a:r>
              <a:rPr lang="en-GB" b="1" dirty="0"/>
              <a:t>•Increased incidence of pest attacks. </a:t>
            </a:r>
          </a:p>
          <a:p>
            <a:pPr marL="0" indent="0">
              <a:buNone/>
            </a:pPr>
            <a:r>
              <a:rPr lang="en-GB" b="1" dirty="0"/>
              <a:t>•Limit the availability of water. </a:t>
            </a:r>
          </a:p>
          <a:p>
            <a:pPr marL="0" indent="0">
              <a:buNone/>
            </a:pPr>
            <a:r>
              <a:rPr lang="en-GB" b="1" dirty="0"/>
              <a:t>•Exacerbation of drought periods. </a:t>
            </a:r>
          </a:p>
          <a:p>
            <a:pPr marL="0" indent="0">
              <a:buNone/>
            </a:pPr>
            <a:r>
              <a:rPr lang="en-GB" b="1" dirty="0"/>
              <a:t>•Reduction in soil fertility. </a:t>
            </a:r>
          </a:p>
          <a:p>
            <a:pPr marL="0" indent="0">
              <a:buNone/>
            </a:pPr>
            <a:r>
              <a:rPr lang="en-GB" b="1" dirty="0"/>
              <a:t>•Low livestock productivity and high production cost. </a:t>
            </a:r>
          </a:p>
          <a:p>
            <a:pPr marL="0" indent="0">
              <a:buNone/>
            </a:pPr>
            <a:r>
              <a:rPr lang="en-GB" b="1" dirty="0"/>
              <a:t>•Reduced </a:t>
            </a:r>
            <a:r>
              <a:rPr lang="en-GB" b="1" dirty="0" smtClean="0"/>
              <a:t>labour </a:t>
            </a:r>
            <a:r>
              <a:rPr lang="en-GB" b="1" dirty="0"/>
              <a:t>for agriculture due to health related risks. </a:t>
            </a:r>
          </a:p>
          <a:p>
            <a:endParaRPr lang="en-GB" dirty="0"/>
          </a:p>
        </p:txBody>
      </p:sp>
    </p:spTree>
    <p:extLst>
      <p:ext uri="{BB962C8B-B14F-4D97-AF65-F5344CB8AC3E}">
        <p14:creationId xmlns:p14="http://schemas.microsoft.com/office/powerpoint/2010/main" val="3998247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Effects on Food Security </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a:t>
            </a:r>
            <a:r>
              <a:rPr lang="en-GB" dirty="0"/>
              <a:t>Impacts of climate change are likely to be more severe in the food production sector of the economy. </a:t>
            </a:r>
          </a:p>
          <a:p>
            <a:pPr marL="0" indent="0">
              <a:buNone/>
            </a:pPr>
            <a:r>
              <a:rPr lang="en-GB" dirty="0"/>
              <a:t>•The price of rice is projected to increase by 60 % without climate change but with climate change it could go up by as much as 121%. </a:t>
            </a:r>
          </a:p>
          <a:p>
            <a:pPr marL="0" indent="0">
              <a:buNone/>
            </a:pPr>
            <a:r>
              <a:rPr lang="en-GB" dirty="0"/>
              <a:t>•Prices of maize are projected to increase by up to 153 % in 2050 with climate change, instead of just more that 60 % without climate change. </a:t>
            </a:r>
          </a:p>
          <a:p>
            <a:pPr marL="0" indent="0">
              <a:buNone/>
            </a:pPr>
            <a:r>
              <a:rPr lang="en-GB" dirty="0"/>
              <a:t>•About 70% of the population who depend directly or indirectly on agriculture are particularly vulnerable. </a:t>
            </a:r>
          </a:p>
          <a:p>
            <a:pPr marL="0" indent="0">
              <a:buNone/>
            </a:pPr>
            <a:r>
              <a:rPr lang="en-GB" dirty="0"/>
              <a:t>•Key economic assets such as </a:t>
            </a:r>
            <a:r>
              <a:rPr lang="en-GB" dirty="0" smtClean="0"/>
              <a:t>cocoa, maize</a:t>
            </a:r>
            <a:r>
              <a:rPr lang="en-GB" dirty="0"/>
              <a:t>, coconut and bananas, among others, are subject to shifting climatic trends and unpredictability. </a:t>
            </a:r>
          </a:p>
          <a:p>
            <a:endParaRPr lang="en-GB" dirty="0"/>
          </a:p>
        </p:txBody>
      </p:sp>
    </p:spTree>
    <p:extLst>
      <p:ext uri="{BB962C8B-B14F-4D97-AF65-F5344CB8AC3E}">
        <p14:creationId xmlns:p14="http://schemas.microsoft.com/office/powerpoint/2010/main" val="443304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n-GB" dirty="0"/>
              <a:t/>
            </a:r>
            <a:br>
              <a:rPr lang="en-GB" dirty="0"/>
            </a:br>
            <a:r>
              <a:rPr lang="en-GB" b="1" dirty="0"/>
              <a:t>Impact on National Water Resources and Fisheries </a:t>
            </a:r>
            <a:endParaRPr lang="en-GB" dirty="0"/>
          </a:p>
        </p:txBody>
      </p:sp>
      <p:sp>
        <p:nvSpPr>
          <p:cNvPr id="3" name="Content Placeholder 2"/>
          <p:cNvSpPr>
            <a:spLocks noGrp="1"/>
          </p:cNvSpPr>
          <p:nvPr>
            <p:ph idx="1"/>
          </p:nvPr>
        </p:nvSpPr>
        <p:spPr>
          <a:xfrm>
            <a:off x="1435608" y="1772816"/>
            <a:ext cx="7498080" cy="4824536"/>
          </a:xfrm>
        </p:spPr>
        <p:txBody>
          <a:bodyPr>
            <a:normAutofit fontScale="85000" lnSpcReduction="20000"/>
          </a:bodyPr>
          <a:lstStyle/>
          <a:p>
            <a:pPr marL="0" indent="0">
              <a:buNone/>
            </a:pPr>
            <a:r>
              <a:rPr lang="en-GB" dirty="0" smtClean="0"/>
              <a:t>•</a:t>
            </a:r>
            <a:r>
              <a:rPr lang="en-GB" dirty="0"/>
              <a:t>General reduction in annual river flows in Ghana by 15-20 % for the year 2020 and 30-40 % for the year 2050. </a:t>
            </a:r>
          </a:p>
          <a:p>
            <a:pPr marL="0" indent="0">
              <a:buNone/>
            </a:pPr>
            <a:r>
              <a:rPr lang="en-GB" dirty="0"/>
              <a:t>•Reduction in groundwater recharge of 5-22 % for 2020 and 30-40% for 2050. </a:t>
            </a:r>
          </a:p>
          <a:p>
            <a:pPr marL="0" indent="0">
              <a:buNone/>
            </a:pPr>
            <a:r>
              <a:rPr lang="en-GB" dirty="0"/>
              <a:t>•Demand for irrigation water is likely to rise by 40-150 % for 2020 and 150-1200 % for 2050. </a:t>
            </a:r>
          </a:p>
          <a:p>
            <a:pPr marL="0" indent="0">
              <a:buNone/>
            </a:pPr>
            <a:r>
              <a:rPr lang="en-GB" dirty="0"/>
              <a:t>•If mitigation measures are not pursued by the year 2020, the hydropower generation will experience a reduction of 60 %. </a:t>
            </a:r>
          </a:p>
          <a:p>
            <a:pPr marL="0" indent="0">
              <a:buNone/>
            </a:pPr>
            <a:r>
              <a:rPr lang="en-GB" dirty="0"/>
              <a:t>•The unpleasant reality is that by the year 2020, all river basins will be vulnerable and the whole country will face acute water shortage. </a:t>
            </a:r>
          </a:p>
          <a:p>
            <a:endParaRPr lang="en-GB" dirty="0"/>
          </a:p>
        </p:txBody>
      </p:sp>
    </p:spTree>
    <p:extLst>
      <p:ext uri="{BB962C8B-B14F-4D97-AF65-F5344CB8AC3E}">
        <p14:creationId xmlns:p14="http://schemas.microsoft.com/office/powerpoint/2010/main" val="1152783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n-GB" dirty="0"/>
              <a:t/>
            </a:r>
            <a:br>
              <a:rPr lang="en-GB" dirty="0"/>
            </a:br>
            <a:r>
              <a:rPr lang="en-GB" b="1" dirty="0"/>
              <a:t>FUTURE PROJECTIONS OF CLIMATE CHANGE IMPACTS </a:t>
            </a:r>
            <a:endParaRPr lang="en-GB" dirty="0"/>
          </a:p>
        </p:txBody>
      </p:sp>
      <p:sp>
        <p:nvSpPr>
          <p:cNvPr id="3" name="Content Placeholder 2"/>
          <p:cNvSpPr>
            <a:spLocks noGrp="1"/>
          </p:cNvSpPr>
          <p:nvPr>
            <p:ph idx="1"/>
          </p:nvPr>
        </p:nvSpPr>
        <p:spPr>
          <a:xfrm>
            <a:off x="1435608" y="2060848"/>
            <a:ext cx="7498080" cy="4464496"/>
          </a:xfrm>
        </p:spPr>
        <p:txBody>
          <a:bodyPr>
            <a:normAutofit fontScale="92500" lnSpcReduction="10000"/>
          </a:bodyPr>
          <a:lstStyle/>
          <a:p>
            <a:pPr marL="0" indent="0">
              <a:buNone/>
            </a:pPr>
            <a:r>
              <a:rPr lang="en-GB" dirty="0" smtClean="0"/>
              <a:t>•</a:t>
            </a:r>
            <a:r>
              <a:rPr lang="en-GB" dirty="0"/>
              <a:t>Future projections suggest a temperature increase of 1.0 to 3.0°C by the 2060s, and 1.5 to 5.2°C by the 2090s, as well as severe changes in seasonality, rising sea levels and storm surges </a:t>
            </a:r>
          </a:p>
          <a:p>
            <a:pPr marL="0" indent="0">
              <a:buNone/>
            </a:pPr>
            <a:r>
              <a:rPr lang="en-GB" dirty="0"/>
              <a:t>•Of all economic activities, agriculture will be among those in greatest need to adapt. Many of the poorer, food-insecure farmers and local communities are particularly vulnerable to the effects of climate change on crop production </a:t>
            </a:r>
          </a:p>
          <a:p>
            <a:endParaRPr lang="en-GB" dirty="0"/>
          </a:p>
        </p:txBody>
      </p:sp>
    </p:spTree>
    <p:extLst>
      <p:ext uri="{BB962C8B-B14F-4D97-AF65-F5344CB8AC3E}">
        <p14:creationId xmlns:p14="http://schemas.microsoft.com/office/powerpoint/2010/main" val="1130129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AU" sz="4000" dirty="0" smtClean="0">
                <a:solidFill>
                  <a:srgbClr val="FF0000"/>
                </a:solidFill>
              </a:rPr>
              <a:t/>
            </a:r>
            <a:br>
              <a:rPr lang="en-AU" sz="4000" dirty="0" smtClean="0">
                <a:solidFill>
                  <a:srgbClr val="FF0000"/>
                </a:solidFill>
              </a:rPr>
            </a:br>
            <a:r>
              <a:rPr lang="en-AU" sz="3600" dirty="0" smtClean="0">
                <a:solidFill>
                  <a:srgbClr val="FF0000"/>
                </a:solidFill>
              </a:rPr>
              <a:t>Impact of climate change on </a:t>
            </a:r>
            <a:r>
              <a:rPr lang="en-GB" sz="3600" dirty="0" smtClean="0">
                <a:solidFill>
                  <a:srgbClr val="FF0000"/>
                </a:solidFill>
              </a:rPr>
              <a:t>Ghana Economy</a:t>
            </a:r>
            <a:r>
              <a:rPr lang="en-GB" dirty="0" smtClean="0"/>
              <a:t/>
            </a:r>
            <a:br>
              <a:rPr lang="en-GB" dirty="0" smtClean="0"/>
            </a:br>
            <a:endParaRPr lang="en-AU" dirty="0"/>
          </a:p>
        </p:txBody>
      </p:sp>
      <p:sp>
        <p:nvSpPr>
          <p:cNvPr id="3" name="Content Placeholder 2"/>
          <p:cNvSpPr>
            <a:spLocks noGrp="1"/>
          </p:cNvSpPr>
          <p:nvPr>
            <p:ph idx="1"/>
          </p:nvPr>
        </p:nvSpPr>
        <p:spPr>
          <a:xfrm>
            <a:off x="683568" y="1000108"/>
            <a:ext cx="8103274" cy="5715040"/>
          </a:xfrm>
        </p:spPr>
        <p:txBody>
          <a:bodyPr>
            <a:normAutofit fontScale="85000" lnSpcReduction="10000"/>
          </a:bodyPr>
          <a:lstStyle/>
          <a:p>
            <a:r>
              <a:rPr lang="en-AU" dirty="0" smtClean="0"/>
              <a:t>First, agriculture is a major sector of the economy. It accounts for about a third of national income and export earnings and employs almost two thirds of the workforce. The sector is already exposed to climate variability, particularly in its northern regions, and this could worsen under climate change</a:t>
            </a:r>
          </a:p>
          <a:p>
            <a:r>
              <a:rPr lang="en-AU" dirty="0" smtClean="0"/>
              <a:t>Second, hydropower accounts for about two-thirds of total electricity supply in Ghana. Recent shortages revealed the country’s vulnerability to fluctuations in energy supply. Despite planned diversification, hydropower is expected to remain a major energy source over the coming decades and this raises concerns about the effect of climate change on river flows and generation capacity</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00100" y="0"/>
            <a:ext cx="6286544" cy="714356"/>
          </a:xfrm>
        </p:spPr>
        <p:txBody>
          <a:bodyPr>
            <a:noAutofit/>
          </a:bodyPr>
          <a:lstStyle/>
          <a:p>
            <a:r>
              <a:rPr lang="en-GB" dirty="0">
                <a:solidFill>
                  <a:srgbClr val="FF0000"/>
                </a:solidFill>
              </a:rPr>
              <a:t>Conclusion</a:t>
            </a:r>
            <a:endParaRPr lang="en-AU" dirty="0"/>
          </a:p>
        </p:txBody>
      </p:sp>
      <p:sp>
        <p:nvSpPr>
          <p:cNvPr id="3" name="Content Placeholder 2"/>
          <p:cNvSpPr>
            <a:spLocks noGrp="1"/>
          </p:cNvSpPr>
          <p:nvPr>
            <p:ph idx="1"/>
          </p:nvPr>
        </p:nvSpPr>
        <p:spPr>
          <a:xfrm>
            <a:off x="457200" y="1000108"/>
            <a:ext cx="8258204" cy="5126055"/>
          </a:xfrm>
        </p:spPr>
        <p:txBody>
          <a:bodyPr/>
          <a:lstStyle/>
          <a:p>
            <a:endParaRPr lang="en-AU" dirty="0" smtClean="0"/>
          </a:p>
          <a:p>
            <a:r>
              <a:rPr lang="en-AU" dirty="0" smtClean="0"/>
              <a:t>Finally, Ghana has a large infrastructure deficit, particularly roads in the rural areas, and many households have poor access to markets and public services. Ten percent of the government’s budget is already allocated to maintaining roads, and so if climate change damages road surfaces it could further widen the infrastructure gap.</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Content</a:t>
            </a:r>
            <a:endParaRPr lang="en-AU"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Introduction</a:t>
            </a:r>
          </a:p>
          <a:p>
            <a:r>
              <a:rPr lang="en-GB" dirty="0" smtClean="0"/>
              <a:t>The Map of Ghana</a:t>
            </a:r>
          </a:p>
          <a:p>
            <a:r>
              <a:rPr lang="en-GB" dirty="0" smtClean="0"/>
              <a:t>Average Weather Conditions In Ghana</a:t>
            </a:r>
          </a:p>
          <a:p>
            <a:r>
              <a:rPr lang="en-AU" dirty="0" smtClean="0"/>
              <a:t>Climate: Average Monthly Weather In The Capital, Accra – Ghana</a:t>
            </a:r>
          </a:p>
          <a:p>
            <a:r>
              <a:rPr lang="en-AU" dirty="0" smtClean="0"/>
              <a:t>Impact of climate change on </a:t>
            </a:r>
            <a:r>
              <a:rPr lang="en-GB" dirty="0" smtClean="0"/>
              <a:t>Ghana Economy</a:t>
            </a:r>
          </a:p>
          <a:p>
            <a:r>
              <a:rPr lang="en-GB" dirty="0" smtClean="0"/>
              <a:t>Conclusion</a:t>
            </a:r>
          </a:p>
          <a:p>
            <a:r>
              <a:rPr lang="en-GB" dirty="0" smtClean="0"/>
              <a:t>Reference</a:t>
            </a:r>
          </a:p>
          <a:p>
            <a:endParaRPr lang="en-GB" dirty="0"/>
          </a:p>
          <a:p>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85770"/>
          </a:xfrm>
        </p:spPr>
        <p:txBody>
          <a:bodyPr>
            <a:normAutofit/>
          </a:bodyPr>
          <a:lstStyle/>
          <a:p>
            <a:r>
              <a:rPr lang="en-GB" dirty="0" smtClean="0">
                <a:solidFill>
                  <a:srgbClr val="FF0000"/>
                </a:solidFill>
              </a:rPr>
              <a:t>Conclusion</a:t>
            </a:r>
            <a:endParaRPr lang="en-AU" dirty="0">
              <a:solidFill>
                <a:srgbClr val="FF0000"/>
              </a:solidFill>
            </a:endParaRPr>
          </a:p>
        </p:txBody>
      </p:sp>
      <p:sp>
        <p:nvSpPr>
          <p:cNvPr id="3" name="Content Placeholder 2"/>
          <p:cNvSpPr>
            <a:spLocks noGrp="1"/>
          </p:cNvSpPr>
          <p:nvPr>
            <p:ph idx="1"/>
          </p:nvPr>
        </p:nvSpPr>
        <p:spPr>
          <a:xfrm>
            <a:off x="214282" y="857232"/>
            <a:ext cx="8715436" cy="5786478"/>
          </a:xfrm>
        </p:spPr>
        <p:txBody>
          <a:bodyPr>
            <a:normAutofit fontScale="85000" lnSpcReduction="10000"/>
          </a:bodyPr>
          <a:lstStyle/>
          <a:p>
            <a:r>
              <a:rPr lang="en-AU" dirty="0" smtClean="0"/>
              <a:t>Climate change is expected to unfold gradually over the coming decades, it is imperative that climate is already considered within national planning processes.</a:t>
            </a:r>
          </a:p>
          <a:p>
            <a:r>
              <a:rPr lang="en-AU" dirty="0" smtClean="0"/>
              <a:t>While sector studies are crucial for determining specific vulnerabilities, individual impact channels often interact with each other, either offsetting or amplifying final outcomes. A multi-sector approach is therefore essential for evaluating climate impacts in Ghana</a:t>
            </a:r>
          </a:p>
          <a:p>
            <a:r>
              <a:rPr lang="en-AU" dirty="0" smtClean="0"/>
              <a:t>climate change if care is not taken will reduce Ghana’s national welfare</a:t>
            </a:r>
          </a:p>
          <a:p>
            <a:r>
              <a:rPr lang="en-AU" dirty="0" smtClean="0"/>
              <a:t>However, in some sectors there are benefits from climate change, particularly within agriculture and fishing sectors</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928646"/>
          </a:xfrm>
        </p:spPr>
        <p:txBody>
          <a:bodyPr/>
          <a:lstStyle/>
          <a:p>
            <a:r>
              <a:rPr lang="en-GB" dirty="0" smtClean="0">
                <a:solidFill>
                  <a:srgbClr val="FF0000"/>
                </a:solidFill>
              </a:rPr>
              <a:t>Reference</a:t>
            </a:r>
            <a:endParaRPr lang="en-AU" dirty="0">
              <a:solidFill>
                <a:srgbClr val="FF0000"/>
              </a:solidFill>
            </a:endParaRPr>
          </a:p>
        </p:txBody>
      </p:sp>
      <p:sp>
        <p:nvSpPr>
          <p:cNvPr id="3" name="Content Placeholder 2"/>
          <p:cNvSpPr>
            <a:spLocks noGrp="1"/>
          </p:cNvSpPr>
          <p:nvPr>
            <p:ph idx="1"/>
          </p:nvPr>
        </p:nvSpPr>
        <p:spPr>
          <a:xfrm>
            <a:off x="457200" y="785794"/>
            <a:ext cx="8401080" cy="5857916"/>
          </a:xfrm>
        </p:spPr>
        <p:txBody>
          <a:bodyPr>
            <a:noAutofit/>
          </a:bodyPr>
          <a:lstStyle/>
          <a:p>
            <a:r>
              <a:rPr lang="en-AU" sz="2400" dirty="0" smtClean="0"/>
              <a:t>Institute of Statistical, Social and Economic Research (ISSER). The State of the Ghanaian Economy in 2011; Institute of Statistical, Social and Economic Research, University of Ghana: Accra, Ghana, 2012. </a:t>
            </a:r>
          </a:p>
          <a:p>
            <a:r>
              <a:rPr lang="en-AU" sz="2400" dirty="0" smtClean="0"/>
              <a:t>National Development Planning Commission (NDPC). Ghana Shared Growth and Development Agenda, 2010–2013; Ghana’s medium term development agenda; National Development Planning Commission: Accra, Ghana, 2010.</a:t>
            </a:r>
          </a:p>
          <a:p>
            <a:r>
              <a:rPr lang="en-AU" sz="2400" dirty="0" smtClean="0"/>
              <a:t>Institute for Statistical, Social and Economic Research, University of Ghana, P. O. Box LG74, </a:t>
            </a:r>
            <a:r>
              <a:rPr lang="en-AU" sz="2400" dirty="0" err="1" smtClean="0"/>
              <a:t>Legon</a:t>
            </a:r>
            <a:r>
              <a:rPr lang="en-AU" sz="2400" dirty="0" smtClean="0"/>
              <a:t>, Accra, Ghana; E-Mail: </a:t>
            </a:r>
            <a:r>
              <a:rPr lang="en-AU" sz="2400" dirty="0" smtClean="0">
                <a:hlinkClick r:id="rId2"/>
              </a:rPr>
              <a:t>fasante@ug.edu.gh</a:t>
            </a:r>
            <a:endParaRPr lang="en-AU" sz="2400" dirty="0" smtClean="0"/>
          </a:p>
          <a:p>
            <a:r>
              <a:rPr lang="en-AU" sz="2400" u="sng" dirty="0" smtClean="0">
                <a:hlinkClick r:id="rId3"/>
              </a:rPr>
              <a:t>https://eo.ucar.edu/kids/green/what1.htm</a:t>
            </a:r>
            <a:r>
              <a:rPr lang="en-AU" sz="2400" u="sng" dirty="0" smtClean="0"/>
              <a:t> (accessed on 5/12/2017)</a:t>
            </a:r>
            <a:endParaRPr lang="en-AU" sz="2400" dirty="0" smtClean="0"/>
          </a:p>
          <a:p>
            <a:r>
              <a:rPr lang="en-AU" sz="2400" u="sng" dirty="0" smtClean="0">
                <a:hlinkClick r:id="rId4"/>
              </a:rPr>
              <a:t>https://weather-and-climate.com/average-monthly-Rainfall-Temperature-Sunshine-in-Ghana</a:t>
            </a:r>
            <a:r>
              <a:rPr lang="en-AU" sz="2400" u="sng" dirty="0" smtClean="0"/>
              <a:t> (accessed on 5/12/2017)</a:t>
            </a:r>
            <a:endParaRPr lang="en-AU" sz="2400" dirty="0" smtClean="0"/>
          </a:p>
          <a:p>
            <a:endParaRPr lang="en-AU" sz="2400" dirty="0" smtClean="0"/>
          </a:p>
          <a:p>
            <a:endParaRPr lang="en-AU" sz="2400" dirty="0" smtClean="0"/>
          </a:p>
          <a:p>
            <a:endParaRPr lang="en-AU" sz="2400" dirty="0" smtClean="0"/>
          </a:p>
          <a:p>
            <a:endParaRPr lang="en-AU" sz="2400" dirty="0" smtClean="0"/>
          </a:p>
          <a:p>
            <a:endParaRPr lang="en-AU" sz="2400" dirty="0" smtClean="0"/>
          </a:p>
          <a:p>
            <a:endParaRPr lang="en-A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14356"/>
            <a:ext cx="8229600" cy="4857784"/>
          </a:xfrm>
        </p:spPr>
        <p:txBody>
          <a:bodyPr>
            <a:normAutofit/>
          </a:bodyPr>
          <a:lstStyle/>
          <a:p>
            <a:r>
              <a:rPr lang="en-GB" dirty="0" smtClean="0">
                <a:solidFill>
                  <a:srgbClr val="FF0000"/>
                </a:solidFill>
              </a:rPr>
              <a:t>THANK YOU </a:t>
            </a:r>
            <a:br>
              <a:rPr lang="en-GB" dirty="0" smtClean="0">
                <a:solidFill>
                  <a:srgbClr val="FF0000"/>
                </a:solidFill>
              </a:rPr>
            </a:br>
            <a:r>
              <a:rPr lang="en-GB" dirty="0" smtClean="0">
                <a:solidFill>
                  <a:srgbClr val="FF0000"/>
                </a:solidFill>
              </a:rPr>
              <a:t>FOR YOUR ATTENTION</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58204" cy="714380"/>
          </a:xfrm>
        </p:spPr>
        <p:txBody>
          <a:bodyPr>
            <a:normAutofit fontScale="90000"/>
          </a:bodyPr>
          <a:lstStyle/>
          <a:p>
            <a:r>
              <a:rPr lang="en-GB" dirty="0" smtClean="0">
                <a:solidFill>
                  <a:srgbClr val="FF0000"/>
                </a:solidFill>
              </a:rPr>
              <a:t/>
            </a:r>
            <a:br>
              <a:rPr lang="en-GB" dirty="0" smtClean="0">
                <a:solidFill>
                  <a:srgbClr val="FF0000"/>
                </a:solidFill>
              </a:rPr>
            </a:br>
            <a:r>
              <a:rPr lang="en-GB" dirty="0" smtClean="0">
                <a:solidFill>
                  <a:srgbClr val="FF0000"/>
                </a:solidFill>
              </a:rPr>
              <a:t>Introduction </a:t>
            </a:r>
            <a:r>
              <a:rPr lang="en-GB" dirty="0" smtClean="0"/>
              <a:t/>
            </a:r>
            <a:br>
              <a:rPr lang="en-GB" dirty="0" smtClean="0"/>
            </a:br>
            <a:endParaRPr lang="en-AU" dirty="0"/>
          </a:p>
        </p:txBody>
      </p:sp>
      <p:sp>
        <p:nvSpPr>
          <p:cNvPr id="3" name="Content Placeholder 2"/>
          <p:cNvSpPr>
            <a:spLocks noGrp="1"/>
          </p:cNvSpPr>
          <p:nvPr>
            <p:ph idx="1"/>
          </p:nvPr>
        </p:nvSpPr>
        <p:spPr>
          <a:xfrm>
            <a:off x="457200" y="1142984"/>
            <a:ext cx="8229600" cy="5214974"/>
          </a:xfrm>
        </p:spPr>
        <p:txBody>
          <a:bodyPr>
            <a:normAutofit fontScale="92500" lnSpcReduction="10000"/>
          </a:bodyPr>
          <a:lstStyle/>
          <a:p>
            <a:r>
              <a:rPr lang="en-AU" b="1" dirty="0" smtClean="0"/>
              <a:t>Climate</a:t>
            </a:r>
            <a:r>
              <a:rPr lang="en-AU" dirty="0" smtClean="0"/>
              <a:t> is the average weather in a place over many years.</a:t>
            </a:r>
          </a:p>
          <a:p>
            <a:r>
              <a:rPr lang="en-AU" b="1" dirty="0" smtClean="0"/>
              <a:t>Weather</a:t>
            </a:r>
            <a:r>
              <a:rPr lang="en-AU" dirty="0" smtClean="0"/>
              <a:t> is the mix of events that happens each day in our atmosphere. It tells people about the temperature, cloudiness, humidity, and whether a storm is likely in the next few days. </a:t>
            </a:r>
          </a:p>
          <a:p>
            <a:r>
              <a:rPr lang="en-AU" dirty="0" smtClean="0"/>
              <a:t>While the weather can change in just a few hours, climate takes hundreds, thousands, even millions of years to change</a:t>
            </a:r>
            <a:br>
              <a:rPr lang="en-AU" dirty="0" smtClean="0"/>
            </a:br>
            <a:r>
              <a:rPr lang="en-AU" dirty="0" smtClean="0"/>
              <a:t/>
            </a:r>
            <a:br>
              <a:rPr lang="en-AU" dirty="0" smtClean="0"/>
            </a:br>
            <a:endParaRPr lang="en-AU" dirty="0" smtClean="0"/>
          </a:p>
          <a:p>
            <a:endParaRPr lang="en-GB" dirty="0" smtClean="0"/>
          </a:p>
          <a:p>
            <a:endParaRPr lang="en-GB" dirty="0" smtClean="0"/>
          </a:p>
          <a:p>
            <a:endParaRPr lang="en-GB" dirty="0" smtClean="0"/>
          </a:p>
          <a:p>
            <a:endParaRPr lang="en-GB" dirty="0" smtClean="0"/>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4638"/>
            <a:ext cx="8115328" cy="725470"/>
          </a:xfrm>
        </p:spPr>
        <p:txBody>
          <a:bodyPr>
            <a:normAutofit fontScale="90000"/>
          </a:bodyPr>
          <a:lstStyle/>
          <a:p>
            <a:r>
              <a:rPr lang="en-GB" dirty="0" smtClean="0"/>
              <a:t>The Map of Ghana</a:t>
            </a:r>
            <a:endParaRPr lang="en-AU" dirty="0"/>
          </a:p>
        </p:txBody>
      </p:sp>
      <p:pic>
        <p:nvPicPr>
          <p:cNvPr id="1026" name="Picture 2"/>
          <p:cNvPicPr>
            <a:picLocks noGrp="1" noChangeAspect="1" noChangeArrowheads="1"/>
          </p:cNvPicPr>
          <p:nvPr>
            <p:ph idx="1"/>
          </p:nvPr>
        </p:nvPicPr>
        <p:blipFill>
          <a:blip r:embed="rId2"/>
          <a:srcRect/>
          <a:stretch>
            <a:fillRect/>
          </a:stretch>
        </p:blipFill>
        <p:spPr bwMode="auto">
          <a:xfrm>
            <a:off x="1428728" y="1214422"/>
            <a:ext cx="6143667" cy="528641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ormAutofit fontScale="90000"/>
          </a:bodyPr>
          <a:lstStyle/>
          <a:p>
            <a:r>
              <a:rPr lang="en-GB" dirty="0" smtClean="0"/>
              <a:t/>
            </a:r>
            <a:br>
              <a:rPr lang="en-GB" dirty="0" smtClean="0"/>
            </a:br>
            <a:r>
              <a:rPr lang="en-GB" dirty="0" smtClean="0">
                <a:solidFill>
                  <a:srgbClr val="FF0000"/>
                </a:solidFill>
              </a:rPr>
              <a:t>Average Weather Conditions In Ghana</a:t>
            </a:r>
            <a:r>
              <a:rPr lang="en-GB" dirty="0" smtClean="0"/>
              <a:t/>
            </a:r>
            <a:br>
              <a:rPr lang="en-GB" dirty="0" smtClean="0"/>
            </a:br>
            <a:endParaRPr lang="en-AU" dirty="0"/>
          </a:p>
        </p:txBody>
      </p:sp>
      <p:sp>
        <p:nvSpPr>
          <p:cNvPr id="3" name="Content Placeholder 2"/>
          <p:cNvSpPr>
            <a:spLocks noGrp="1"/>
          </p:cNvSpPr>
          <p:nvPr>
            <p:ph idx="1"/>
          </p:nvPr>
        </p:nvSpPr>
        <p:spPr>
          <a:xfrm>
            <a:off x="457200" y="1000108"/>
            <a:ext cx="8229600" cy="5643602"/>
          </a:xfrm>
        </p:spPr>
        <p:txBody>
          <a:bodyPr>
            <a:normAutofit fontScale="92500" lnSpcReduction="20000"/>
          </a:bodyPr>
          <a:lstStyle/>
          <a:p>
            <a:r>
              <a:rPr lang="en-AU" dirty="0" smtClean="0"/>
              <a:t>Ghana has a tropical climate with daily temperatures ranging between 25ºC and35ºC.</a:t>
            </a:r>
          </a:p>
          <a:p>
            <a:r>
              <a:rPr lang="en-AU" dirty="0" smtClean="0"/>
              <a:t>It can be very humid at times, but there is always the sea breeze which ensures that there is a little refreshment.</a:t>
            </a:r>
          </a:p>
          <a:p>
            <a:r>
              <a:rPr lang="en-AU" dirty="0" smtClean="0"/>
              <a:t>In the north of Ghana it is drier and warmer because of the influence of the Sahara. The rainy season in the </a:t>
            </a:r>
            <a:r>
              <a:rPr lang="en-AU" dirty="0" smtClean="0">
                <a:solidFill>
                  <a:srgbClr val="FF0000"/>
                </a:solidFill>
              </a:rPr>
              <a:t>North</a:t>
            </a:r>
            <a:r>
              <a:rPr lang="en-AU" dirty="0" smtClean="0"/>
              <a:t> lasts from </a:t>
            </a:r>
            <a:r>
              <a:rPr lang="en-AU" dirty="0" smtClean="0">
                <a:solidFill>
                  <a:srgbClr val="FF0000"/>
                </a:solidFill>
              </a:rPr>
              <a:t>April to October</a:t>
            </a:r>
            <a:r>
              <a:rPr lang="en-AU" dirty="0" smtClean="0"/>
              <a:t>. In the </a:t>
            </a:r>
            <a:r>
              <a:rPr lang="en-AU" dirty="0" smtClean="0">
                <a:solidFill>
                  <a:srgbClr val="FF0000"/>
                </a:solidFill>
              </a:rPr>
              <a:t>south</a:t>
            </a:r>
            <a:r>
              <a:rPr lang="en-AU" dirty="0" smtClean="0"/>
              <a:t> from </a:t>
            </a:r>
            <a:r>
              <a:rPr lang="en-AU" dirty="0" smtClean="0">
                <a:solidFill>
                  <a:srgbClr val="FF0000"/>
                </a:solidFill>
              </a:rPr>
              <a:t>April to June </a:t>
            </a:r>
            <a:r>
              <a:rPr lang="en-AU" dirty="0" smtClean="0"/>
              <a:t>and a second rainy season in </a:t>
            </a:r>
            <a:r>
              <a:rPr lang="en-AU" dirty="0" smtClean="0">
                <a:solidFill>
                  <a:srgbClr val="FF0000"/>
                </a:solidFill>
              </a:rPr>
              <a:t>September and October</a:t>
            </a:r>
            <a:r>
              <a:rPr lang="en-AU" dirty="0" smtClean="0"/>
              <a:t>. </a:t>
            </a:r>
          </a:p>
          <a:p>
            <a:r>
              <a:rPr lang="en-AU" dirty="0" smtClean="0"/>
              <a:t>In the dry season, thus </a:t>
            </a:r>
            <a:r>
              <a:rPr lang="en-AU" dirty="0" smtClean="0">
                <a:solidFill>
                  <a:srgbClr val="FF0000"/>
                </a:solidFill>
              </a:rPr>
              <a:t>December to March</a:t>
            </a:r>
            <a:r>
              <a:rPr lang="en-AU" dirty="0" smtClean="0"/>
              <a:t> the harmattan wind blows from the Sahara across the country</a:t>
            </a:r>
          </a:p>
          <a:p>
            <a:pPr>
              <a:buNone/>
            </a:pPr>
            <a:endParaRPr lang="en-AU" dirty="0" smtClean="0"/>
          </a:p>
          <a:p>
            <a:pPr>
              <a:buFont typeface="Wingdings" pitchFamily="2" charset="2"/>
              <a:buChar char="ü"/>
            </a:pP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785794"/>
          </a:xfrm>
        </p:spPr>
        <p:txBody>
          <a:bodyPr>
            <a:normAutofit fontScale="90000"/>
          </a:bodyPr>
          <a:lstStyle/>
          <a:p>
            <a:r>
              <a:rPr lang="en-AU" sz="2700" b="1" cap="all" dirty="0" smtClean="0"/>
              <a:t/>
            </a:r>
            <a:br>
              <a:rPr lang="en-AU" sz="2700" b="1" cap="all" dirty="0" smtClean="0"/>
            </a:br>
            <a:r>
              <a:rPr lang="en-AU" sz="2700" b="1" cap="all" dirty="0" smtClean="0"/>
              <a:t/>
            </a:r>
            <a:br>
              <a:rPr lang="en-AU" sz="2700" b="1" cap="all" dirty="0" smtClean="0"/>
            </a:br>
            <a:r>
              <a:rPr lang="en-AU" sz="2700" b="1" cap="all" dirty="0" smtClean="0">
                <a:solidFill>
                  <a:srgbClr val="FF0000"/>
                </a:solidFill>
              </a:rPr>
              <a:t>CLIMATE: AVERAGE MONTHLY WEATHER IN the capital, ACCRA - GHANA</a:t>
            </a:r>
            <a:r>
              <a:rPr lang="en-AU" b="1" cap="all" dirty="0" smtClean="0"/>
              <a:t/>
            </a:r>
            <a:br>
              <a:rPr lang="en-AU" b="1" cap="all" dirty="0" smtClean="0"/>
            </a:br>
            <a:endParaRPr lang="en-AU" dirty="0"/>
          </a:p>
        </p:txBody>
      </p:sp>
      <p:sp>
        <p:nvSpPr>
          <p:cNvPr id="4" name="Content Placeholder 3"/>
          <p:cNvSpPr>
            <a:spLocks noGrp="1"/>
          </p:cNvSpPr>
          <p:nvPr>
            <p:ph idx="1"/>
          </p:nvPr>
        </p:nvSpPr>
        <p:spPr>
          <a:xfrm>
            <a:off x="457200" y="857232"/>
            <a:ext cx="8229600" cy="5268931"/>
          </a:xfrm>
        </p:spPr>
        <p:txBody>
          <a:bodyPr>
            <a:normAutofit fontScale="47500" lnSpcReduction="20000"/>
          </a:bodyPr>
          <a:lstStyle/>
          <a:p>
            <a:pPr fontAlgn="base"/>
            <a:r>
              <a:rPr lang="en-AU" sz="5100" dirty="0" smtClean="0"/>
              <a:t>During the months June, July, August, September and October you will experience pleasant weather with a nice average temperature.</a:t>
            </a:r>
          </a:p>
          <a:p>
            <a:pPr fontAlgn="base"/>
            <a:r>
              <a:rPr lang="en-AU" sz="5100" dirty="0" smtClean="0"/>
              <a:t>On average, the temperatures are always high.</a:t>
            </a:r>
          </a:p>
          <a:p>
            <a:pPr fontAlgn="base"/>
            <a:r>
              <a:rPr lang="en-AU" sz="5100" dirty="0" smtClean="0"/>
              <a:t>Most rainfall (rainy season / monsoon) is seen in May and June.</a:t>
            </a:r>
          </a:p>
          <a:p>
            <a:pPr fontAlgn="base"/>
            <a:r>
              <a:rPr lang="en-AU" sz="5100" dirty="0" smtClean="0"/>
              <a:t>Accra has dry periods in January, February and December.</a:t>
            </a:r>
          </a:p>
          <a:p>
            <a:pPr fontAlgn="base"/>
            <a:r>
              <a:rPr lang="en-AU" sz="5100" dirty="0" smtClean="0"/>
              <a:t>On average, the warmest month is January.</a:t>
            </a:r>
          </a:p>
          <a:p>
            <a:pPr fontAlgn="base"/>
            <a:r>
              <a:rPr lang="en-AU" sz="5100" dirty="0" smtClean="0"/>
              <a:t>On average, the coolest month is July.</a:t>
            </a:r>
          </a:p>
          <a:p>
            <a:pPr fontAlgn="base"/>
            <a:r>
              <a:rPr lang="en-AU" sz="5100" dirty="0" smtClean="0"/>
              <a:t>June is the wettest month. </a:t>
            </a:r>
          </a:p>
          <a:p>
            <a:pPr fontAlgn="base"/>
            <a:r>
              <a:rPr lang="en-AU" sz="5100" dirty="0" smtClean="0"/>
              <a:t>January is the driest month.</a:t>
            </a:r>
          </a:p>
          <a:p>
            <a:pPr fontAlgn="base"/>
            <a:r>
              <a:rPr lang="en-GB" sz="5100" dirty="0" smtClean="0"/>
              <a:t>The diagrams below show the </a:t>
            </a:r>
            <a:r>
              <a:rPr lang="en-AU" sz="5400" dirty="0" smtClean="0"/>
              <a:t>average monthly weather conditions in the capital, Accra – Ghana.</a:t>
            </a:r>
            <a:endParaRPr lang="en-AU" sz="5100" dirty="0" smtClean="0"/>
          </a:p>
          <a:p>
            <a:pPr>
              <a:buNone/>
            </a:pP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329642" cy="1082660"/>
          </a:xfrm>
        </p:spPr>
        <p:txBody>
          <a:bodyPr>
            <a:normAutofit fontScale="90000"/>
          </a:bodyPr>
          <a:lstStyle/>
          <a:p>
            <a:pPr fontAlgn="base"/>
            <a:r>
              <a:rPr lang="en-AU" sz="4000" b="1" cap="all" dirty="0" smtClean="0"/>
              <a:t/>
            </a:r>
            <a:br>
              <a:rPr lang="en-AU" sz="4000" b="1" cap="all" dirty="0" smtClean="0"/>
            </a:br>
            <a:r>
              <a:rPr lang="en-AU" sz="4000" b="1" cap="all" dirty="0" smtClean="0"/>
              <a:t/>
            </a:r>
            <a:br>
              <a:rPr lang="en-AU" sz="4000" b="1" cap="all" dirty="0" smtClean="0"/>
            </a:br>
            <a:r>
              <a:rPr lang="en-AU" sz="4000" b="1" cap="all" dirty="0" smtClean="0">
                <a:solidFill>
                  <a:srgbClr val="FF0000"/>
                </a:solidFill>
              </a:rPr>
              <a:t>AVERAGE MINIMUM AND MAXIMUM TEMPERATURE OVER THE YEAR</a:t>
            </a:r>
            <a:r>
              <a:rPr lang="en-AU" b="1" dirty="0" smtClean="0"/>
              <a:t/>
            </a:r>
            <a:br>
              <a:rPr lang="en-AU" b="1" dirty="0" smtClean="0"/>
            </a:br>
            <a:r>
              <a:rPr lang="en-AU" dirty="0" smtClean="0"/>
              <a:t/>
            </a:r>
            <a:br>
              <a:rPr lang="en-AU" dirty="0" smtClean="0"/>
            </a:br>
            <a:endParaRPr lang="en-AU" dirty="0"/>
          </a:p>
        </p:txBody>
      </p:sp>
      <p:pic>
        <p:nvPicPr>
          <p:cNvPr id="4" name="Picture 3" descr="Average min and max temperatures in Accra, Ghana   Copyright © 2017 www.weather-and-climate.com  ">
            <a:hlinkClick r:id="rId2" tooltip="&quot;Average monthly minimum and maximum temperature in millimeter in Accra, Ghana&quot;"/>
          </p:cNvPr>
          <p:cNvPicPr/>
          <p:nvPr/>
        </p:nvPicPr>
        <p:blipFill>
          <a:blip r:embed="rId3"/>
          <a:srcRect/>
          <a:stretch>
            <a:fillRect/>
          </a:stretch>
        </p:blipFill>
        <p:spPr bwMode="auto">
          <a:xfrm>
            <a:off x="571472" y="1571612"/>
            <a:ext cx="8001056" cy="507209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AU" b="1" u="sng" cap="all" dirty="0" smtClean="0"/>
              <a:t/>
            </a:r>
            <a:br>
              <a:rPr lang="en-AU" b="1" u="sng" cap="all" dirty="0" smtClean="0"/>
            </a:br>
            <a:r>
              <a:rPr lang="en-AU" b="1" u="sng" cap="all" dirty="0" smtClean="0"/>
              <a:t/>
            </a:r>
            <a:br>
              <a:rPr lang="en-AU" b="1" u="sng" cap="all" dirty="0" smtClean="0"/>
            </a:br>
            <a:r>
              <a:rPr lang="en-AU" b="1" cap="all" dirty="0" smtClean="0">
                <a:solidFill>
                  <a:srgbClr val="FF0000"/>
                </a:solidFill>
              </a:rPr>
              <a:t>AVERAGE MONTHLY HOURS OF SUNSHINE OVER THE YEAR</a:t>
            </a:r>
            <a:r>
              <a:rPr lang="en-AU" b="1" dirty="0" smtClean="0"/>
              <a:t/>
            </a:r>
            <a:br>
              <a:rPr lang="en-AU" b="1" dirty="0" smtClean="0"/>
            </a:br>
            <a:r>
              <a:rPr lang="en-AU" dirty="0" smtClean="0"/>
              <a:t/>
            </a:r>
            <a:br>
              <a:rPr lang="en-AU" dirty="0" smtClean="0"/>
            </a:br>
            <a:endParaRPr lang="en-AU" dirty="0"/>
          </a:p>
        </p:txBody>
      </p:sp>
      <p:pic>
        <p:nvPicPr>
          <p:cNvPr id="4" name="Picture 3" descr="Average monthly sunhours in Accra, Ghana   Copyright © 2017 www.weather-and-climate.com  ">
            <a:hlinkClick r:id="rId2" tooltip="&quot;Average monthly hours of sunshine in Accra, Ghana&quot;"/>
          </p:cNvPr>
          <p:cNvPicPr/>
          <p:nvPr/>
        </p:nvPicPr>
        <p:blipFill>
          <a:blip r:embed="rId3"/>
          <a:srcRect/>
          <a:stretch>
            <a:fillRect/>
          </a:stretch>
        </p:blipFill>
        <p:spPr bwMode="auto">
          <a:xfrm>
            <a:off x="357158" y="1643050"/>
            <a:ext cx="8286808" cy="471490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401080" cy="1428736"/>
          </a:xfrm>
        </p:spPr>
        <p:txBody>
          <a:bodyPr>
            <a:normAutofit/>
          </a:bodyPr>
          <a:lstStyle/>
          <a:p>
            <a:r>
              <a:rPr lang="en-AU" sz="3600" u="sng" cap="all" dirty="0" smtClean="0">
                <a:solidFill>
                  <a:srgbClr val="FF0000"/>
                </a:solidFill>
              </a:rPr>
              <a:t>AVERAGE MONTHLY PRECIPITATION OVER THE YEAR (RAINFALL, SNOW)</a:t>
            </a:r>
            <a:endParaRPr lang="en-AU" sz="3600" dirty="0">
              <a:solidFill>
                <a:srgbClr val="FF0000"/>
              </a:solidFill>
            </a:endParaRPr>
          </a:p>
        </p:txBody>
      </p:sp>
      <p:pic>
        <p:nvPicPr>
          <p:cNvPr id="5" name="Content Placeholder 4" descr="Average precipitation (rain/snow) in Accra, Ghana   Copyright © 2017 www.weather-and-climate.com  ">
            <a:hlinkClick r:id="rId2" tooltip="&quot;Average monthly rainfall, snow, percipitation in celsius in Accra, Ghana&quot;"/>
          </p:cNvPr>
          <p:cNvPicPr>
            <a:picLocks noGrp="1"/>
          </p:cNvPicPr>
          <p:nvPr>
            <p:ph idx="1"/>
          </p:nvPr>
        </p:nvPicPr>
        <p:blipFill>
          <a:blip r:embed="rId3"/>
          <a:srcRect/>
          <a:stretch>
            <a:fillRect/>
          </a:stretch>
        </p:blipFill>
        <p:spPr bwMode="auto">
          <a:xfrm>
            <a:off x="214282" y="2000240"/>
            <a:ext cx="8643998" cy="442915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807</TotalTime>
  <Words>1101</Words>
  <Application>Microsoft Office PowerPoint</Application>
  <PresentationFormat>On-screen Show (4:3)</PresentationFormat>
  <Paragraphs>106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CLIMATE CHANGEs IN GHANA </vt:lpstr>
      <vt:lpstr>Content</vt:lpstr>
      <vt:lpstr> Introduction  </vt:lpstr>
      <vt:lpstr>The Map of Ghana</vt:lpstr>
      <vt:lpstr> Average Weather Conditions In Ghana </vt:lpstr>
      <vt:lpstr>  CLIMATE: AVERAGE MONTHLY WEATHER IN the capital, ACCRA - GHANA </vt:lpstr>
      <vt:lpstr>  AVERAGE MINIMUM AND MAXIMUM TEMPERATURE OVER THE YEAR  </vt:lpstr>
      <vt:lpstr>  AVERAGE MONTHLY HOURS OF SUNSHINE OVER THE YEAR  </vt:lpstr>
      <vt:lpstr>AVERAGE MONTHLY PRECIPITATION OVER THE YEAR (RAINFALL, SNOW)</vt:lpstr>
      <vt:lpstr>  AVERAGE MONTHLY RAINY DAYS OVER THE YEAR  </vt:lpstr>
      <vt:lpstr>AVERAGE HUMIDITY OVER THE YEAR</vt:lpstr>
      <vt:lpstr>PowerPoint Presentation</vt:lpstr>
      <vt:lpstr> CLIMATE CHANGE IMPACTS IN GHANA </vt:lpstr>
      <vt:lpstr> Impact on Agriculture </vt:lpstr>
      <vt:lpstr> Effects on Food Security </vt:lpstr>
      <vt:lpstr> Impact on National Water Resources and Fisheries </vt:lpstr>
      <vt:lpstr> FUTURE PROJECTIONS OF CLIMATE CHANGE IMPACTS </vt:lpstr>
      <vt:lpstr> Impact of climate change on Ghana Economy </vt:lpstr>
      <vt:lpstr>Conclusion</vt:lpstr>
      <vt:lpstr>Conclusion</vt:lpstr>
      <vt:lpstr>Reference</vt:lpstr>
      <vt:lpstr>THANK YOU  FOR YOUR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CONSERVATION CONFLICT OF LAND DEGRADATION</dc:title>
  <dc:creator>user</dc:creator>
  <cp:lastModifiedBy>CATHERINE</cp:lastModifiedBy>
  <cp:revision>90</cp:revision>
  <dcterms:created xsi:type="dcterms:W3CDTF">2017-11-11T22:50:24Z</dcterms:created>
  <dcterms:modified xsi:type="dcterms:W3CDTF">2017-12-08T06:35:06Z</dcterms:modified>
</cp:coreProperties>
</file>