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Default Extension="mpg" ContentType="video/unknown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ms-office.activeX"/>
  <Override PartName="/ppt/notesSlides/notesSlide3.xml" ContentType="application/vnd.openxmlformats-officedocument.presentationml.notesSlide+xml"/>
  <Override PartName="/ppt/activeX/activeX5.xml" ContentType="application/vnd.ms-office.activeX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activeX/activeX3.xml" ContentType="application/vnd.ms-office.activeX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activeX/activeX4.xml" ContentType="application/vnd.ms-office.activeX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8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20" r:id="rId10"/>
    <p:sldId id="321" r:id="rId11"/>
    <p:sldId id="322" r:id="rId12"/>
    <p:sldId id="326" r:id="rId13"/>
    <p:sldId id="327" r:id="rId14"/>
    <p:sldId id="328" r:id="rId15"/>
    <p:sldId id="329" r:id="rId16"/>
    <p:sldId id="331" r:id="rId17"/>
    <p:sldId id="340" r:id="rId18"/>
    <p:sldId id="341" r:id="rId19"/>
    <p:sldId id="342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63" r:id="rId38"/>
    <p:sldId id="364" r:id="rId39"/>
    <p:sldId id="365" r:id="rId40"/>
    <p:sldId id="370" r:id="rId41"/>
    <p:sldId id="371" r:id="rId42"/>
    <p:sldId id="372" r:id="rId43"/>
    <p:sldId id="373" r:id="rId44"/>
    <p:sldId id="374" r:id="rId45"/>
    <p:sldId id="375" r:id="rId46"/>
    <p:sldId id="376" r:id="rId47"/>
    <p:sldId id="377" r:id="rId48"/>
    <p:sldId id="378" r:id="rId49"/>
    <p:sldId id="379" r:id="rId50"/>
    <p:sldId id="380" r:id="rId51"/>
    <p:sldId id="381" r:id="rId52"/>
    <p:sldId id="259" r:id="rId53"/>
    <p:sldId id="382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B2E8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85" autoAdjust="0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-90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17E49-15F3-4B28-9BE9-5F310CC75828}" type="datetimeFigureOut">
              <a:rPr lang="hu-HU" smtClean="0"/>
              <a:pPr/>
              <a:t>2021.08.31.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8EBCA-D227-49AB-9DD7-2E98731F9D9F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7413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Ugyanazt a területet látja időben folyamatosan.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AE22033-866B-4AC6-BD6A-13CC1588F62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7099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CAE2CA-481D-4530-8A35-83211D6F3AA0}" type="slidenum">
              <a:rPr lang="en-US" altLang="en-US" smtClean="0">
                <a:latin typeface="Arial" pitchFamily="34" charset="0"/>
              </a:rPr>
              <a:pPr/>
              <a:t>25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 example for RGB. It’s a false color RGB. Maybe funny colors for the first. However Very useful. Good contrast between snow fog and snow-free clear area.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834173-2776-471E-B350-2273D2652FFE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9532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Segnaposto note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>
                <a:latin typeface="Arial" pitchFamily="34" charset="0"/>
                <a:cs typeface="Arial" pitchFamily="34" charset="0"/>
              </a:rPr>
              <a:t>Top on the list for many forecasters are these 2 RGB schemes. Observed in animation they complement each other and give a comprehensive picture of the weather evolution</a:t>
            </a:r>
          </a:p>
        </p:txBody>
      </p:sp>
      <p:sp>
        <p:nvSpPr>
          <p:cNvPr id="56325" name="Segnaposto numero diapositiva 3"/>
          <p:cNvSpPr txBox="1">
            <a:spLocks noGrp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</a:pPr>
            <a:fld id="{85B0E3CF-D059-4AEF-8658-D532E0D119B5}" type="slidenum">
              <a:rPr lang="en-GB" altLang="en-US" sz="1200">
                <a:solidFill>
                  <a:srgbClr val="000000"/>
                </a:solidFill>
                <a:latin typeface="Times New Roman" pitchFamily="18" charset="0"/>
              </a:rPr>
              <a:pPr algn="r" defTabSz="393700"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392113" algn="l"/>
                  <a:tab pos="785813" algn="l"/>
                  <a:tab pos="1179513" algn="l"/>
                  <a:tab pos="1574800" algn="l"/>
                  <a:tab pos="1968500" algn="l"/>
                  <a:tab pos="2362200" algn="l"/>
                  <a:tab pos="2755900" algn="l"/>
                  <a:tab pos="3149600" algn="l"/>
                  <a:tab pos="3543300" algn="l"/>
                  <a:tab pos="3937000" algn="l"/>
                  <a:tab pos="4330700" algn="l"/>
                  <a:tab pos="4724400" algn="l"/>
                  <a:tab pos="5119688" algn="l"/>
                  <a:tab pos="5513388" algn="l"/>
                  <a:tab pos="5907088" algn="l"/>
                  <a:tab pos="6300788" algn="l"/>
                  <a:tab pos="6694488" algn="l"/>
                  <a:tab pos="7088188" algn="l"/>
                  <a:tab pos="7481888" algn="l"/>
                  <a:tab pos="7875588" algn="l"/>
                </a:tabLst>
              </a:pPr>
              <a:t>27</a:t>
            </a:fld>
            <a:endParaRPr lang="en-GB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B5D013E-F7AD-46B3-825C-C322E344C24C}" type="slidenum">
              <a:rPr lang="en-US" altLang="en-US" sz="1200">
                <a:cs typeface="Arial" pitchFamily="34" charset="0"/>
              </a:rPr>
              <a:pPr algn="r"/>
              <a:t>28</a:t>
            </a:fld>
            <a:endParaRPr lang="en-US" altLang="en-US" sz="1200">
              <a:cs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FF5AD1-3D26-4C01-AC28-C928758C61EB}" type="slidenum">
              <a:rPr lang="en-US" altLang="en-US" smtClean="0">
                <a:latin typeface="Arial" pitchFamily="34" charset="0"/>
              </a:rPr>
              <a:pPr/>
              <a:t>29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F6676D-E1B5-4F15-BEB9-9E412BD5BE57}" type="slidenum">
              <a:rPr lang="en-US" altLang="en-US" smtClean="0">
                <a:latin typeface="Arial" pitchFamily="34" charset="0"/>
              </a:rPr>
              <a:pPr/>
              <a:t>30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08C5C3F-63F1-4F85-90AD-64B8E825387C}" type="slidenum">
              <a:rPr lang="en-US" altLang="en-US" sz="1200"/>
              <a:pPr algn="r"/>
              <a:t>31</a:t>
            </a:fld>
            <a:endParaRPr lang="en-US" altLang="en-US" sz="1200"/>
          </a:p>
        </p:txBody>
      </p:sp>
      <p:sp>
        <p:nvSpPr>
          <p:cNvPr id="6041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3D7AFD6-3A95-4058-9643-E8B3142C17FB}" type="slidenum">
              <a:rPr lang="en-US" altLang="en-US" sz="1200"/>
              <a:pPr algn="r"/>
              <a:t>32</a:t>
            </a:fld>
            <a:endParaRPr lang="en-US" alt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E9C1DE0-D951-4A7C-B99E-2867D95A65DD}" type="slidenum">
              <a:rPr lang="en-US" altLang="en-US" sz="1200"/>
              <a:pPr algn="r"/>
              <a:t>33</a:t>
            </a:fld>
            <a:endParaRPr lang="en-US" altLang="en-US" sz="1200"/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D6C8016-8902-4EC2-AAB2-E513048E800D}" type="slidenum">
              <a:rPr lang="hu-HU" altLang="en-US" sz="1200">
                <a:latin typeface="Times New Roman" pitchFamily="18" charset="0"/>
              </a:rPr>
              <a:pPr algn="r"/>
              <a:t>33</a:t>
            </a:fld>
            <a:endParaRPr lang="hu-HU" altLang="en-US" sz="1200">
              <a:latin typeface="Times New Roman" pitchFamily="18" charset="0"/>
            </a:endParaRPr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588C8A-BD00-4D05-9C76-26BDA212A5F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2531C87-256F-4BDF-BEA4-F1E47E2616DF}" type="slidenum">
              <a:rPr lang="en-US" sz="1200">
                <a:latin typeface="Arial" charset="0"/>
              </a:rPr>
              <a:pPr algn="r"/>
              <a:t>36</a:t>
            </a:fld>
            <a:endParaRPr lang="en-US" sz="1200">
              <a:latin typeface="Arial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A004C2-4740-4224-A2AD-15D16181C931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7413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Kb</a:t>
            </a:r>
            <a:r>
              <a:rPr lang="hu-HU" dirty="0"/>
              <a:t> azonos időben </a:t>
            </a:r>
            <a:r>
              <a:rPr lang="hu-HU" dirty="0" err="1"/>
              <a:t>ter</a:t>
            </a:r>
            <a:r>
              <a:rPr lang="hu-HU" dirty="0"/>
              <a:t> vissza.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AE22033-866B-4AC6-BD6A-13CC1588F62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8659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60E4C1D-FF9F-4F99-BA40-AC25735D2BA9}" type="slidenum">
              <a:rPr lang="en-US" sz="1200">
                <a:latin typeface="Times New Roman" pitchFamily="18" charset="0"/>
              </a:rPr>
              <a:pPr algn="r"/>
              <a:t>39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u-H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Korrelácio</a:t>
            </a:r>
            <a:r>
              <a:rPr lang="hu-HU" dirty="0"/>
              <a:t> a villám </a:t>
            </a:r>
            <a:r>
              <a:rPr lang="hu-HU" dirty="0" err="1"/>
              <a:t>gyakorisag</a:t>
            </a:r>
            <a:r>
              <a:rPr lang="hu-HU" dirty="0"/>
              <a:t> es Doppler radar </a:t>
            </a:r>
            <a:r>
              <a:rPr lang="hu-HU" dirty="0" err="1"/>
              <a:t>meresből</a:t>
            </a:r>
            <a:r>
              <a:rPr lang="hu-HU" dirty="0"/>
              <a:t> becsült </a:t>
            </a:r>
            <a:r>
              <a:rPr lang="hu-HU" dirty="0" err="1"/>
              <a:t>örvényesseg</a:t>
            </a:r>
            <a:r>
              <a:rPr lang="hu-HU" dirty="0"/>
              <a:t> között.</a:t>
            </a:r>
          </a:p>
          <a:p>
            <a:r>
              <a:rPr lang="hu-HU" dirty="0"/>
              <a:t>Zivatart követő </a:t>
            </a:r>
            <a:r>
              <a:rPr lang="hu-HU" dirty="0" err="1"/>
              <a:t>koordinata</a:t>
            </a:r>
            <a:r>
              <a:rPr lang="hu-HU" dirty="0"/>
              <a:t> rendszer</a:t>
            </a:r>
          </a:p>
          <a:p>
            <a:r>
              <a:rPr lang="hu-HU" dirty="0"/>
              <a:t>A hideg </a:t>
            </a:r>
            <a:r>
              <a:rPr lang="hu-HU" dirty="0" err="1"/>
              <a:t>gyuru</a:t>
            </a:r>
            <a:r>
              <a:rPr lang="hu-HU" dirty="0"/>
              <a:t> alakzat a villám </a:t>
            </a:r>
            <a:r>
              <a:rPr lang="hu-HU" dirty="0" err="1"/>
              <a:t>gyakorisag</a:t>
            </a:r>
            <a:r>
              <a:rPr lang="hu-HU" dirty="0"/>
              <a:t> ‚</a:t>
            </a:r>
            <a:r>
              <a:rPr lang="hu-HU" dirty="0" err="1"/>
              <a:t>ugrasat</a:t>
            </a:r>
            <a:r>
              <a:rPr lang="hu-HU" dirty="0"/>
              <a:t>’ követően alakult ki.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AE22033-866B-4AC6-BD6A-13CC1588F62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3124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7413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AE22033-866B-4AC6-BD6A-13CC1588F62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88C9636-DE31-465C-98E7-CCA2C464419E}" type="slidenum">
              <a:rPr lang="en-US" smtClean="0">
                <a:ea typeface="Microsoft YaHei" pitchFamily="34" charset="-122"/>
              </a:rPr>
              <a:pPr>
                <a:defRPr/>
              </a:pPr>
              <a:t>11</a:t>
            </a:fld>
            <a:endParaRPr lang="en-US">
              <a:ea typeface="Microsoft YaHei" pitchFamily="34" charset="-122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Elég nehezen látszik melyik magyar szöveg melyik </a:t>
            </a:r>
            <a:r>
              <a:rPr lang="hu-HU" dirty="0" err="1"/>
              <a:t>muszerhez</a:t>
            </a:r>
            <a:r>
              <a:rPr lang="hu-HU" dirty="0"/>
              <a:t> tartozik</a:t>
            </a:r>
          </a:p>
          <a:p>
            <a:r>
              <a:rPr lang="hu-HU" dirty="0"/>
              <a:t>ASCAT nincs </a:t>
            </a:r>
            <a:r>
              <a:rPr lang="hu-HU" dirty="0" err="1"/>
              <a:t>leforditva</a:t>
            </a:r>
            <a:r>
              <a:rPr lang="hu-HU" dirty="0"/>
              <a:t>:  Aktív radar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AE22033-866B-4AC6-BD6A-13CC1588F62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3122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MHS </a:t>
            </a:r>
            <a:r>
              <a:rPr lang="hu-HU" dirty="0" err="1"/>
              <a:t>adatbol</a:t>
            </a:r>
            <a:r>
              <a:rPr lang="hu-HU" dirty="0"/>
              <a:t> </a:t>
            </a:r>
            <a:r>
              <a:rPr lang="hu-HU" dirty="0" err="1"/>
              <a:t>szarmaztatható</a:t>
            </a:r>
            <a:r>
              <a:rPr lang="hu-HU" dirty="0"/>
              <a:t> a  </a:t>
            </a:r>
            <a:r>
              <a:rPr lang="hu-HU" dirty="0" err="1"/>
              <a:t>felszinhomerseklet</a:t>
            </a:r>
            <a:r>
              <a:rPr lang="hu-HU" dirty="0"/>
              <a:t>?</a:t>
            </a:r>
          </a:p>
          <a:p>
            <a:r>
              <a:rPr lang="hu-HU" dirty="0"/>
              <a:t>Azt hittem csak </a:t>
            </a:r>
            <a:r>
              <a:rPr lang="hu-HU" dirty="0" err="1"/>
              <a:t>nedvesseg</a:t>
            </a:r>
            <a:r>
              <a:rPr lang="hu-HU" dirty="0"/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AE22033-866B-4AC6-BD6A-13CC1588F62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543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7413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Felhokön</a:t>
            </a:r>
            <a:r>
              <a:rPr lang="hu-HU" dirty="0"/>
              <a:t> </a:t>
            </a:r>
            <a:r>
              <a:rPr lang="hu-HU" dirty="0" err="1"/>
              <a:t>kivul</a:t>
            </a:r>
            <a:r>
              <a:rPr lang="hu-HU" dirty="0"/>
              <a:t> is </a:t>
            </a:r>
            <a:r>
              <a:rPr lang="hu-HU" dirty="0" err="1"/>
              <a:t>adnal</a:t>
            </a:r>
            <a:r>
              <a:rPr lang="hu-HU" dirty="0"/>
              <a:t> profilokat. De </a:t>
            </a:r>
            <a:r>
              <a:rPr lang="hu-HU" dirty="0" err="1"/>
              <a:t>felhokben</a:t>
            </a:r>
            <a:r>
              <a:rPr lang="hu-HU" dirty="0"/>
              <a:t> is!!! Ahol a IR </a:t>
            </a:r>
            <a:r>
              <a:rPr lang="hu-HU" dirty="0" err="1"/>
              <a:t>muszer</a:t>
            </a:r>
            <a:r>
              <a:rPr lang="hu-HU" dirty="0"/>
              <a:t> nem.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AE22033-866B-4AC6-BD6A-13CC1588F62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9523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26ECB9-A0DD-4FEC-875F-FA9C6B173F29}" type="slidenum">
              <a:rPr lang="en-US" altLang="en-US" smtClean="0">
                <a:latin typeface="Arial" pitchFamily="34" charset="0"/>
              </a:rPr>
              <a:pPr/>
              <a:t>21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400C742-0178-45C9-9FBF-37F2F8EAFE83}" type="slidenum">
              <a:rPr lang="en-US" altLang="en-US" sz="1200"/>
              <a:pPr algn="r"/>
              <a:t>21</a:t>
            </a:fld>
            <a:endParaRPr lang="en-US" altLang="en-US" sz="120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en-US"/>
              <a:t>Az egyedi sávok után nézzük meg a kompozit képeket. A kompozit kép azt jelenti, hogy a 3 alapszínbe 1-1 csatorna képét tesszük és azokat egymásra vetítjük, együtt jelenítjük meg. Használhatjuk sávok különbségeit vagy bonyolultabb kombinációit is a kompozit készítéséhez. </a:t>
            </a:r>
            <a:r>
              <a:rPr lang="hu-HU" altLang="en-US">
                <a:cs typeface="Times New Roman" pitchFamily="18" charset="0"/>
              </a:rPr>
              <a:t>A sávok kiválasztás</a:t>
            </a:r>
            <a:r>
              <a:rPr lang="hu-HU" altLang="en-US"/>
              <a:t>a nem véletlen szerű, hanem attól függ</a:t>
            </a:r>
            <a:r>
              <a:rPr lang="hu-HU" altLang="en-US">
                <a:cs typeface="Times New Roman" pitchFamily="18" charset="0"/>
              </a:rPr>
              <a:t>, hogy a kompozit kép</a:t>
            </a:r>
            <a:r>
              <a:rPr lang="hu-HU" altLang="en-US"/>
              <a:t>en</a:t>
            </a:r>
            <a:r>
              <a:rPr lang="hu-HU" altLang="en-US">
                <a:cs typeface="Times New Roman" pitchFamily="18" charset="0"/>
              </a:rPr>
              <a:t> milyen fizikai paramétereket </a:t>
            </a:r>
            <a:r>
              <a:rPr lang="hu-HU" altLang="en-US"/>
              <a:t>akarunk ki</a:t>
            </a:r>
            <a:r>
              <a:rPr lang="hu-HU" altLang="en-US">
                <a:cs typeface="Times New Roman" pitchFamily="18" charset="0"/>
              </a:rPr>
              <a:t>emel</a:t>
            </a:r>
            <a:r>
              <a:rPr lang="hu-HU" altLang="en-US"/>
              <a:t>n</a:t>
            </a:r>
            <a:r>
              <a:rPr lang="hu-HU" altLang="en-US">
                <a:cs typeface="Times New Roman" pitchFamily="18" charset="0"/>
              </a:rPr>
              <a:t>i. </a:t>
            </a:r>
          </a:p>
          <a:p>
            <a:pPr eaLnBrk="1" hangingPunct="1"/>
            <a:r>
              <a:rPr lang="hu-HU" altLang="en-US"/>
              <a:t>A kompozit kép készítés tulajdon képen egy fizikai alapon nyugvó lényegkiemelő módszer.  </a:t>
            </a:r>
          </a:p>
          <a:p>
            <a:pPr eaLnBrk="1" hangingPunct="1"/>
            <a:r>
              <a:rPr lang="hu-HU" altLang="en-US"/>
              <a:t>Sokféle kompozit kép van, ezek mindegyike más és más tulajdonságot mutat meg. Az egyes kompozit képek komoly fejlesztő munka eredményei.</a:t>
            </a:r>
          </a:p>
          <a:p>
            <a:pPr eaLnBrk="1" hangingPunct="1"/>
            <a:endParaRPr lang="hu-HU" altLang="en-US"/>
          </a:p>
          <a:p>
            <a:pPr eaLnBrk="1" hangingPunct="1"/>
            <a:r>
              <a:rPr lang="hu-HU" altLang="en-US"/>
              <a:t>Ez a megjelenítési technika nagyon alkalmas hogy különféle fizikai tulajdonságot kiemeljen akár egy képen is. A különböző csatornákban rejlő információ a kompozit képen egyszerre válik látható. Sok esetben az egyes csatornák közti különbségek is fontos tulajdonságokat rejtenek, amik ezzel a megjelenítési móddal jól láthatóvá válnak.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4844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972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2007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MSZ bels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 userDrawn="1"/>
        </p:nvSpPr>
        <p:spPr bwMode="auto">
          <a:xfrm>
            <a:off x="884766" y="2944813"/>
            <a:ext cx="11068051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 altLang="hu-HU">
              <a:ea typeface="Microsoft YaHei" charset="-122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0728"/>
            <a:ext cx="12192000" cy="144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284" y="720725"/>
            <a:ext cx="192616" cy="6137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800" y="223839"/>
            <a:ext cx="1151467" cy="963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 userDrawn="1"/>
        </p:nvSpPr>
        <p:spPr bwMode="auto">
          <a:xfrm>
            <a:off x="9935633" y="6381755"/>
            <a:ext cx="2017184" cy="34073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SzPct val="100000"/>
              <a:defRPr/>
            </a:pPr>
            <a:r>
              <a:rPr lang="hu-HU" sz="1600" b="1" dirty="0" err="1">
                <a:solidFill>
                  <a:srgbClr val="A9B2BD"/>
                </a:solidFill>
              </a:rPr>
              <a:t>www.met.hu</a:t>
            </a:r>
            <a:endParaRPr lang="hu-HU" sz="1600" b="1" dirty="0">
              <a:solidFill>
                <a:srgbClr val="A9B2BD"/>
              </a:solidFill>
            </a:endParaRPr>
          </a:p>
        </p:txBody>
      </p:sp>
      <p:sp>
        <p:nvSpPr>
          <p:cNvPr id="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27381" y="116633"/>
            <a:ext cx="11233248" cy="60409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 sz="2800" b="1">
                <a:solidFill>
                  <a:srgbClr val="000099"/>
                </a:solidFill>
                <a:latin typeface="+mj-lt"/>
                <a:cs typeface="Arabic Typesetting" pitchFamily="66" charset="-78"/>
              </a:defRPr>
            </a:lvl1pPr>
          </a:lstStyle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1391477" y="1187453"/>
            <a:ext cx="10369152" cy="4937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>
                <a:solidFill>
                  <a:srgbClr val="000099"/>
                </a:solidFill>
                <a:latin typeface="Century" pitchFamily="18" charset="0"/>
              </a:defRPr>
            </a:lvl1pPr>
            <a:lvl2pPr>
              <a:defRPr>
                <a:solidFill>
                  <a:srgbClr val="000099"/>
                </a:solidFill>
                <a:latin typeface="Century" pitchFamily="18" charset="0"/>
              </a:defRPr>
            </a:lvl2pPr>
            <a:lvl3pPr>
              <a:defRPr>
                <a:solidFill>
                  <a:srgbClr val="000099"/>
                </a:solidFill>
                <a:latin typeface="Century" pitchFamily="18" charset="0"/>
              </a:defRPr>
            </a:lvl3pPr>
            <a:lvl4pPr>
              <a:defRPr>
                <a:solidFill>
                  <a:srgbClr val="000099"/>
                </a:solidFill>
                <a:latin typeface="Century" pitchFamily="18" charset="0"/>
              </a:defRPr>
            </a:lvl4pPr>
            <a:lvl5pPr>
              <a:defRPr>
                <a:solidFill>
                  <a:srgbClr val="000099"/>
                </a:solidFill>
                <a:latin typeface="Century" pitchFamily="18" charset="0"/>
              </a:defRPr>
            </a:lvl5pPr>
          </a:lstStyle>
          <a:p>
            <a:pPr lvl="0"/>
            <a:r>
              <a:rPr lang="en-GB" noProof="0" dirty="0"/>
              <a:t>Click to edit the outline text format</a:t>
            </a:r>
          </a:p>
          <a:p>
            <a:pPr lvl="1"/>
            <a:r>
              <a:rPr lang="en-GB" noProof="0" dirty="0"/>
              <a:t>Second Outline Level</a:t>
            </a:r>
          </a:p>
          <a:p>
            <a:pPr lvl="2"/>
            <a:r>
              <a:rPr lang="en-GB" noProof="0" dirty="0"/>
              <a:t>Third Outline Level</a:t>
            </a:r>
          </a:p>
          <a:p>
            <a:pPr lvl="3"/>
            <a:r>
              <a:rPr lang="en-GB" noProof="0" dirty="0"/>
              <a:t>Fourth Outline Level</a:t>
            </a:r>
          </a:p>
          <a:p>
            <a:pPr lvl="4"/>
            <a:r>
              <a:rPr lang="en-GB" noProof="0" dirty="0"/>
              <a:t>Fifth Outline Level</a:t>
            </a:r>
          </a:p>
          <a:p>
            <a:pPr lvl="4"/>
            <a:r>
              <a:rPr lang="en-GB" noProof="0" dirty="0"/>
              <a:t>Sixth Outline Level</a:t>
            </a:r>
          </a:p>
          <a:p>
            <a:pPr lvl="4"/>
            <a:r>
              <a:rPr lang="en-GB" noProof="0" dirty="0"/>
              <a:t>Seventh Outline Level</a:t>
            </a:r>
          </a:p>
          <a:p>
            <a:pPr lvl="4"/>
            <a:r>
              <a:rPr lang="en-GB" noProof="0" dirty="0"/>
              <a:t>Eighth Outline Level</a:t>
            </a:r>
          </a:p>
          <a:p>
            <a:pPr lvl="4"/>
            <a:r>
              <a:rPr lang="en-GB" noProof="0" dirty="0"/>
              <a:t>Ninth Outline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572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7275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087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878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84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9085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8980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755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90560-7DF9-3048-B354-121D27B2F335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618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file:///\\ucs04\OMSZdata\IMFO\MO\Putsay_m\Muholdism\magyar\20100514_Egyetemistak_nyiltnap\20070829-20080101_ma_gome2_toz_loop.mpeg" TargetMode="Externa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ucs04\OMSZdata\IMFO\MO\Putsay_m\Muholdism\magyar\20100514_Egyetemistak_nyiltnap\20070829-20080101_ma_gome2_toz_loop.mpeg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1.m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gif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g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13.jpe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Users\kocsis_zs\Zsofi\eloadasok\2018\egyetemistaknak_altalanos_2018\200712260300-0900_ACMP&amp;AIRM_GenSit-EU.mpg" TargetMode="Externa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gif"/><Relationship Id="rId4" Type="http://schemas.openxmlformats.org/officeDocument/2006/relationships/image" Target="../media/image57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Users\kocsis_zs\Zsofi\eloadasok\2018\egyetemistaknak_altalanos_2018\2010_05_051800-100630_m9_rgb_dust_loop.mpg" TargetMode="External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2.png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26" Type="http://schemas.openxmlformats.org/officeDocument/2006/relationships/image" Target="../media/image113.png"/><Relationship Id="rId39" Type="http://schemas.openxmlformats.org/officeDocument/2006/relationships/image" Target="../media/image126.png"/><Relationship Id="rId3" Type="http://schemas.openxmlformats.org/officeDocument/2006/relationships/image" Target="../media/image90.png"/><Relationship Id="rId21" Type="http://schemas.openxmlformats.org/officeDocument/2006/relationships/image" Target="../media/image108.png"/><Relationship Id="rId34" Type="http://schemas.openxmlformats.org/officeDocument/2006/relationships/image" Target="../media/image121.png"/><Relationship Id="rId42" Type="http://schemas.openxmlformats.org/officeDocument/2006/relationships/image" Target="../media/image129.png"/><Relationship Id="rId47" Type="http://schemas.openxmlformats.org/officeDocument/2006/relationships/image" Target="../media/image134.png"/><Relationship Id="rId50" Type="http://schemas.openxmlformats.org/officeDocument/2006/relationships/image" Target="../media/image137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5" Type="http://schemas.openxmlformats.org/officeDocument/2006/relationships/image" Target="../media/image112.png"/><Relationship Id="rId33" Type="http://schemas.openxmlformats.org/officeDocument/2006/relationships/image" Target="../media/image120.png"/><Relationship Id="rId38" Type="http://schemas.openxmlformats.org/officeDocument/2006/relationships/image" Target="../media/image125.png"/><Relationship Id="rId46" Type="http://schemas.openxmlformats.org/officeDocument/2006/relationships/image" Target="../media/image133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29" Type="http://schemas.openxmlformats.org/officeDocument/2006/relationships/image" Target="../media/image116.png"/><Relationship Id="rId41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24" Type="http://schemas.openxmlformats.org/officeDocument/2006/relationships/image" Target="../media/image111.png"/><Relationship Id="rId32" Type="http://schemas.openxmlformats.org/officeDocument/2006/relationships/image" Target="../media/image119.png"/><Relationship Id="rId37" Type="http://schemas.openxmlformats.org/officeDocument/2006/relationships/image" Target="../media/image124.png"/><Relationship Id="rId40" Type="http://schemas.openxmlformats.org/officeDocument/2006/relationships/image" Target="../media/image127.png"/><Relationship Id="rId45" Type="http://schemas.openxmlformats.org/officeDocument/2006/relationships/image" Target="../media/image132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23" Type="http://schemas.openxmlformats.org/officeDocument/2006/relationships/image" Target="../media/image110.png"/><Relationship Id="rId28" Type="http://schemas.openxmlformats.org/officeDocument/2006/relationships/image" Target="../media/image115.png"/><Relationship Id="rId36" Type="http://schemas.openxmlformats.org/officeDocument/2006/relationships/image" Target="../media/image123.png"/><Relationship Id="rId49" Type="http://schemas.openxmlformats.org/officeDocument/2006/relationships/image" Target="../media/image136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31" Type="http://schemas.openxmlformats.org/officeDocument/2006/relationships/image" Target="../media/image118.png"/><Relationship Id="rId44" Type="http://schemas.openxmlformats.org/officeDocument/2006/relationships/image" Target="../media/image131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Relationship Id="rId27" Type="http://schemas.openxmlformats.org/officeDocument/2006/relationships/image" Target="../media/image114.png"/><Relationship Id="rId30" Type="http://schemas.openxmlformats.org/officeDocument/2006/relationships/image" Target="../media/image117.png"/><Relationship Id="rId35" Type="http://schemas.openxmlformats.org/officeDocument/2006/relationships/image" Target="../media/image122.png"/><Relationship Id="rId43" Type="http://schemas.openxmlformats.org/officeDocument/2006/relationships/image" Target="../media/image130.png"/><Relationship Id="rId48" Type="http://schemas.openxmlformats.org/officeDocument/2006/relationships/image" Target="../media/image135.png"/><Relationship Id="rId8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ontrol" Target="../activeX/activeX4.xml"/><Relationship Id="rId7" Type="http://schemas.openxmlformats.org/officeDocument/2006/relationships/image" Target="../media/image13.jpeg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H:\Marcsi\haza\TTMuzeum\2003_04_24_0800-0930_msg1_ch12_loop.avi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92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2D6037-852F-A34E-AA3B-220C9EC5C397}"/>
              </a:ext>
            </a:extLst>
          </p:cNvPr>
          <p:cNvSpPr txBox="1"/>
          <p:nvPr/>
        </p:nvSpPr>
        <p:spPr>
          <a:xfrm>
            <a:off x="1368633" y="481234"/>
            <a:ext cx="724363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Bevezetés a műhold-meteorológia világába, műholdas tevékenységek az </a:t>
            </a:r>
            <a:r>
              <a:rPr lang="hu-HU" sz="4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OMSZ-ban</a:t>
            </a:r>
            <a:endParaRPr lang="hu-HU" sz="4000" dirty="0" smtClean="0">
              <a:solidFill>
                <a:schemeClr val="tx1">
                  <a:lumMod val="50000"/>
                  <a:lumOff val="50000"/>
                </a:schemeClr>
              </a:solidFill>
              <a:latin typeface="Avenir LT Std 55 Roman" charset="0"/>
              <a:ea typeface="Avenir LT Std 55 Roman" charset="0"/>
              <a:cs typeface="Avenir LT Std 55 Roman" charset="0"/>
            </a:endParaRPr>
          </a:p>
          <a:p>
            <a:r>
              <a:rPr lang="hu-HU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 </a:t>
            </a:r>
            <a:endParaRPr lang="hu-HU" sz="2000" dirty="0">
              <a:solidFill>
                <a:schemeClr val="tx1">
                  <a:lumMod val="50000"/>
                  <a:lumOff val="50000"/>
                </a:schemeClr>
              </a:solidFill>
              <a:latin typeface="Avenir LT Std 55 Roman" charset="0"/>
              <a:ea typeface="Avenir LT Std 55 Roman" charset="0"/>
              <a:cs typeface="Avenir LT Std 55 Roman" charset="0"/>
            </a:endParaRPr>
          </a:p>
          <a:p>
            <a:endParaRPr lang="hu-HU" sz="3200" dirty="0">
              <a:solidFill>
                <a:schemeClr val="tx1">
                  <a:lumMod val="50000"/>
                  <a:lumOff val="50000"/>
                </a:schemeClr>
              </a:solidFill>
              <a:latin typeface="Avenir LT Std 55 Roman" charset="0"/>
              <a:ea typeface="Avenir LT Std 55 Roman" charset="0"/>
              <a:cs typeface="Avenir LT Std 55 Roman" charset="0"/>
            </a:endParaRPr>
          </a:p>
          <a:p>
            <a:r>
              <a:rPr lang="hu-H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Kocsis Zsófia</a:t>
            </a:r>
          </a:p>
          <a:p>
            <a:r>
              <a:rPr lang="hu-H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Távérzékelési Osztály</a:t>
            </a:r>
            <a:endParaRPr lang="hu-HU" sz="3200" dirty="0">
              <a:solidFill>
                <a:schemeClr val="tx1">
                  <a:lumMod val="50000"/>
                  <a:lumOff val="50000"/>
                </a:schemeClr>
              </a:solidFill>
              <a:latin typeface="Avenir LT Std 55 Roman" charset="0"/>
              <a:ea typeface="Avenir LT Std 55 Roman" charset="0"/>
              <a:cs typeface="Avenir LT Std 55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92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zövegdoboz 11"/>
          <p:cNvSpPr txBox="1">
            <a:spLocks noChangeArrowheads="1"/>
          </p:cNvSpPr>
          <p:nvPr/>
        </p:nvSpPr>
        <p:spPr bwMode="auto">
          <a:xfrm>
            <a:off x="4464051" y="0"/>
            <a:ext cx="3742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  <a:latin typeface="Calibri" pitchFamily="34" charset="0"/>
              </a:rPr>
              <a:t>látható fény, infravörös</a:t>
            </a:r>
          </a:p>
        </p:txBody>
      </p:sp>
      <p:sp>
        <p:nvSpPr>
          <p:cNvPr id="18435" name="Szövegdoboz 7"/>
          <p:cNvSpPr txBox="1">
            <a:spLocks noChangeArrowheads="1"/>
          </p:cNvSpPr>
          <p:nvPr/>
        </p:nvSpPr>
        <p:spPr bwMode="auto">
          <a:xfrm>
            <a:off x="6" y="0"/>
            <a:ext cx="38396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Felszín megfigyelése</a:t>
            </a:r>
          </a:p>
        </p:txBody>
      </p:sp>
      <p:pic>
        <p:nvPicPr>
          <p:cNvPr id="18436" name="Picture 2" descr="fv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8437" y="3409953"/>
            <a:ext cx="3598006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Szövegdoboz 9"/>
          <p:cNvSpPr txBox="1">
            <a:spLocks noChangeArrowheads="1"/>
          </p:cNvSpPr>
          <p:nvPr/>
        </p:nvSpPr>
        <p:spPr bwMode="auto">
          <a:xfrm>
            <a:off x="8447623" y="6488113"/>
            <a:ext cx="3744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Növényborítottság</a:t>
            </a:r>
          </a:p>
        </p:txBody>
      </p:sp>
      <p:pic>
        <p:nvPicPr>
          <p:cNvPr id="18438" name="Picture 2" descr="LST_Thumbnai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433" y="333379"/>
            <a:ext cx="3744384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Szövegdoboz 12"/>
          <p:cNvSpPr txBox="1">
            <a:spLocks noChangeArrowheads="1"/>
          </p:cNvSpPr>
          <p:nvPr/>
        </p:nvSpPr>
        <p:spPr bwMode="auto">
          <a:xfrm>
            <a:off x="4464051" y="3644900"/>
            <a:ext cx="3359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felszínhőmérséklet</a:t>
            </a:r>
          </a:p>
        </p:txBody>
      </p:sp>
      <p:pic>
        <p:nvPicPr>
          <p:cNvPr id="18440" name="Kép 13" descr="h10_20150420_day_merged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433" y="4292602"/>
            <a:ext cx="6843184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Kép 14" descr="OSI-SAF_SST-Meteosat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9756" y="188916"/>
            <a:ext cx="4032249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Szövegdoboz 15"/>
          <p:cNvSpPr txBox="1">
            <a:spLocks noChangeArrowheads="1"/>
          </p:cNvSpPr>
          <p:nvPr/>
        </p:nvSpPr>
        <p:spPr bwMode="auto">
          <a:xfrm>
            <a:off x="8208437" y="0"/>
            <a:ext cx="39835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Tengerfelszín hőmérséklet</a:t>
            </a:r>
          </a:p>
        </p:txBody>
      </p:sp>
      <p:sp>
        <p:nvSpPr>
          <p:cNvPr id="18443" name="Szövegdoboz 16"/>
          <p:cNvSpPr txBox="1">
            <a:spLocks noChangeArrowheads="1"/>
          </p:cNvSpPr>
          <p:nvPr/>
        </p:nvSpPr>
        <p:spPr bwMode="auto">
          <a:xfrm>
            <a:off x="2063757" y="6488113"/>
            <a:ext cx="2400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Hóborítottság</a:t>
            </a:r>
          </a:p>
        </p:txBody>
      </p:sp>
      <p:pic>
        <p:nvPicPr>
          <p:cNvPr id="18444" name="Kép 18" descr="AVHRR_Natural_Color_RGB_20140904_0713_nilus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433" y="476253"/>
            <a:ext cx="307340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004_03_04_1200_RGB_03-02-01_l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" y="0"/>
            <a:ext cx="32639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3200" dirty="0">
                <a:latin typeface="+mn-lt"/>
                <a:cs typeface="Arial" pitchFamily="34" charset="0"/>
              </a:rPr>
              <a:t>Homok/por detektálása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ím 1"/>
          <p:cNvSpPr>
            <a:spLocks noGrp="1"/>
          </p:cNvSpPr>
          <p:nvPr>
            <p:ph type="title"/>
          </p:nvPr>
        </p:nvSpPr>
        <p:spPr>
          <a:xfrm>
            <a:off x="624417" y="1"/>
            <a:ext cx="10970683" cy="1141413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Metop műhold műszerei</a:t>
            </a:r>
            <a:endParaRPr lang="hu-HU"/>
          </a:p>
        </p:txBody>
      </p:sp>
      <p:pic>
        <p:nvPicPr>
          <p:cNvPr id="23555" name="Picture 4" descr="metoppay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12192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Szövegdoboz 4"/>
          <p:cNvSpPr txBox="1">
            <a:spLocks noChangeArrowheads="1"/>
          </p:cNvSpPr>
          <p:nvPr/>
        </p:nvSpPr>
        <p:spPr bwMode="auto">
          <a:xfrm>
            <a:off x="8735490" y="908054"/>
            <a:ext cx="34565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UV </a:t>
            </a:r>
            <a:r>
              <a:rPr lang="hu-HU">
                <a:solidFill>
                  <a:schemeClr val="tx1"/>
                </a:solidFill>
              </a:rPr>
              <a:t>és látható tartomány </a:t>
            </a:r>
            <a:r>
              <a:rPr lang="en-US">
                <a:solidFill>
                  <a:schemeClr val="tx1"/>
                </a:solidFill>
              </a:rPr>
              <a:t>240-790 nm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23557" name="Szövegdoboz 5"/>
          <p:cNvSpPr txBox="1">
            <a:spLocks noChangeArrowheads="1"/>
          </p:cNvSpPr>
          <p:nvPr/>
        </p:nvSpPr>
        <p:spPr bwMode="auto">
          <a:xfrm>
            <a:off x="3503090" y="2492379"/>
            <a:ext cx="34565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látható és IR tartomány</a:t>
            </a:r>
          </a:p>
          <a:p>
            <a:r>
              <a:rPr lang="hu-HU">
                <a:solidFill>
                  <a:schemeClr val="tx1"/>
                </a:solidFill>
              </a:rPr>
              <a:t>6 csatorna</a:t>
            </a:r>
          </a:p>
        </p:txBody>
      </p:sp>
      <p:sp>
        <p:nvSpPr>
          <p:cNvPr id="23558" name="Szövegdoboz 6"/>
          <p:cNvSpPr txBox="1">
            <a:spLocks noChangeArrowheads="1"/>
          </p:cNvSpPr>
          <p:nvPr/>
        </p:nvSpPr>
        <p:spPr bwMode="auto">
          <a:xfrm>
            <a:off x="6096000" y="4508503"/>
            <a:ext cx="2880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C-band</a:t>
            </a:r>
            <a:r>
              <a:rPr lang="hu-HU">
                <a:solidFill>
                  <a:schemeClr val="tx1"/>
                </a:solidFill>
              </a:rPr>
              <a:t> radar</a:t>
            </a:r>
            <a:r>
              <a:rPr lang="en-US">
                <a:solidFill>
                  <a:schemeClr val="tx1"/>
                </a:solidFill>
              </a:rPr>
              <a:t> at 5.2555 GHz for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23559" name="Szövegdoboz 7"/>
          <p:cNvSpPr txBox="1">
            <a:spLocks noChangeArrowheads="1"/>
          </p:cNvSpPr>
          <p:nvPr/>
        </p:nvSpPr>
        <p:spPr bwMode="auto">
          <a:xfrm>
            <a:off x="6" y="836613"/>
            <a:ext cx="2976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Szondázó 19 IR csatorna (3.8-15µm), 1 látható</a:t>
            </a:r>
          </a:p>
        </p:txBody>
      </p:sp>
      <p:sp>
        <p:nvSpPr>
          <p:cNvPr id="23560" name="Szövegdoboz 8"/>
          <p:cNvSpPr txBox="1">
            <a:spLocks noChangeArrowheads="1"/>
          </p:cNvSpPr>
          <p:nvPr/>
        </p:nvSpPr>
        <p:spPr bwMode="auto">
          <a:xfrm>
            <a:off x="7632700" y="5876925"/>
            <a:ext cx="42248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Mikrohullámú szondázó</a:t>
            </a:r>
          </a:p>
          <a:p>
            <a:r>
              <a:rPr lang="en-US">
                <a:solidFill>
                  <a:schemeClr val="tx1"/>
                </a:solidFill>
              </a:rPr>
              <a:t>15 </a:t>
            </a:r>
            <a:r>
              <a:rPr lang="hu-HU">
                <a:solidFill>
                  <a:schemeClr val="tx1"/>
                </a:solidFill>
              </a:rPr>
              <a:t>csatorna a </a:t>
            </a:r>
            <a:r>
              <a:rPr lang="en-US">
                <a:solidFill>
                  <a:schemeClr val="tx1"/>
                </a:solidFill>
              </a:rPr>
              <a:t>23</a:t>
            </a:r>
            <a:r>
              <a:rPr lang="hu-HU">
                <a:solidFill>
                  <a:schemeClr val="tx1"/>
                </a:solidFill>
              </a:rPr>
              <a:t>-9</a:t>
            </a:r>
            <a:r>
              <a:rPr lang="en-US">
                <a:solidFill>
                  <a:schemeClr val="tx1"/>
                </a:solidFill>
              </a:rPr>
              <a:t>0 GHz</a:t>
            </a:r>
            <a:r>
              <a:rPr lang="hu-HU">
                <a:solidFill>
                  <a:schemeClr val="tx1"/>
                </a:solidFill>
              </a:rPr>
              <a:t> tartományban</a:t>
            </a:r>
            <a:r>
              <a:rPr lang="en-US">
                <a:solidFill>
                  <a:schemeClr val="tx1"/>
                </a:solidFill>
              </a:rPr>
              <a:t> </a:t>
            </a:r>
            <a:endParaRPr lang="hu-HU">
              <a:solidFill>
                <a:schemeClr val="tx1"/>
              </a:solidFill>
            </a:endParaRPr>
          </a:p>
        </p:txBody>
      </p:sp>
      <p:sp>
        <p:nvSpPr>
          <p:cNvPr id="23561" name="Szövegdoboz 9"/>
          <p:cNvSpPr txBox="1">
            <a:spLocks noChangeArrowheads="1"/>
          </p:cNvSpPr>
          <p:nvPr/>
        </p:nvSpPr>
        <p:spPr bwMode="auto">
          <a:xfrm>
            <a:off x="2734734" y="4724400"/>
            <a:ext cx="34565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Mikrohullámú szondázó – nedvesség (89-190 GHz)</a:t>
            </a:r>
          </a:p>
        </p:txBody>
      </p:sp>
      <p:sp>
        <p:nvSpPr>
          <p:cNvPr id="23562" name="Szövegdoboz 10"/>
          <p:cNvSpPr txBox="1">
            <a:spLocks noChangeArrowheads="1"/>
          </p:cNvSpPr>
          <p:nvPr/>
        </p:nvSpPr>
        <p:spPr bwMode="auto">
          <a:xfrm>
            <a:off x="0" y="3068642"/>
            <a:ext cx="40322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Infravörös szondázó 3.62-15.5 µm – 8461 csatorna</a:t>
            </a:r>
          </a:p>
        </p:txBody>
      </p:sp>
      <p:sp>
        <p:nvSpPr>
          <p:cNvPr id="23563" name="Szövegdoboz 11"/>
          <p:cNvSpPr txBox="1">
            <a:spLocks noChangeArrowheads="1"/>
          </p:cNvSpPr>
          <p:nvPr/>
        </p:nvSpPr>
        <p:spPr bwMode="auto">
          <a:xfrm>
            <a:off x="7440084" y="1916113"/>
            <a:ext cx="2207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GPS vevő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ím 1"/>
          <p:cNvSpPr>
            <a:spLocks noGrp="1"/>
          </p:cNvSpPr>
          <p:nvPr>
            <p:ph type="title"/>
          </p:nvPr>
        </p:nvSpPr>
        <p:spPr>
          <a:xfrm>
            <a:off x="624417" y="1"/>
            <a:ext cx="10970683" cy="1141413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Metop műhold műszerei</a:t>
            </a:r>
          </a:p>
        </p:txBody>
      </p:sp>
      <p:sp>
        <p:nvSpPr>
          <p:cNvPr id="2457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pic>
        <p:nvPicPr>
          <p:cNvPr id="24580" name="Picture 4" descr="metoppay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12192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0" y="3048000"/>
            <a:ext cx="32512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Hőmérséklet, nedvesség profilok</a:t>
            </a:r>
          </a:p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légkör kémiai összetétele: </a:t>
            </a:r>
          </a:p>
          <a:p>
            <a:pPr eaLnBrk="0" hangingPunct="0">
              <a:spcBef>
                <a:spcPct val="30000"/>
              </a:spcBef>
            </a:pPr>
            <a:r>
              <a:rPr kumimoji="1" lang="en-US" sz="1200" b="1">
                <a:solidFill>
                  <a:schemeClr val="tx1"/>
                </a:solidFill>
                <a:latin typeface="Times New Roman" pitchFamily="18" charset="0"/>
              </a:rPr>
              <a:t>CO, CH</a:t>
            </a:r>
            <a:r>
              <a:rPr kumimoji="1" lang="en-US" sz="1200" b="1" baseline="-30000">
                <a:solidFill>
                  <a:schemeClr val="tx1"/>
                </a:solidFill>
                <a:latin typeface="Times New Roman" pitchFamily="18" charset="0"/>
              </a:rPr>
              <a:t>4</a:t>
            </a:r>
            <a:r>
              <a:rPr kumimoji="1" lang="en-US" sz="1200" b="1">
                <a:solidFill>
                  <a:schemeClr val="tx1"/>
                </a:solidFill>
                <a:latin typeface="Times New Roman" pitchFamily="18" charset="0"/>
              </a:rPr>
              <a:t> , CO</a:t>
            </a:r>
            <a:r>
              <a:rPr kumimoji="1" lang="en-US" sz="1200" b="1" baseline="-30000">
                <a:solidFill>
                  <a:schemeClr val="tx1"/>
                </a:solidFill>
                <a:latin typeface="Times New Roman" pitchFamily="18" charset="0"/>
              </a:rPr>
              <a:t>2 </a:t>
            </a:r>
            <a:r>
              <a:rPr kumimoji="1" lang="en-US" sz="1200" b="1">
                <a:solidFill>
                  <a:schemeClr val="tx1"/>
                </a:solidFill>
                <a:latin typeface="Times New Roman" pitchFamily="18" charset="0"/>
              </a:rPr>
              <a:t>, N</a:t>
            </a:r>
            <a:r>
              <a:rPr kumimoji="1" lang="en-US" sz="1200" b="1" baseline="-30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kumimoji="1" lang="en-US" sz="1200" b="1">
                <a:solidFill>
                  <a:schemeClr val="tx1"/>
                </a:solidFill>
                <a:latin typeface="Times New Roman" pitchFamily="18" charset="0"/>
              </a:rPr>
              <a:t>O, O</a:t>
            </a:r>
            <a:r>
              <a:rPr kumimoji="1" lang="en-US" sz="1200" b="1" baseline="-25000">
                <a:solidFill>
                  <a:schemeClr val="tx1"/>
                </a:solidFill>
                <a:latin typeface="Times New Roman" pitchFamily="18" charset="0"/>
              </a:rPr>
              <a:t>3</a:t>
            </a:r>
            <a:endParaRPr kumimoji="1" lang="hu-HU" sz="1200" baseline="-3000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2946400" y="2514604"/>
            <a:ext cx="1524000" cy="51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lokalizálás</a:t>
            </a:r>
          </a:p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felhőmaszk</a:t>
            </a:r>
            <a:endParaRPr kumimoji="1" lang="hu-HU" sz="1200" baseline="-3000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0" y="1295404"/>
            <a:ext cx="3352800" cy="51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Hőmérséklet, nedvesség profilok</a:t>
            </a:r>
          </a:p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teljes ózon</a:t>
            </a:r>
            <a:endParaRPr kumimoji="1" lang="hu-HU" sz="1200" baseline="-3000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7823200" y="5486401"/>
            <a:ext cx="182880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Hőmérséklet profilok</a:t>
            </a:r>
          </a:p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légköri kihullható vízmennyiség</a:t>
            </a:r>
            <a:endParaRPr kumimoji="1" lang="hu-HU" sz="1200" baseline="-3000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5080000" y="6324604"/>
            <a:ext cx="3149600" cy="51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felszínhőmérséklet</a:t>
            </a:r>
          </a:p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légköri vízgőz, jég, hó, csapadék</a:t>
            </a:r>
            <a:endParaRPr kumimoji="1" lang="hu-HU" sz="1200" baseline="-3000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4586" name="Text Box 11"/>
          <p:cNvSpPr txBox="1">
            <a:spLocks noChangeArrowheads="1"/>
          </p:cNvSpPr>
          <p:nvPr/>
        </p:nvSpPr>
        <p:spPr bwMode="auto">
          <a:xfrm>
            <a:off x="5892800" y="4495800"/>
            <a:ext cx="27432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tengerfelszín szélvektor</a:t>
            </a:r>
          </a:p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talajnedvesség, hó</a:t>
            </a:r>
          </a:p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sarki jégsapka kiterjedése</a:t>
            </a:r>
            <a:endParaRPr kumimoji="1" lang="hu-HU" sz="1200" baseline="-3000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8940800" y="914403"/>
            <a:ext cx="3251200" cy="51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ózon profilok, teljes ózon</a:t>
            </a:r>
          </a:p>
          <a:p>
            <a:pPr eaLnBrk="0" hangingPunct="0"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aeroszolok, bromidok, nitrogén-oxidok, vízgőz</a:t>
            </a:r>
            <a:endParaRPr kumimoji="1" lang="hu-HU" sz="1200" baseline="-3000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4588" name="Text Box 13"/>
          <p:cNvSpPr txBox="1">
            <a:spLocks noChangeArrowheads="1"/>
          </p:cNvSpPr>
          <p:nvPr/>
        </p:nvSpPr>
        <p:spPr bwMode="auto">
          <a:xfrm>
            <a:off x="7416800" y="2057403"/>
            <a:ext cx="28448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30000"/>
              </a:spcBef>
              <a:buFontTx/>
              <a:buChar char="•"/>
            </a:pPr>
            <a:r>
              <a:rPr lang="hu-HU" sz="1200" b="1">
                <a:solidFill>
                  <a:schemeClr val="tx1"/>
                </a:solidFill>
                <a:latin typeface="Times New Roman" pitchFamily="18" charset="0"/>
              </a:rPr>
              <a:t>Sztratoszférikus és troposzférikus hőmérséklet, nedvesség profilok numerikus modellek számára</a:t>
            </a:r>
            <a:endParaRPr kumimoji="1" lang="hu-HU" sz="1200" baseline="-30000">
              <a:solidFill>
                <a:schemeClr val="tx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0070829-20080101_ma_gome2_toz_loop.mpe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" y="4221167"/>
            <a:ext cx="4760531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hu-HU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" name="Csoportba foglalás 10"/>
          <p:cNvGrpSpPr>
            <a:grpSpLocks/>
          </p:cNvGrpSpPr>
          <p:nvPr/>
        </p:nvGrpSpPr>
        <p:grpSpPr bwMode="auto">
          <a:xfrm>
            <a:off x="6" y="1989139"/>
            <a:ext cx="8640233" cy="2260600"/>
            <a:chOff x="1000125" y="1857375"/>
            <a:chExt cx="7072313" cy="2405063"/>
          </a:xfrm>
        </p:grpSpPr>
        <p:pic>
          <p:nvPicPr>
            <p:cNvPr id="25613" name="Picture 3" descr="GOME-2_Kasatochi_SO2_RGB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00125" y="1857375"/>
              <a:ext cx="7072313" cy="2405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6" name="Szövegdoboz 12"/>
            <p:cNvSpPr txBox="1">
              <a:spLocks noChangeArrowheads="1"/>
            </p:cNvSpPr>
            <p:nvPr/>
          </p:nvSpPr>
          <p:spPr bwMode="auto">
            <a:xfrm>
              <a:off x="1000125" y="1857375"/>
              <a:ext cx="786583" cy="392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hu-HU">
                  <a:solidFill>
                    <a:schemeClr val="tx1"/>
                  </a:solidFill>
                  <a:latin typeface="+mn-lt"/>
                  <a:cs typeface="Arial" pitchFamily="34" charset="0"/>
                </a:rPr>
                <a:t>SO</a:t>
              </a:r>
              <a:r>
                <a:rPr lang="hu-HU" baseline="-25000">
                  <a:solidFill>
                    <a:schemeClr val="tx1"/>
                  </a:solidFill>
                  <a:latin typeface="+mn-lt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8199" name="Szövegdoboz 11"/>
          <p:cNvSpPr txBox="1">
            <a:spLocks noChangeArrowheads="1"/>
          </p:cNvSpPr>
          <p:nvPr/>
        </p:nvSpPr>
        <p:spPr bwMode="auto">
          <a:xfrm>
            <a:off x="5232400" y="2"/>
            <a:ext cx="4607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sz="2400">
                <a:solidFill>
                  <a:schemeClr val="tx1"/>
                </a:solidFill>
                <a:latin typeface="+mn-lt"/>
                <a:cs typeface="Arial" pitchFamily="34" charset="0"/>
              </a:rPr>
              <a:t>UV, látható fény</a:t>
            </a:r>
          </a:p>
        </p:txBody>
      </p:sp>
      <p:pic>
        <p:nvPicPr>
          <p:cNvPr id="25608" name="Picture 6" descr="dust_GOM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6484" y="4292603"/>
            <a:ext cx="4267200" cy="238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Szövegdoboz 13"/>
          <p:cNvSpPr txBox="1">
            <a:spLocks noChangeArrowheads="1"/>
          </p:cNvSpPr>
          <p:nvPr/>
        </p:nvSpPr>
        <p:spPr bwMode="auto">
          <a:xfrm>
            <a:off x="6576484" y="6308725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>
                <a:solidFill>
                  <a:schemeClr val="tx1"/>
                </a:solidFill>
                <a:latin typeface="+mn-lt"/>
                <a:cs typeface="Arial" pitchFamily="34" charset="0"/>
              </a:rPr>
              <a:t>Aeroszol-index</a:t>
            </a:r>
          </a:p>
        </p:txBody>
      </p:sp>
      <p:sp>
        <p:nvSpPr>
          <p:cNvPr id="8202" name="Szövegdoboz 15"/>
          <p:cNvSpPr txBox="1">
            <a:spLocks noChangeArrowheads="1"/>
          </p:cNvSpPr>
          <p:nvPr/>
        </p:nvSpPr>
        <p:spPr bwMode="auto">
          <a:xfrm>
            <a:off x="8976784" y="2420939"/>
            <a:ext cx="32152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hu-HU">
                <a:solidFill>
                  <a:schemeClr val="tx1"/>
                </a:solidFill>
                <a:latin typeface="+mn-lt"/>
                <a:cs typeface="Arial" pitchFamily="34" charset="0"/>
              </a:rPr>
              <a:t>Légköri gázok: O3, SO2, NO2, BrO,HCHO,OClO</a:t>
            </a:r>
          </a:p>
          <a:p>
            <a:pPr>
              <a:buFont typeface="Arial" charset="0"/>
              <a:buChar char="•"/>
              <a:defRPr/>
            </a:pPr>
            <a:r>
              <a:rPr lang="hu-HU">
                <a:solidFill>
                  <a:schemeClr val="tx1"/>
                </a:solidFill>
                <a:latin typeface="+mn-lt"/>
                <a:cs typeface="Arial" pitchFamily="34" charset="0"/>
              </a:rPr>
              <a:t>Ózon profil</a:t>
            </a:r>
          </a:p>
          <a:p>
            <a:pPr>
              <a:buFont typeface="Arial" charset="0"/>
              <a:buChar char="•"/>
              <a:defRPr/>
            </a:pPr>
            <a:r>
              <a:rPr lang="hu-HU">
                <a:solidFill>
                  <a:schemeClr val="tx1"/>
                </a:solidFill>
                <a:latin typeface="+mn-lt"/>
                <a:cs typeface="Arial" pitchFamily="34" charset="0"/>
              </a:rPr>
              <a:t>UV-index</a:t>
            </a:r>
          </a:p>
        </p:txBody>
      </p:sp>
      <p:sp>
        <p:nvSpPr>
          <p:cNvPr id="8203" name="Szövegdoboz 12"/>
          <p:cNvSpPr txBox="1">
            <a:spLocks noChangeArrowheads="1"/>
          </p:cNvSpPr>
          <p:nvPr/>
        </p:nvSpPr>
        <p:spPr bwMode="auto">
          <a:xfrm>
            <a:off x="9353137" y="265868"/>
            <a:ext cx="25057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Metop</a:t>
            </a:r>
            <a:r>
              <a:rPr lang="hu-HU" dirty="0">
                <a:solidFill>
                  <a:schemeClr val="tx1"/>
                </a:solidFill>
                <a:latin typeface="+mn-lt"/>
                <a:cs typeface="Arial" pitchFamily="34" charset="0"/>
              </a:rPr>
              <a:t> – GOME-2 műszer</a:t>
            </a:r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431801" y="88903"/>
            <a:ext cx="8544984" cy="1787032"/>
            <a:chOff x="431800" y="88902"/>
            <a:chExt cx="10752667" cy="1900239"/>
          </a:xfrm>
        </p:grpSpPr>
        <p:pic>
          <p:nvPicPr>
            <p:cNvPr id="25604" name="Kép 3" descr="spectrum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1800" y="88902"/>
              <a:ext cx="10752667" cy="1900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églalap 10"/>
            <p:cNvSpPr/>
            <p:nvPr/>
          </p:nvSpPr>
          <p:spPr>
            <a:xfrm>
              <a:off x="6671739" y="404813"/>
              <a:ext cx="673100" cy="86360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8204" name="Szövegdoboz 10"/>
            <p:cNvSpPr txBox="1">
              <a:spLocks noChangeArrowheads="1"/>
            </p:cNvSpPr>
            <p:nvPr/>
          </p:nvSpPr>
          <p:spPr bwMode="auto">
            <a:xfrm>
              <a:off x="3983567" y="620716"/>
              <a:ext cx="172931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hu-HU" sz="1200" b="1" dirty="0">
                  <a:solidFill>
                    <a:schemeClr val="tx1"/>
                  </a:solidFill>
                  <a:latin typeface="+mn-lt"/>
                  <a:cs typeface="Times New Roman" pitchFamily="18" charset="0"/>
                </a:rPr>
                <a:t>Mikrohullám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Csoportba foglalás 14"/>
          <p:cNvGrpSpPr/>
          <p:nvPr/>
        </p:nvGrpSpPr>
        <p:grpSpPr>
          <a:xfrm>
            <a:off x="141539" y="88902"/>
            <a:ext cx="8146592" cy="1900239"/>
            <a:chOff x="431800" y="88902"/>
            <a:chExt cx="10752667" cy="1900239"/>
          </a:xfrm>
        </p:grpSpPr>
        <p:pic>
          <p:nvPicPr>
            <p:cNvPr id="26626" name="Kép 3" descr="spectrum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1800" y="88902"/>
              <a:ext cx="10752667" cy="1900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églalap 4"/>
            <p:cNvSpPr/>
            <p:nvPr/>
          </p:nvSpPr>
          <p:spPr>
            <a:xfrm>
              <a:off x="5422900" y="476251"/>
              <a:ext cx="1346200" cy="86360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6629" name="Szövegdoboz 10"/>
            <p:cNvSpPr txBox="1">
              <a:spLocks noChangeArrowheads="1"/>
            </p:cNvSpPr>
            <p:nvPr/>
          </p:nvSpPr>
          <p:spPr bwMode="auto">
            <a:xfrm>
              <a:off x="3983567" y="620716"/>
              <a:ext cx="14414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1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Mikrohullám</a:t>
              </a:r>
            </a:p>
          </p:txBody>
        </p:sp>
      </p:grpSp>
      <p:sp>
        <p:nvSpPr>
          <p:cNvPr id="26628" name="Szövegdoboz 11"/>
          <p:cNvSpPr txBox="1">
            <a:spLocks noChangeArrowheads="1"/>
          </p:cNvSpPr>
          <p:nvPr/>
        </p:nvSpPr>
        <p:spPr bwMode="auto">
          <a:xfrm>
            <a:off x="7588576" y="0"/>
            <a:ext cx="46034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chemeClr val="tx1"/>
                </a:solidFill>
                <a:latin typeface="Calibri" pitchFamily="34" charset="0"/>
              </a:rPr>
              <a:t>Infravörös szondázó műszerek</a:t>
            </a:r>
          </a:p>
        </p:txBody>
      </p:sp>
      <p:sp>
        <p:nvSpPr>
          <p:cNvPr id="26630" name="Szövegdoboz 7"/>
          <p:cNvSpPr txBox="1">
            <a:spLocks noChangeArrowheads="1"/>
          </p:cNvSpPr>
          <p:nvPr/>
        </p:nvSpPr>
        <p:spPr bwMode="auto">
          <a:xfrm>
            <a:off x="239184" y="2060575"/>
            <a:ext cx="1046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Több ezer keskeny sávban (csatornában) mérnek.</a:t>
            </a:r>
          </a:p>
        </p:txBody>
      </p:sp>
      <p:sp>
        <p:nvSpPr>
          <p:cNvPr id="26631" name="Szövegdoboz 8"/>
          <p:cNvSpPr txBox="1">
            <a:spLocks noChangeArrowheads="1"/>
          </p:cNvSpPr>
          <p:nvPr/>
        </p:nvSpPr>
        <p:spPr bwMode="auto">
          <a:xfrm>
            <a:off x="3503084" y="3141665"/>
            <a:ext cx="3937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hőmérséklet és nedvesség profilok meghatározása</a:t>
            </a:r>
          </a:p>
          <a:p>
            <a:endParaRPr lang="hu-HU">
              <a:solidFill>
                <a:schemeClr val="tx1"/>
              </a:solidFill>
            </a:endParaRPr>
          </a:p>
          <a:p>
            <a:endParaRPr lang="hu-HU">
              <a:solidFill>
                <a:schemeClr val="tx1"/>
              </a:solidFill>
            </a:endParaRPr>
          </a:p>
          <a:p>
            <a:r>
              <a:rPr lang="hu-HU">
                <a:solidFill>
                  <a:schemeClr val="tx1"/>
                </a:solidFill>
              </a:rPr>
              <a:t>légköri nyomgázok meghatározása</a:t>
            </a:r>
          </a:p>
          <a:p>
            <a:endParaRPr lang="hu-HU">
              <a:solidFill>
                <a:schemeClr val="tx1"/>
              </a:solidFill>
            </a:endParaRPr>
          </a:p>
        </p:txBody>
      </p:sp>
      <p:pic>
        <p:nvPicPr>
          <p:cNvPr id="266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765175"/>
            <a:ext cx="44196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0506" y="4564067"/>
            <a:ext cx="4381500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5824" y="2781302"/>
            <a:ext cx="3905249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92377"/>
            <a:ext cx="278553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946652"/>
            <a:ext cx="3117851" cy="19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7" name="Szövegdoboz 14"/>
          <p:cNvSpPr txBox="1">
            <a:spLocks noChangeArrowheads="1"/>
          </p:cNvSpPr>
          <p:nvPr/>
        </p:nvSpPr>
        <p:spPr bwMode="auto">
          <a:xfrm>
            <a:off x="3503090" y="5949954"/>
            <a:ext cx="43201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Numerikus modellezés számára is nagyon fontos.</a:t>
            </a:r>
          </a:p>
        </p:txBody>
      </p:sp>
      <p:sp>
        <p:nvSpPr>
          <p:cNvPr id="26638" name="Szövegdoboz 15"/>
          <p:cNvSpPr txBox="1">
            <a:spLocks noChangeArrowheads="1"/>
          </p:cNvSpPr>
          <p:nvPr/>
        </p:nvSpPr>
        <p:spPr bwMode="auto">
          <a:xfrm>
            <a:off x="8544984" y="476251"/>
            <a:ext cx="14393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IASI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Szövegdoboz 11"/>
          <p:cNvSpPr txBox="1">
            <a:spLocks noChangeArrowheads="1"/>
          </p:cNvSpPr>
          <p:nvPr/>
        </p:nvSpPr>
        <p:spPr bwMode="auto">
          <a:xfrm>
            <a:off x="7654565" y="251232"/>
            <a:ext cx="43738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tx1"/>
                </a:solidFill>
                <a:latin typeface="Calibri" pitchFamily="34" charset="0"/>
              </a:rPr>
              <a:t>Mikrohullámú tartományban végzett mérések</a:t>
            </a:r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239190" y="163494"/>
            <a:ext cx="7127514" cy="1900239"/>
            <a:chOff x="527051" y="333378"/>
            <a:chExt cx="10752667" cy="1900239"/>
          </a:xfrm>
        </p:grpSpPr>
        <p:pic>
          <p:nvPicPr>
            <p:cNvPr id="28674" name="Kép 3" descr="spectrum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7051" y="333378"/>
              <a:ext cx="10752667" cy="1900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églalap 4"/>
            <p:cNvSpPr/>
            <p:nvPr/>
          </p:nvSpPr>
          <p:spPr>
            <a:xfrm>
              <a:off x="4078820" y="647700"/>
              <a:ext cx="1441449" cy="86360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8677" name="Szövegdoboz 10"/>
            <p:cNvSpPr txBox="1">
              <a:spLocks noChangeArrowheads="1"/>
            </p:cNvSpPr>
            <p:nvPr/>
          </p:nvSpPr>
          <p:spPr bwMode="auto">
            <a:xfrm>
              <a:off x="4078820" y="836615"/>
              <a:ext cx="171906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hu-HU" sz="1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Mikrohullám</a:t>
              </a:r>
            </a:p>
          </p:txBody>
        </p:sp>
      </p:grpSp>
      <p:sp>
        <p:nvSpPr>
          <p:cNvPr id="28678" name="Szövegdoboz 8"/>
          <p:cNvSpPr txBox="1">
            <a:spLocks noChangeArrowheads="1"/>
          </p:cNvSpPr>
          <p:nvPr/>
        </p:nvSpPr>
        <p:spPr bwMode="auto">
          <a:xfrm>
            <a:off x="9512300" y="1526082"/>
            <a:ext cx="172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>
                <a:solidFill>
                  <a:schemeClr val="tx1"/>
                </a:solidFill>
              </a:rPr>
              <a:t>Metop</a:t>
            </a:r>
            <a:r>
              <a:rPr lang="hu-HU" dirty="0">
                <a:solidFill>
                  <a:schemeClr val="tx1"/>
                </a:solidFill>
              </a:rPr>
              <a:t> - ASCAT</a:t>
            </a:r>
          </a:p>
        </p:txBody>
      </p:sp>
      <p:pic>
        <p:nvPicPr>
          <p:cNvPr id="2868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6690" y="1916116"/>
            <a:ext cx="4015316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Kép 16" descr="imm_resiz.php.png"/>
          <p:cNvPicPr>
            <a:picLocks noChangeAspect="1"/>
          </p:cNvPicPr>
          <p:nvPr/>
        </p:nvPicPr>
        <p:blipFill>
          <a:blip r:embed="rId6" cstate="print"/>
          <a:srcRect l="3979" b="5368"/>
          <a:stretch>
            <a:fillRect/>
          </a:stretch>
        </p:blipFill>
        <p:spPr bwMode="auto">
          <a:xfrm>
            <a:off x="6" y="1556795"/>
            <a:ext cx="3459228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4" descr="C:\Dokumente und Einstellungen\HP\Desktop\00001_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1757" y="4595814"/>
            <a:ext cx="5810249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Szövegdoboz 18"/>
          <p:cNvSpPr txBox="1">
            <a:spLocks noChangeArrowheads="1"/>
          </p:cNvSpPr>
          <p:nvPr/>
        </p:nvSpPr>
        <p:spPr bwMode="auto">
          <a:xfrm>
            <a:off x="239190" y="4868866"/>
            <a:ext cx="604943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Felhasználási terület:</a:t>
            </a:r>
          </a:p>
          <a:p>
            <a:pPr>
              <a:buFont typeface="Arial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Felhők alatt nedvesség és hőmérséklet profil</a:t>
            </a:r>
          </a:p>
          <a:p>
            <a:pPr>
              <a:buFont typeface="Arial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Csapadékbecslés</a:t>
            </a:r>
          </a:p>
          <a:p>
            <a:pPr>
              <a:buFont typeface="Arial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Tengeri jég megfigyelése</a:t>
            </a:r>
          </a:p>
          <a:p>
            <a:pPr>
              <a:buFont typeface="Arial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Szél mérés </a:t>
            </a:r>
          </a:p>
          <a:p>
            <a:pPr>
              <a:buFont typeface="Arial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Talajnedvesség becslés</a:t>
            </a:r>
          </a:p>
        </p:txBody>
      </p:sp>
      <p:pic>
        <p:nvPicPr>
          <p:cNvPr id="12" name="a003464_512x288.m1v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209669" y="2276873"/>
            <a:ext cx="4949883" cy="2088232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3215680" y="4365104"/>
            <a:ext cx="499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Jég-borítottság, Forrás: NASA</a:t>
            </a:r>
            <a:endParaRPr lang="hu-H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Tevékenység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EUMETSAT szakmai kapcsolattartás</a:t>
            </a:r>
          </a:p>
          <a:p>
            <a:r>
              <a:rPr lang="hu-HU" dirty="0"/>
              <a:t>Belső és külső felhasználóknak műhold képek és produktumok szolgáltatása</a:t>
            </a:r>
          </a:p>
          <a:p>
            <a:r>
              <a:rPr lang="hu-HU" dirty="0"/>
              <a:t>HSAF csapadékverifikáció</a:t>
            </a:r>
          </a:p>
          <a:p>
            <a:r>
              <a:rPr lang="hu-HU" dirty="0" err="1"/>
              <a:t>EumeTrain</a:t>
            </a:r>
            <a:r>
              <a:rPr lang="hu-HU" dirty="0"/>
              <a:t> online oktató anyagok előállítása</a:t>
            </a:r>
          </a:p>
          <a:p>
            <a:r>
              <a:rPr lang="hu-HU" dirty="0"/>
              <a:t>Zivatarvizsgálat</a:t>
            </a:r>
          </a:p>
          <a:p>
            <a:r>
              <a:rPr lang="hu-HU" dirty="0"/>
              <a:t>Növényzet megfigyelése</a:t>
            </a:r>
          </a:p>
          <a:p>
            <a:r>
              <a:rPr lang="hu-HU" dirty="0" err="1"/>
              <a:t>MTG-re</a:t>
            </a:r>
            <a:r>
              <a:rPr lang="hu-HU" dirty="0"/>
              <a:t> való felkészülés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q"/>
          <p:cNvPicPr>
            <a:picLocks noChangeAspect="1" noChangeArrowheads="1"/>
          </p:cNvPicPr>
          <p:nvPr/>
        </p:nvPicPr>
        <p:blipFill>
          <a:blip r:embed="rId2" cstate="print"/>
          <a:srcRect l="2773" t="4921" r="2927" b="6152"/>
          <a:stretch>
            <a:fillRect/>
          </a:stretch>
        </p:blipFill>
        <p:spPr bwMode="auto">
          <a:xfrm>
            <a:off x="0" y="2349502"/>
            <a:ext cx="660611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Kép 8" descr="eumetsat_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457" y="260352"/>
            <a:ext cx="3524249" cy="50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6973" y="3068638"/>
            <a:ext cx="48133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Szövegdoboz 7"/>
          <p:cNvSpPr txBox="1">
            <a:spLocks noChangeArrowheads="1"/>
          </p:cNvSpPr>
          <p:nvPr/>
        </p:nvSpPr>
        <p:spPr bwMode="auto">
          <a:xfrm>
            <a:off x="624423" y="5229228"/>
            <a:ext cx="6184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chemeClr val="tx1"/>
                </a:solidFill>
              </a:rPr>
              <a:t>1986-ban vált külön az ESA ESOC-tól</a:t>
            </a:r>
          </a:p>
          <a:p>
            <a:r>
              <a:rPr lang="hu-HU" b="1">
                <a:solidFill>
                  <a:schemeClr val="tx1"/>
                </a:solidFill>
              </a:rPr>
              <a:t>13 alapító tagállam</a:t>
            </a:r>
          </a:p>
          <a:p>
            <a:endParaRPr lang="hu-HU" b="1">
              <a:solidFill>
                <a:schemeClr val="tx1"/>
              </a:solidFill>
            </a:endParaRPr>
          </a:p>
          <a:p>
            <a:r>
              <a:rPr lang="hu-HU" b="1">
                <a:solidFill>
                  <a:schemeClr val="tx1"/>
                </a:solidFill>
              </a:rPr>
              <a:t>jelenleg 30 tagja és 1 társult tagja van</a:t>
            </a:r>
          </a:p>
        </p:txBody>
      </p:sp>
      <p:sp>
        <p:nvSpPr>
          <p:cNvPr id="3078" name="Szövegdoboz 8"/>
          <p:cNvSpPr txBox="1">
            <a:spLocks noChangeArrowheads="1"/>
          </p:cNvSpPr>
          <p:nvPr/>
        </p:nvSpPr>
        <p:spPr bwMode="auto">
          <a:xfrm>
            <a:off x="1200151" y="836617"/>
            <a:ext cx="693920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European Organisation for the Exploitation of Meteorological Satellites</a:t>
            </a:r>
            <a:endParaRPr lang="hu-HU" b="1">
              <a:solidFill>
                <a:schemeClr val="tx1"/>
              </a:solidFill>
            </a:endParaRPr>
          </a:p>
          <a:p>
            <a:endParaRPr lang="hu-HU" b="1">
              <a:solidFill>
                <a:schemeClr val="tx1"/>
              </a:solidFill>
            </a:endParaRPr>
          </a:p>
          <a:p>
            <a:endParaRPr lang="hu-HU" b="1">
              <a:solidFill>
                <a:schemeClr val="tx1"/>
              </a:solidFill>
            </a:endParaRPr>
          </a:p>
          <a:p>
            <a:endParaRPr lang="hu-HU" b="1">
              <a:solidFill>
                <a:schemeClr val="tx1"/>
              </a:solidFill>
            </a:endParaRPr>
          </a:p>
          <a:p>
            <a:endParaRPr lang="hu-HU" b="1">
              <a:solidFill>
                <a:schemeClr val="tx1"/>
              </a:solidFill>
            </a:endParaRPr>
          </a:p>
          <a:p>
            <a:r>
              <a:rPr lang="en-US" b="1">
                <a:solidFill>
                  <a:schemeClr val="tx1"/>
                </a:solidFill>
              </a:rPr>
              <a:t> </a:t>
            </a:r>
          </a:p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3079" name="Téglalap 9"/>
          <p:cNvSpPr>
            <a:spLocks noChangeArrowheads="1"/>
          </p:cNvSpPr>
          <p:nvPr/>
        </p:nvSpPr>
        <p:spPr bwMode="auto">
          <a:xfrm>
            <a:off x="6769100" y="1700216"/>
            <a:ext cx="518371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chemeClr val="tx1"/>
                </a:solidFill>
              </a:rPr>
              <a:t>Magyarország </a:t>
            </a:r>
          </a:p>
          <a:p>
            <a:r>
              <a:rPr lang="hu-HU" b="1">
                <a:solidFill>
                  <a:schemeClr val="tx1"/>
                </a:solidFill>
              </a:rPr>
              <a:t>1999. július 7-től társult tagja volt, </a:t>
            </a:r>
          </a:p>
          <a:p>
            <a:r>
              <a:rPr lang="hu-HU" b="1">
                <a:solidFill>
                  <a:schemeClr val="tx1"/>
                </a:solidFill>
              </a:rPr>
              <a:t>2008. október 9-től pedig teljes jogú tagállama az EUMETSAT-nak</a:t>
            </a:r>
          </a:p>
        </p:txBody>
      </p:sp>
      <p:cxnSp>
        <p:nvCxnSpPr>
          <p:cNvPr id="15" name="Egyenes összekötő nyíllal 14"/>
          <p:cNvCxnSpPr/>
          <p:nvPr/>
        </p:nvCxnSpPr>
        <p:spPr>
          <a:xfrm flipH="1">
            <a:off x="5615523" y="2060579"/>
            <a:ext cx="1153583" cy="18002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Téglalap 10"/>
          <p:cNvSpPr>
            <a:spLocks noChangeArrowheads="1"/>
          </p:cNvSpPr>
          <p:nvPr/>
        </p:nvSpPr>
        <p:spPr bwMode="auto">
          <a:xfrm>
            <a:off x="1102784" y="1196975"/>
            <a:ext cx="103695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b="1">
                <a:solidFill>
                  <a:schemeClr val="tx1"/>
                </a:solidFill>
              </a:rPr>
              <a:t> Meteorológiai Műholdak Hasznosításának Európai Szervezete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r_gnd_EUMHeadquarters_ArialPhotos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433" y="476252"/>
            <a:ext cx="11423651" cy="473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Szövegdoboz 8"/>
          <p:cNvSpPr txBox="1">
            <a:spLocks noChangeArrowheads="1"/>
          </p:cNvSpPr>
          <p:nvPr/>
        </p:nvSpPr>
        <p:spPr bwMode="auto">
          <a:xfrm>
            <a:off x="1200151" y="5373688"/>
            <a:ext cx="1017693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Központ: Darmstadt, Németország</a:t>
            </a:r>
          </a:p>
          <a:p>
            <a:pPr algn="ctr"/>
            <a:endParaRPr lang="hu-HU" sz="1400" b="1" dirty="0">
              <a:solidFill>
                <a:schemeClr val="tx1"/>
              </a:solidFill>
            </a:endParaRPr>
          </a:p>
          <a:p>
            <a:pPr algn="ctr"/>
            <a:r>
              <a:rPr lang="hu-HU" sz="2000" b="1" dirty="0" err="1">
                <a:solidFill>
                  <a:schemeClr val="tx1"/>
                </a:solidFill>
              </a:rPr>
              <a:t>www.eumetsat.int</a:t>
            </a:r>
            <a:endParaRPr lang="hu-H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66" name="Cím 1"/>
          <p:cNvSpPr>
            <a:spLocks noGrp="1"/>
          </p:cNvSpPr>
          <p:nvPr>
            <p:ph type="title"/>
          </p:nvPr>
        </p:nvSpPr>
        <p:spPr>
          <a:xfrm>
            <a:off x="624417" y="1"/>
            <a:ext cx="10970683" cy="1141413"/>
          </a:xfrm>
        </p:spPr>
        <p:txBody>
          <a:bodyPr/>
          <a:lstStyle/>
          <a:p>
            <a:r>
              <a:rPr lang="hu-HU"/>
              <a:t>Meteorológiai műholdak pályái</a:t>
            </a:r>
          </a:p>
        </p:txBody>
      </p:sp>
      <p:sp>
        <p:nvSpPr>
          <p:cNvPr id="11267" name="Tartalom helye 2"/>
          <p:cNvSpPr>
            <a:spLocks noGrp="1"/>
          </p:cNvSpPr>
          <p:nvPr>
            <p:ph idx="1"/>
          </p:nvPr>
        </p:nvSpPr>
        <p:spPr>
          <a:xfrm>
            <a:off x="466731" y="1227139"/>
            <a:ext cx="7344833" cy="4524375"/>
          </a:xfrm>
        </p:spPr>
        <p:txBody>
          <a:bodyPr/>
          <a:lstStyle/>
          <a:p>
            <a:r>
              <a:rPr lang="hu-HU" dirty="0" err="1"/>
              <a:t>Geostacionárius</a:t>
            </a:r>
            <a:r>
              <a:rPr lang="hu-HU" dirty="0"/>
              <a:t> pálya (GEO)</a:t>
            </a:r>
          </a:p>
          <a:p>
            <a:r>
              <a:rPr lang="hu-HU" dirty="0">
                <a:solidFill>
                  <a:schemeClr val="tx1"/>
                </a:solidFill>
              </a:rPr>
              <a:t>Kb. 36 ezer km </a:t>
            </a:r>
          </a:p>
          <a:p>
            <a:r>
              <a:rPr lang="hu-HU" dirty="0">
                <a:solidFill>
                  <a:schemeClr val="tx1"/>
                </a:solidFill>
              </a:rPr>
              <a:t>Folyamatos mérés adott (állandó) helyről -15/5 perces időbeli felbontás</a:t>
            </a:r>
            <a:endParaRPr lang="hu-HU" dirty="0"/>
          </a:p>
        </p:txBody>
      </p:sp>
      <p:pic>
        <p:nvPicPr>
          <p:cNvPr id="11268" name="Kép 4" descr="geo_orbi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417" y="3129699"/>
            <a:ext cx="4064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Kép 5" descr="gesostationarysatellite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1303" y="3874599"/>
            <a:ext cx="4462211" cy="279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Kép 6" descr="goes.en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97263" y="224574"/>
            <a:ext cx="3276606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918" y="692153"/>
            <a:ext cx="9033933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zis 4"/>
          <p:cNvSpPr/>
          <p:nvPr/>
        </p:nvSpPr>
        <p:spPr>
          <a:xfrm>
            <a:off x="624417" y="620713"/>
            <a:ext cx="1919816" cy="7921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9359906" y="5516563"/>
            <a:ext cx="192617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chemeClr val="tx1"/>
              </a:solidFill>
            </a:endParaRPr>
          </a:p>
        </p:txBody>
      </p:sp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617" y="2205039"/>
            <a:ext cx="15494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88317" y="5157788"/>
            <a:ext cx="1583267" cy="431800"/>
          </a:xfrm>
        </p:spPr>
      </p:pic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8139" y="4941890"/>
            <a:ext cx="11303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381000" y="357191"/>
            <a:ext cx="11074400" cy="577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Műholdadatok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alt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Megjelenítés</a:t>
            </a:r>
            <a:r>
              <a:rPr lang="hu-HU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alt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Számolás</a:t>
            </a:r>
            <a:r>
              <a:rPr lang="hu-HU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légköri paraméterek származtatása 		</a:t>
            </a:r>
            <a:endParaRPr lang="en-US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3">
              <a:spcBef>
                <a:spcPct val="50000"/>
              </a:spcBef>
            </a:pPr>
            <a:r>
              <a:rPr lang="hu-HU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(sugárzásból egyéb fizikai, légköri paraméter számolása)</a:t>
            </a:r>
          </a:p>
          <a:p>
            <a:pPr lvl="1">
              <a:spcBef>
                <a:spcPct val="50000"/>
              </a:spcBef>
            </a:pPr>
            <a:endParaRPr lang="hu-HU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megjelenítés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igen fontos a meteorológiában. </a:t>
            </a:r>
          </a:p>
          <a:p>
            <a:pPr>
              <a:spcBef>
                <a:spcPct val="50000"/>
              </a:spcBef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Fontos a gyors, áttekinthető vizuális információ  </a:t>
            </a:r>
            <a:r>
              <a:rPr lang="hu-HU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(12 csatorna  15/5 percenként)</a:t>
            </a:r>
          </a:p>
          <a:p>
            <a:pPr>
              <a:spcBef>
                <a:spcPct val="50000"/>
              </a:spcBef>
            </a:pPr>
            <a:endParaRPr lang="hu-HU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Csatornák </a:t>
            </a:r>
            <a:r>
              <a:rPr lang="hu-HU" altLang="en-US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egyenként</a:t>
            </a:r>
            <a:r>
              <a:rPr lang="hu-HU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alt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Kompozit kép (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több sáv együttes megjelenítése)       -         különböző célokra </a:t>
            </a:r>
          </a:p>
          <a:p>
            <a:pPr>
              <a:spcBef>
                <a:spcPct val="50000"/>
              </a:spcBef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hu-HU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fizika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van ‘mögötte’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spcBef>
                <a:spcPct val="50000"/>
              </a:spcBef>
            </a:pPr>
            <a:endParaRPr lang="hu-HU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spcBef>
                <a:spcPct val="50000"/>
              </a:spcBef>
            </a:pPr>
            <a:endParaRPr lang="hu-HU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spcBef>
                <a:spcPct val="50000"/>
              </a:spcBef>
            </a:pPr>
            <a:endParaRPr lang="hu-HU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zövegdoboz 3"/>
          <p:cNvSpPr txBox="1">
            <a:spLocks noChangeArrowheads="1"/>
          </p:cNvSpPr>
          <p:nvPr/>
        </p:nvSpPr>
        <p:spPr bwMode="auto">
          <a:xfrm>
            <a:off x="190506" y="142876"/>
            <a:ext cx="1171575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u-HU" altLang="en-US" sz="1500">
              <a:solidFill>
                <a:schemeClr val="tx1"/>
              </a:solidFill>
              <a:cs typeface="Times New Roman" pitchFamily="18" charset="0"/>
            </a:endParaRPr>
          </a:p>
          <a:p>
            <a:endParaRPr lang="en-US" altLang="en-US" sz="150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8195" name="Szövegdoboz 3"/>
          <p:cNvSpPr txBox="1">
            <a:spLocks noChangeArrowheads="1"/>
          </p:cNvSpPr>
          <p:nvPr/>
        </p:nvSpPr>
        <p:spPr bwMode="auto">
          <a:xfrm>
            <a:off x="4944533" y="1052513"/>
            <a:ext cx="702945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b="1" u="sng" dirty="0">
                <a:solidFill>
                  <a:schemeClr val="tx1"/>
                </a:solidFill>
              </a:rPr>
              <a:t>Kompozit képek</a:t>
            </a:r>
          </a:p>
          <a:p>
            <a:r>
              <a:rPr lang="hu-HU" altLang="en-US" dirty="0">
                <a:solidFill>
                  <a:schemeClr val="tx1"/>
                </a:solidFill>
              </a:rPr>
              <a:t>3 csatorna (különbség) képe a 3 alapszínben (piros, zöld, kék) - lényegkiemelő módszer </a:t>
            </a:r>
          </a:p>
        </p:txBody>
      </p:sp>
      <p:pic>
        <p:nvPicPr>
          <p:cNvPr id="8196" name="Picture 1028"/>
          <p:cNvPicPr>
            <a:picLocks noChangeAspect="1" noChangeArrowheads="1"/>
          </p:cNvPicPr>
          <p:nvPr/>
        </p:nvPicPr>
        <p:blipFill>
          <a:blip r:embed="rId3" cstate="print"/>
          <a:srcRect r="36539"/>
          <a:stretch>
            <a:fillRect/>
          </a:stretch>
        </p:blipFill>
        <p:spPr bwMode="auto">
          <a:xfrm>
            <a:off x="4944540" y="2133602"/>
            <a:ext cx="4779433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1029"/>
          <p:cNvPicPr>
            <a:picLocks noChangeAspect="1" noChangeArrowheads="1"/>
          </p:cNvPicPr>
          <p:nvPr/>
        </p:nvPicPr>
        <p:blipFill>
          <a:blip r:embed="rId4" cstate="print"/>
          <a:srcRect r="36536"/>
          <a:stretch>
            <a:fillRect/>
          </a:stretch>
        </p:blipFill>
        <p:spPr bwMode="auto">
          <a:xfrm>
            <a:off x="2544240" y="692151"/>
            <a:ext cx="2351617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030"/>
          <p:cNvPicPr>
            <a:picLocks noChangeAspect="1" noChangeArrowheads="1"/>
          </p:cNvPicPr>
          <p:nvPr/>
        </p:nvPicPr>
        <p:blipFill>
          <a:blip r:embed="rId5" cstate="print"/>
          <a:srcRect r="36536"/>
          <a:stretch>
            <a:fillRect/>
          </a:stretch>
        </p:blipFill>
        <p:spPr bwMode="auto">
          <a:xfrm>
            <a:off x="2544234" y="2781303"/>
            <a:ext cx="2364317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031"/>
          <p:cNvPicPr>
            <a:picLocks noChangeAspect="1" noChangeArrowheads="1"/>
          </p:cNvPicPr>
          <p:nvPr/>
        </p:nvPicPr>
        <p:blipFill>
          <a:blip r:embed="rId6" cstate="print"/>
          <a:srcRect r="36536"/>
          <a:stretch>
            <a:fillRect/>
          </a:stretch>
        </p:blipFill>
        <p:spPr bwMode="auto">
          <a:xfrm>
            <a:off x="2544233" y="4868867"/>
            <a:ext cx="2330451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1032"/>
          <p:cNvSpPr txBox="1">
            <a:spLocks noChangeArrowheads="1"/>
          </p:cNvSpPr>
          <p:nvPr/>
        </p:nvSpPr>
        <p:spPr bwMode="auto">
          <a:xfrm>
            <a:off x="2544233" y="6581779"/>
            <a:ext cx="1143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200" b="1">
                <a:solidFill>
                  <a:schemeClr val="tx1"/>
                </a:solidFill>
              </a:rPr>
              <a:t>VIS0.6</a:t>
            </a:r>
          </a:p>
        </p:txBody>
      </p:sp>
      <p:sp>
        <p:nvSpPr>
          <p:cNvPr id="8201" name="Text Box 1033"/>
          <p:cNvSpPr txBox="1">
            <a:spLocks noChangeArrowheads="1"/>
          </p:cNvSpPr>
          <p:nvPr/>
        </p:nvSpPr>
        <p:spPr bwMode="auto">
          <a:xfrm>
            <a:off x="2544233" y="4508503"/>
            <a:ext cx="1143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200" b="1">
                <a:solidFill>
                  <a:schemeClr val="tx1"/>
                </a:solidFill>
              </a:rPr>
              <a:t>VIS0.8</a:t>
            </a:r>
          </a:p>
        </p:txBody>
      </p:sp>
      <p:sp>
        <p:nvSpPr>
          <p:cNvPr id="8202" name="Text Box 1034"/>
          <p:cNvSpPr txBox="1">
            <a:spLocks noChangeArrowheads="1"/>
          </p:cNvSpPr>
          <p:nvPr/>
        </p:nvSpPr>
        <p:spPr bwMode="auto">
          <a:xfrm>
            <a:off x="2544233" y="2420942"/>
            <a:ext cx="914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200" b="1">
                <a:solidFill>
                  <a:schemeClr val="tx1"/>
                </a:solidFill>
              </a:rPr>
              <a:t>IR1.6</a:t>
            </a:r>
          </a:p>
        </p:txBody>
      </p:sp>
      <p:sp>
        <p:nvSpPr>
          <p:cNvPr id="8203" name="Text Box 1037"/>
          <p:cNvSpPr txBox="1">
            <a:spLocks noChangeArrowheads="1"/>
          </p:cNvSpPr>
          <p:nvPr/>
        </p:nvSpPr>
        <p:spPr bwMode="auto">
          <a:xfrm>
            <a:off x="4944533" y="2205042"/>
            <a:ext cx="1625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200" b="1">
                <a:solidFill>
                  <a:schemeClr val="tx1"/>
                </a:solidFill>
              </a:rPr>
              <a:t>RGB natural</a:t>
            </a:r>
          </a:p>
        </p:txBody>
      </p:sp>
      <p:sp>
        <p:nvSpPr>
          <p:cNvPr id="8204" name="Szövegdoboz 14"/>
          <p:cNvSpPr txBox="1">
            <a:spLocks noChangeArrowheads="1"/>
          </p:cNvSpPr>
          <p:nvPr/>
        </p:nvSpPr>
        <p:spPr bwMode="auto">
          <a:xfrm>
            <a:off x="9745133" y="2133600"/>
            <a:ext cx="2446867" cy="2062103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 u="sng">
                <a:solidFill>
                  <a:schemeClr val="tx1"/>
                </a:solidFill>
              </a:rPr>
              <a:t>Kiemelendő jelenségek</a:t>
            </a:r>
            <a:endParaRPr lang="en-US" altLang="en-US" sz="1600" u="sng">
              <a:solidFill>
                <a:schemeClr val="tx1"/>
              </a:solidFill>
            </a:endParaRPr>
          </a:p>
          <a:p>
            <a:r>
              <a:rPr lang="en-US" altLang="en-US" sz="1600">
                <a:solidFill>
                  <a:schemeClr val="tx1"/>
                </a:solidFill>
              </a:rPr>
              <a:t>Felh</a:t>
            </a:r>
            <a:r>
              <a:rPr lang="hu-HU" altLang="en-US" sz="1600">
                <a:solidFill>
                  <a:schemeClr val="tx1"/>
                </a:solidFill>
              </a:rPr>
              <a:t>ő jellemzők</a:t>
            </a:r>
          </a:p>
          <a:p>
            <a:r>
              <a:rPr lang="hu-HU" altLang="en-US" sz="1600">
                <a:solidFill>
                  <a:schemeClr val="tx1"/>
                </a:solidFill>
              </a:rPr>
              <a:t>Köd</a:t>
            </a:r>
          </a:p>
          <a:p>
            <a:r>
              <a:rPr lang="hu-HU" altLang="en-US" sz="1600">
                <a:solidFill>
                  <a:schemeClr val="tx1"/>
                </a:solidFill>
              </a:rPr>
              <a:t>Hó + köd</a:t>
            </a:r>
          </a:p>
          <a:p>
            <a:r>
              <a:rPr lang="hu-HU" altLang="en-US" sz="1600">
                <a:solidFill>
                  <a:schemeClr val="tx1"/>
                </a:solidFill>
              </a:rPr>
              <a:t>Zivatarok</a:t>
            </a:r>
          </a:p>
          <a:p>
            <a:r>
              <a:rPr lang="hu-HU" altLang="en-US" sz="1600">
                <a:solidFill>
                  <a:schemeClr val="tx1"/>
                </a:solidFill>
              </a:rPr>
              <a:t>Porfelhő</a:t>
            </a:r>
          </a:p>
          <a:p>
            <a:r>
              <a:rPr lang="hu-HU" altLang="en-US" sz="1600">
                <a:solidFill>
                  <a:schemeClr val="tx1"/>
                </a:solidFill>
              </a:rPr>
              <a:t>Légkördinamika</a:t>
            </a:r>
            <a:endParaRPr lang="en-US" altLang="en-US" sz="1600">
              <a:solidFill>
                <a:schemeClr val="tx1"/>
              </a:solidFill>
            </a:endParaRPr>
          </a:p>
          <a:p>
            <a:r>
              <a:rPr lang="en-US" altLang="en-US" sz="1600">
                <a:solidFill>
                  <a:schemeClr val="tx1"/>
                </a:solidFill>
              </a:rPr>
              <a:t>…</a:t>
            </a:r>
            <a:endParaRPr lang="hu-HU" altLang="en-US" sz="1600">
              <a:solidFill>
                <a:schemeClr val="tx1"/>
              </a:solidFill>
            </a:endParaRPr>
          </a:p>
        </p:txBody>
      </p:sp>
      <p:sp>
        <p:nvSpPr>
          <p:cNvPr id="108557" name="Text Box 13"/>
          <p:cNvSpPr txBox="1">
            <a:spLocks noChangeArrowheads="1"/>
          </p:cNvSpPr>
          <p:nvPr/>
        </p:nvSpPr>
        <p:spPr bwMode="auto">
          <a:xfrm>
            <a:off x="4751917" y="0"/>
            <a:ext cx="7440083" cy="86177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000" dirty="0">
                <a:solidFill>
                  <a:schemeClr val="tx1"/>
                </a:solidFill>
                <a:latin typeface="Arial" charset="0"/>
              </a:rPr>
              <a:t>A </a:t>
            </a:r>
            <a:r>
              <a:rPr lang="hu-HU" sz="2000" u="sng" dirty="0">
                <a:solidFill>
                  <a:schemeClr val="tx1"/>
                </a:solidFill>
                <a:latin typeface="Arial" charset="0"/>
              </a:rPr>
              <a:t>megjelenítés</a:t>
            </a:r>
            <a:r>
              <a:rPr lang="hu-HU" sz="2000" dirty="0">
                <a:solidFill>
                  <a:schemeClr val="tx1"/>
                </a:solidFill>
                <a:latin typeface="Arial" charset="0"/>
              </a:rPr>
              <a:t> fontos a meteorológiában. </a:t>
            </a:r>
          </a:p>
          <a:p>
            <a:pPr>
              <a:spcBef>
                <a:spcPct val="50000"/>
              </a:spcBef>
              <a:defRPr/>
            </a:pPr>
            <a:r>
              <a:rPr lang="hu-HU" sz="2000" dirty="0">
                <a:solidFill>
                  <a:schemeClr val="tx1"/>
                </a:solidFill>
                <a:latin typeface="Arial" charset="0"/>
              </a:rPr>
              <a:t>Gyors, áttekinthető vizuális információ.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34438" y="260349"/>
            <a:ext cx="39835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600">
                <a:solidFill>
                  <a:schemeClr val="tx1"/>
                </a:solidFill>
              </a:rPr>
              <a:t>Csatornák egyenként</a:t>
            </a: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8207" name="Szövegdoboz 14"/>
          <p:cNvSpPr txBox="1">
            <a:spLocks noChangeArrowheads="1"/>
          </p:cNvSpPr>
          <p:nvPr/>
        </p:nvSpPr>
        <p:spPr bwMode="auto">
          <a:xfrm>
            <a:off x="5039784" y="6257926"/>
            <a:ext cx="7152216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 u="sng">
                <a:solidFill>
                  <a:schemeClr val="tx1"/>
                </a:solidFill>
              </a:rPr>
              <a:t>Felhőanalízis </a:t>
            </a:r>
            <a:r>
              <a:rPr lang="hu-HU" altLang="en-US" sz="1600">
                <a:solidFill>
                  <a:schemeClr val="tx1"/>
                </a:solidFill>
              </a:rPr>
              <a:t>(+ felszín)</a:t>
            </a:r>
          </a:p>
        </p:txBody>
      </p:sp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92153"/>
            <a:ext cx="236431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781304"/>
            <a:ext cx="2364317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0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868867"/>
            <a:ext cx="2338917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1" name="Text Box 1034"/>
          <p:cNvSpPr txBox="1">
            <a:spLocks noChangeArrowheads="1"/>
          </p:cNvSpPr>
          <p:nvPr/>
        </p:nvSpPr>
        <p:spPr bwMode="auto">
          <a:xfrm>
            <a:off x="0" y="2420942"/>
            <a:ext cx="914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200" b="1">
                <a:solidFill>
                  <a:schemeClr val="tx1"/>
                </a:solidFill>
              </a:rPr>
              <a:t>IR1.6</a:t>
            </a:r>
          </a:p>
        </p:txBody>
      </p:sp>
      <p:sp>
        <p:nvSpPr>
          <p:cNvPr id="8212" name="Text Box 1033"/>
          <p:cNvSpPr txBox="1">
            <a:spLocks noChangeArrowheads="1"/>
          </p:cNvSpPr>
          <p:nvPr/>
        </p:nvSpPr>
        <p:spPr bwMode="auto">
          <a:xfrm>
            <a:off x="0" y="4508503"/>
            <a:ext cx="1143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200" b="1">
                <a:solidFill>
                  <a:schemeClr val="tx1"/>
                </a:solidFill>
              </a:rPr>
              <a:t>VIS0.8</a:t>
            </a:r>
          </a:p>
        </p:txBody>
      </p:sp>
      <p:sp>
        <p:nvSpPr>
          <p:cNvPr id="8213" name="Text Box 1032"/>
          <p:cNvSpPr txBox="1">
            <a:spLocks noChangeArrowheads="1"/>
          </p:cNvSpPr>
          <p:nvPr/>
        </p:nvSpPr>
        <p:spPr bwMode="auto">
          <a:xfrm>
            <a:off x="0" y="6581779"/>
            <a:ext cx="1143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200" b="1">
                <a:solidFill>
                  <a:schemeClr val="tx1"/>
                </a:solidFill>
              </a:rPr>
              <a:t>VIS0.6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7387" y="0"/>
            <a:ext cx="10970684" cy="69269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Valós színű kompozit kép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7387" y="6381328"/>
            <a:ext cx="10778663" cy="476672"/>
          </a:xfrm>
        </p:spPr>
        <p:txBody>
          <a:bodyPr/>
          <a:lstStyle/>
          <a:p>
            <a:r>
              <a:rPr lang="hu-HU" sz="1800" dirty="0" smtClean="0"/>
              <a:t>2018.09.28. 10:49</a:t>
            </a:r>
            <a:endParaRPr lang="hu-HU" sz="1800" dirty="0"/>
          </a:p>
        </p:txBody>
      </p:sp>
      <p:pic>
        <p:nvPicPr>
          <p:cNvPr id="5" name="Kép 4" descr="VIIRS_Comp_True_color_20180928_104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403" y="836716"/>
            <a:ext cx="10896533" cy="5505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Valós színű kompozit kép</a:t>
            </a:r>
            <a:endParaRPr lang="hu-HU" dirty="0"/>
          </a:p>
        </p:txBody>
      </p:sp>
      <p:pic>
        <p:nvPicPr>
          <p:cNvPr id="5" name="Tartalom helye 4" descr="IMG_IL_18_11_11_LR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6" y="1711108"/>
            <a:ext cx="10970684" cy="4302565"/>
          </a:xfrm>
        </p:spPr>
      </p:pic>
      <p:sp>
        <p:nvSpPr>
          <p:cNvPr id="125954" name="AutoShape 2" descr="Figure 1: Sentinel-3 OLCi True Colour RGB, 11 Nov 18:22 UTC"/>
          <p:cNvSpPr>
            <a:spLocks noChangeAspect="1" noChangeArrowheads="1"/>
          </p:cNvSpPr>
          <p:nvPr/>
        </p:nvSpPr>
        <p:spPr bwMode="auto">
          <a:xfrm>
            <a:off x="207433" y="-144461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623392" y="609329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2018.11.11. 18:22 UTC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784299" y="6165304"/>
            <a:ext cx="312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Forrás: EUMETSAT</a:t>
            </a:r>
            <a:endParaRPr lang="hu-H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GBho200901080955_aladin"/>
          <p:cNvPicPr>
            <a:picLocks noChangeAspect="1" noChangeArrowheads="1"/>
          </p:cNvPicPr>
          <p:nvPr/>
        </p:nvPicPr>
        <p:blipFill>
          <a:blip r:embed="rId3" cstate="print"/>
          <a:srcRect b="12184"/>
          <a:stretch>
            <a:fillRect/>
          </a:stretch>
        </p:blipFill>
        <p:spPr bwMode="auto">
          <a:xfrm>
            <a:off x="0" y="-533400"/>
            <a:ext cx="121920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8755" name="Text Box 3"/>
          <p:cNvSpPr txBox="1">
            <a:spLocks noChangeArrowheads="1"/>
          </p:cNvSpPr>
          <p:nvPr/>
        </p:nvSpPr>
        <p:spPr bwMode="auto">
          <a:xfrm>
            <a:off x="5080000" y="0"/>
            <a:ext cx="7112000" cy="33855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METEOSAT-9 ‘hó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RGB</a:t>
            </a:r>
            <a:r>
              <a:rPr lang="hu-HU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’ 2009. január 8. 9:55UTC</a:t>
            </a:r>
            <a:endParaRPr lang="en-US" sz="16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8756" name="Text Box 4"/>
          <p:cNvSpPr txBox="1">
            <a:spLocks noChangeArrowheads="1"/>
          </p:cNvSpPr>
          <p:nvPr/>
        </p:nvSpPr>
        <p:spPr bwMode="auto">
          <a:xfrm>
            <a:off x="5588000" y="1066800"/>
            <a:ext cx="101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Hó</a:t>
            </a:r>
            <a:endParaRPr lang="en-US" dirty="0"/>
          </a:p>
        </p:txBody>
      </p:sp>
      <p:sp>
        <p:nvSpPr>
          <p:cNvPr id="458757" name="Text Box 5"/>
          <p:cNvSpPr txBox="1">
            <a:spLocks noChangeArrowheads="1"/>
          </p:cNvSpPr>
          <p:nvPr/>
        </p:nvSpPr>
        <p:spPr bwMode="auto">
          <a:xfrm>
            <a:off x="3556000" y="1676400"/>
            <a:ext cx="2641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Köd/vízfelhő</a:t>
            </a:r>
            <a:endParaRPr lang="en-US" sz="1600" dirty="0"/>
          </a:p>
        </p:txBody>
      </p:sp>
      <p:sp>
        <p:nvSpPr>
          <p:cNvPr id="458758" name="Text Box 6"/>
          <p:cNvSpPr txBox="1">
            <a:spLocks noChangeArrowheads="1"/>
          </p:cNvSpPr>
          <p:nvPr/>
        </p:nvSpPr>
        <p:spPr bwMode="auto">
          <a:xfrm>
            <a:off x="5143500" y="3857625"/>
            <a:ext cx="1828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Derült, nem havas</a:t>
            </a:r>
            <a:endParaRPr lang="en-US" sz="1400" dirty="0"/>
          </a:p>
        </p:txBody>
      </p:sp>
      <p:sp>
        <p:nvSpPr>
          <p:cNvPr id="458759" name="Text Box 7"/>
          <p:cNvSpPr txBox="1">
            <a:spLocks noChangeArrowheads="1"/>
          </p:cNvSpPr>
          <p:nvPr/>
        </p:nvSpPr>
        <p:spPr bwMode="auto">
          <a:xfrm>
            <a:off x="2641600" y="6172201"/>
            <a:ext cx="193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jégfelhő</a:t>
            </a:r>
            <a:endParaRPr lang="en-US" dirty="0"/>
          </a:p>
        </p:txBody>
      </p:sp>
      <p:pic>
        <p:nvPicPr>
          <p:cNvPr id="11272" name="Picture 8" descr="OMSZ logó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74400" y="6019802"/>
            <a:ext cx="6858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Szövegdoboz 8"/>
          <p:cNvSpPr txBox="1">
            <a:spLocks noChangeArrowheads="1"/>
          </p:cNvSpPr>
          <p:nvPr/>
        </p:nvSpPr>
        <p:spPr bwMode="auto">
          <a:xfrm>
            <a:off x="190500" y="5"/>
            <a:ext cx="4572000" cy="30777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400"/>
              <a:t>Nem természetes színű kompozitok!</a:t>
            </a:r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zövegdoboz 1"/>
          <p:cNvSpPr txBox="1">
            <a:spLocks noChangeArrowheads="1"/>
          </p:cNvSpPr>
          <p:nvPr/>
        </p:nvSpPr>
        <p:spPr bwMode="auto">
          <a:xfrm>
            <a:off x="1199462" y="404664"/>
            <a:ext cx="767996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RGB képek – milyen célra?</a:t>
            </a:r>
          </a:p>
          <a:p>
            <a:endParaRPr lang="hu-HU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Általános felhőanalízis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Kiemelt témák</a:t>
            </a:r>
          </a:p>
          <a:p>
            <a:pPr lvl="1">
              <a:buFont typeface="Arial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Köd/alacsony felhő</a:t>
            </a:r>
          </a:p>
          <a:p>
            <a:pPr lvl="1">
              <a:buFont typeface="Arial" pitchFamily="34" charset="0"/>
              <a:buChar char="•"/>
            </a:pPr>
            <a:r>
              <a:rPr lang="hu-HU" dirty="0" err="1">
                <a:solidFill>
                  <a:schemeClr val="tx1"/>
                </a:solidFill>
              </a:rPr>
              <a:t>Konvekció</a:t>
            </a:r>
            <a:r>
              <a:rPr lang="hu-HU" dirty="0">
                <a:solidFill>
                  <a:schemeClr val="tx1"/>
                </a:solidFill>
              </a:rPr>
              <a:t> (zivatarok)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Időszakosan fontos – pl. vulkáni hamu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00712260300-0900_ACMP&amp;AIRM_GenSit-EU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79739"/>
            <a:ext cx="12192000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Szövegdoboz 8"/>
          <p:cNvSpPr txBox="1">
            <a:spLocks noChangeArrowheads="1"/>
          </p:cNvSpPr>
          <p:nvPr/>
        </p:nvSpPr>
        <p:spPr bwMode="auto">
          <a:xfrm>
            <a:off x="2095500" y="6211891"/>
            <a:ext cx="876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>
                <a:solidFill>
                  <a:schemeClr val="tx1"/>
                </a:solidFill>
                <a:latin typeface="Comic Sans MS" pitchFamily="66" charset="0"/>
              </a:rPr>
              <a:t>Felhőanalízis 			          légkördinamika</a:t>
            </a:r>
          </a:p>
          <a:p>
            <a:pPr algn="ctr"/>
            <a:r>
              <a:rPr lang="hu-HU" altLang="en-US">
                <a:solidFill>
                  <a:schemeClr val="tx1"/>
                </a:solidFill>
                <a:latin typeface="Comic Sans MS" pitchFamily="66" charset="0"/>
              </a:rPr>
              <a:t>2007. 12. 26. 03-09 UTC </a:t>
            </a:r>
            <a:endParaRPr lang="en-US" altLang="en-US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16" name="Szövegdoboz 5"/>
          <p:cNvSpPr txBox="1">
            <a:spLocks noChangeArrowheads="1"/>
          </p:cNvSpPr>
          <p:nvPr/>
        </p:nvSpPr>
        <p:spPr bwMode="auto">
          <a:xfrm>
            <a:off x="1102784" y="2420939"/>
            <a:ext cx="10657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en-US">
                <a:solidFill>
                  <a:schemeClr val="tx1"/>
                </a:solidFill>
                <a:latin typeface="Comic Sans MS" pitchFamily="66" charset="0"/>
              </a:rPr>
              <a:t>24 órán keresztül használható RGB képek</a:t>
            </a:r>
          </a:p>
        </p:txBody>
      </p:sp>
      <p:pic>
        <p:nvPicPr>
          <p:cNvPr id="13317" name="Picture 2" descr="C:\Dokumente und Einstellungen\HP\Desktop\CSR\SameView-DifferentResponse\IR108temperatur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"/>
            <a:ext cx="39878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" descr="C:\Dokumente und Einstellungen\HP\Desktop\CSR\SameView-DifferentResponse\WV62temperatur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3690" y="2"/>
            <a:ext cx="3888316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5"/>
          <p:cNvSpPr>
            <a:spLocks noChangeArrowheads="1"/>
          </p:cNvSpPr>
          <p:nvPr/>
        </p:nvSpPr>
        <p:spPr bwMode="auto">
          <a:xfrm>
            <a:off x="4368800" y="1"/>
            <a:ext cx="3429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hu-HU" altLang="en-US" sz="2800" b="1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METEOSAT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9"/>
          <p:cNvPicPr>
            <a:picLocks noChangeAspect="1" noChangeArrowheads="1"/>
          </p:cNvPicPr>
          <p:nvPr/>
        </p:nvPicPr>
        <p:blipFill>
          <a:blip r:embed="rId3" cstate="print"/>
          <a:srcRect l="25197" t="10078" r="17638" b="30235"/>
          <a:stretch>
            <a:fillRect/>
          </a:stretch>
        </p:blipFill>
        <p:spPr bwMode="auto">
          <a:xfrm>
            <a:off x="6" y="0"/>
            <a:ext cx="875876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RGB_ej_k_200601150145"/>
          <p:cNvPicPr>
            <a:picLocks noChangeAspect="1" noChangeArrowheads="1"/>
          </p:cNvPicPr>
          <p:nvPr/>
        </p:nvPicPr>
        <p:blipFill>
          <a:blip r:embed="rId4" cstate="print"/>
          <a:srcRect l="25197" t="10078" r="17638" b="30235"/>
          <a:stretch>
            <a:fillRect/>
          </a:stretch>
        </p:blipFill>
        <p:spPr bwMode="auto">
          <a:xfrm>
            <a:off x="3503090" y="3455990"/>
            <a:ext cx="8688916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0" y="3068639"/>
            <a:ext cx="36004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IR10.8</a:t>
            </a:r>
          </a:p>
        </p:txBody>
      </p:sp>
      <p:sp>
        <p:nvSpPr>
          <p:cNvPr id="19462" name="Text Box 3"/>
          <p:cNvSpPr txBox="1">
            <a:spLocks noChangeArrowheads="1"/>
          </p:cNvSpPr>
          <p:nvPr/>
        </p:nvSpPr>
        <p:spPr bwMode="auto">
          <a:xfrm>
            <a:off x="8208437" y="3429000"/>
            <a:ext cx="39835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hu-H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Night</a:t>
            </a:r>
            <a:r>
              <a:rPr lang="hu-H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RGB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366" name="Szövegdoboz 7"/>
          <p:cNvSpPr txBox="1">
            <a:spLocks noChangeArrowheads="1"/>
          </p:cNvSpPr>
          <p:nvPr/>
        </p:nvSpPr>
        <p:spPr bwMode="auto">
          <a:xfrm>
            <a:off x="6288617" y="4508503"/>
            <a:ext cx="13440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200">
                <a:solidFill>
                  <a:schemeClr val="tx1"/>
                </a:solidFill>
                <a:cs typeface="Arial" pitchFamily="34" charset="0"/>
              </a:rPr>
              <a:t>Cloud-free</a:t>
            </a:r>
            <a:endParaRPr lang="en-US" altLang="en-US" sz="12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5367" name="Szövegdoboz 8"/>
          <p:cNvSpPr txBox="1">
            <a:spLocks noChangeArrowheads="1"/>
          </p:cNvSpPr>
          <p:nvPr/>
        </p:nvSpPr>
        <p:spPr bwMode="auto">
          <a:xfrm>
            <a:off x="7152217" y="4868866"/>
            <a:ext cx="13440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200">
                <a:solidFill>
                  <a:schemeClr val="tx1"/>
                </a:solidFill>
                <a:cs typeface="Arial" pitchFamily="34" charset="0"/>
              </a:rPr>
              <a:t>fog</a:t>
            </a:r>
            <a:endParaRPr lang="en-US" altLang="en-US" sz="12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5368" name="Szövegdoboz 24"/>
          <p:cNvSpPr txBox="1">
            <a:spLocks noChangeArrowheads="1"/>
          </p:cNvSpPr>
          <p:nvPr/>
        </p:nvSpPr>
        <p:spPr bwMode="auto">
          <a:xfrm>
            <a:off x="6" y="5392737"/>
            <a:ext cx="35030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>
                <a:solidFill>
                  <a:schemeClr val="tx1"/>
                </a:solidFill>
                <a:cs typeface="Arial" pitchFamily="34" charset="0"/>
              </a:rPr>
              <a:t>Éjszakai kompozit kép. Több infravörös sáv (ill. különbségeik) keveréke.</a:t>
            </a:r>
          </a:p>
          <a:p>
            <a:endParaRPr lang="hu-HU" altLang="en-US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135033" y="0"/>
            <a:ext cx="36004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2006.01.15. 01:55UTC 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1932" name="Szövegdoboz 24"/>
          <p:cNvSpPr txBox="1">
            <a:spLocks noChangeArrowheads="1"/>
          </p:cNvSpPr>
          <p:nvPr/>
        </p:nvSpPr>
        <p:spPr bwMode="auto">
          <a:xfrm>
            <a:off x="8688917" y="188913"/>
            <a:ext cx="350308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>
                <a:solidFill>
                  <a:schemeClr val="tx1"/>
                </a:solidFill>
                <a:latin typeface="Arial" charset="0"/>
                <a:cs typeface="Arial" charset="0"/>
              </a:rPr>
              <a:t>A </a:t>
            </a:r>
            <a:r>
              <a:rPr lang="hu-HU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köd</a:t>
            </a:r>
            <a:r>
              <a:rPr lang="hu-HU">
                <a:solidFill>
                  <a:schemeClr val="tx1"/>
                </a:solidFill>
                <a:latin typeface="Arial" charset="0"/>
                <a:cs typeface="Arial" charset="0"/>
              </a:rPr>
              <a:t>öt éjszaka nehéz  detektálni az infravörös sávú képen.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2_v110855"/>
          <p:cNvPicPr>
            <a:picLocks noChangeAspect="1" noChangeArrowheads="1"/>
          </p:cNvPicPr>
          <p:nvPr/>
        </p:nvPicPr>
        <p:blipFill>
          <a:blip r:embed="rId3" cstate="print"/>
          <a:srcRect b="11207"/>
          <a:stretch>
            <a:fillRect/>
          </a:stretch>
        </p:blipFill>
        <p:spPr bwMode="auto">
          <a:xfrm>
            <a:off x="-304800" y="-990600"/>
            <a:ext cx="128016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63" name="Text Box 3"/>
          <p:cNvSpPr txBox="1">
            <a:spLocks noChangeArrowheads="1"/>
          </p:cNvSpPr>
          <p:nvPr/>
        </p:nvSpPr>
        <p:spPr bwMode="auto">
          <a:xfrm>
            <a:off x="-304800" y="152401"/>
            <a:ext cx="4470400" cy="7848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24 órás felhő kompozit kép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hu-H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éjszaka és nappal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!!!</a:t>
            </a:r>
          </a:p>
        </p:txBody>
      </p:sp>
      <p:sp>
        <p:nvSpPr>
          <p:cNvPr id="450564" name="Text Box 4"/>
          <p:cNvSpPr txBox="1">
            <a:spLocks noChangeArrowheads="1"/>
          </p:cNvSpPr>
          <p:nvPr/>
        </p:nvSpPr>
        <p:spPr bwMode="auto">
          <a:xfrm>
            <a:off x="1727200" y="2286003"/>
            <a:ext cx="101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köd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450565" name="Text Box 5"/>
          <p:cNvSpPr txBox="1">
            <a:spLocks noChangeArrowheads="1"/>
          </p:cNvSpPr>
          <p:nvPr/>
        </p:nvSpPr>
        <p:spPr bwMode="auto">
          <a:xfrm>
            <a:off x="609600" y="6096003"/>
            <a:ext cx="325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Vízfelhők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450566" name="Text Box 6"/>
          <p:cNvSpPr txBox="1">
            <a:spLocks noChangeArrowheads="1"/>
          </p:cNvSpPr>
          <p:nvPr/>
        </p:nvSpPr>
        <p:spPr bwMode="auto">
          <a:xfrm>
            <a:off x="0" y="1828802"/>
            <a:ext cx="223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derült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V="1">
            <a:off x="2336800" y="5105400"/>
            <a:ext cx="4267200" cy="990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 flipV="1">
            <a:off x="812800" y="5181600"/>
            <a:ext cx="812800" cy="914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2438400" y="2743200"/>
            <a:ext cx="508000" cy="533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2641600" y="2438400"/>
            <a:ext cx="1828800" cy="76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50571" name="Text Box 11"/>
          <p:cNvSpPr txBox="1">
            <a:spLocks noChangeArrowheads="1"/>
          </p:cNvSpPr>
          <p:nvPr/>
        </p:nvSpPr>
        <p:spPr bwMode="auto">
          <a:xfrm>
            <a:off x="10871200" y="5562603"/>
            <a:ext cx="101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köd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H="1">
            <a:off x="7721600" y="762000"/>
            <a:ext cx="12192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H="1" flipV="1">
            <a:off x="9956800" y="4267200"/>
            <a:ext cx="1117600" cy="1295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H="1">
            <a:off x="10261600" y="5943600"/>
            <a:ext cx="60960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914400" y="2286000"/>
            <a:ext cx="304800" cy="762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50576" name="Text Box 16"/>
          <p:cNvSpPr txBox="1">
            <a:spLocks noChangeArrowheads="1"/>
          </p:cNvSpPr>
          <p:nvPr/>
        </p:nvSpPr>
        <p:spPr bwMode="auto">
          <a:xfrm>
            <a:off x="8940800" y="457203"/>
            <a:ext cx="233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jégfelhők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9753600" y="914400"/>
            <a:ext cx="914400" cy="23622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 flipV="1">
            <a:off x="4673600" y="304800"/>
            <a:ext cx="4165600" cy="3048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50579" name="Text Box 19"/>
          <p:cNvSpPr txBox="1">
            <a:spLocks noChangeArrowheads="1"/>
          </p:cNvSpPr>
          <p:nvPr/>
        </p:nvSpPr>
        <p:spPr bwMode="auto">
          <a:xfrm>
            <a:off x="7315200" y="1"/>
            <a:ext cx="4470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11.01.2008. 08:55UTC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Cím 1"/>
          <p:cNvSpPr>
            <a:spLocks noGrp="1"/>
          </p:cNvSpPr>
          <p:nvPr>
            <p:ph type="title"/>
          </p:nvPr>
        </p:nvSpPr>
        <p:spPr>
          <a:xfrm>
            <a:off x="838200" y="274640"/>
            <a:ext cx="10515600" cy="1325563"/>
          </a:xfrm>
        </p:spPr>
        <p:txBody>
          <a:bodyPr/>
          <a:lstStyle/>
          <a:p>
            <a:r>
              <a:rPr lang="hu-HU" dirty="0"/>
              <a:t>Meteorológiai műholdak pályái</a:t>
            </a:r>
          </a:p>
        </p:txBody>
      </p:sp>
      <p:sp>
        <p:nvSpPr>
          <p:cNvPr id="1028" name="Tartalom helye 2"/>
          <p:cNvSpPr>
            <a:spLocks noGrp="1"/>
          </p:cNvSpPr>
          <p:nvPr>
            <p:ph idx="1"/>
          </p:nvPr>
        </p:nvSpPr>
        <p:spPr>
          <a:xfrm>
            <a:off x="239184" y="1600203"/>
            <a:ext cx="6432549" cy="4524375"/>
          </a:xfrm>
        </p:spPr>
        <p:txBody>
          <a:bodyPr/>
          <a:lstStyle/>
          <a:p>
            <a:r>
              <a:rPr lang="hu-HU" dirty="0" err="1"/>
              <a:t>Kvázipoláris</a:t>
            </a:r>
            <a:r>
              <a:rPr lang="hu-HU" dirty="0"/>
              <a:t> pálya (LEO):</a:t>
            </a:r>
          </a:p>
          <a:p>
            <a:r>
              <a:rPr lang="hu-HU" dirty="0"/>
              <a:t>Kb. 800-900 km</a:t>
            </a:r>
          </a:p>
          <a:p>
            <a:r>
              <a:rPr lang="hu-HU" dirty="0"/>
              <a:t>Föld </a:t>
            </a:r>
            <a:r>
              <a:rPr lang="hu-HU" dirty="0" smtClean="0"/>
              <a:t>körüli </a:t>
            </a:r>
            <a:r>
              <a:rPr lang="hu-HU" dirty="0"/>
              <a:t>keringéssel teljes lefedettség – közepes szélességeken kb. 12 óra </a:t>
            </a:r>
            <a:r>
              <a:rPr lang="hu-HU" dirty="0" smtClean="0"/>
              <a:t>az időbeli felbontása</a:t>
            </a:r>
            <a:endParaRPr lang="hu-HU" dirty="0"/>
          </a:p>
          <a:p>
            <a:endParaRPr lang="hu-HU" dirty="0"/>
          </a:p>
        </p:txBody>
      </p:sp>
      <p:pic>
        <p:nvPicPr>
          <p:cNvPr id="1029" name="Kép 4" descr="polar_orbi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6366" y="1244338"/>
            <a:ext cx="3048000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Kép 5" descr="poes.en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1866" y="4628561"/>
            <a:ext cx="19685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ontrols>
      <p:control spid="1026" name="Object" r:id="rId2" imgW="5023034" imgH="2375199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_HRVfog200801110855"/>
          <p:cNvPicPr>
            <a:picLocks noChangeAspect="1" noChangeArrowheads="1"/>
          </p:cNvPicPr>
          <p:nvPr/>
        </p:nvPicPr>
        <p:blipFill>
          <a:blip r:embed="rId3" cstate="print"/>
          <a:srcRect b="11207"/>
          <a:stretch>
            <a:fillRect/>
          </a:stretch>
        </p:blipFill>
        <p:spPr bwMode="auto">
          <a:xfrm>
            <a:off x="-304800" y="-990600"/>
            <a:ext cx="128016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2611" name="Text Box 3"/>
          <p:cNvSpPr txBox="1">
            <a:spLocks noChangeArrowheads="1"/>
          </p:cNvSpPr>
          <p:nvPr/>
        </p:nvSpPr>
        <p:spPr bwMode="auto">
          <a:xfrm>
            <a:off x="0" y="152403"/>
            <a:ext cx="49784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latin typeface="Comic Sans MS" pitchFamily="66" charset="0"/>
              </a:rPr>
              <a:t>HRV</a:t>
            </a:r>
            <a:r>
              <a:rPr lang="hu-HU" b="1" dirty="0">
                <a:solidFill>
                  <a:schemeClr val="tx1"/>
                </a:solidFill>
                <a:latin typeface="Comic Sans MS" pitchFamily="66" charset="0"/>
              </a:rPr>
              <a:t>köd kompozit kép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b="1" dirty="0">
                <a:solidFill>
                  <a:schemeClr val="tx1"/>
                </a:solidFill>
                <a:latin typeface="Comic Sans MS" pitchFamily="66" charset="0"/>
              </a:rPr>
              <a:t>Nagy felbontású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b="1" dirty="0">
                <a:solidFill>
                  <a:schemeClr val="tx1"/>
                </a:solidFill>
                <a:latin typeface="Comic Sans MS" pitchFamily="66" charset="0"/>
              </a:rPr>
              <a:t>Csak nappal</a:t>
            </a:r>
            <a:r>
              <a:rPr lang="en-US" b="1" dirty="0">
                <a:solidFill>
                  <a:schemeClr val="tx1"/>
                </a:solidFill>
                <a:latin typeface="Comic Sans MS" pitchFamily="66" charset="0"/>
              </a:rPr>
              <a:t>!!!</a:t>
            </a:r>
          </a:p>
        </p:txBody>
      </p:sp>
      <p:sp>
        <p:nvSpPr>
          <p:cNvPr id="452612" name="Text Box 4"/>
          <p:cNvSpPr txBox="1">
            <a:spLocks noChangeArrowheads="1"/>
          </p:cNvSpPr>
          <p:nvPr/>
        </p:nvSpPr>
        <p:spPr bwMode="auto">
          <a:xfrm>
            <a:off x="1727200" y="2286003"/>
            <a:ext cx="101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köd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452613" name="Text Box 5"/>
          <p:cNvSpPr txBox="1">
            <a:spLocks noChangeArrowheads="1"/>
          </p:cNvSpPr>
          <p:nvPr/>
        </p:nvSpPr>
        <p:spPr bwMode="auto">
          <a:xfrm>
            <a:off x="609600" y="6096003"/>
            <a:ext cx="325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Vízfelhő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452614" name="Text Box 6"/>
          <p:cNvSpPr txBox="1">
            <a:spLocks noChangeArrowheads="1"/>
          </p:cNvSpPr>
          <p:nvPr/>
        </p:nvSpPr>
        <p:spPr bwMode="auto">
          <a:xfrm>
            <a:off x="101600" y="3048003"/>
            <a:ext cx="121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hó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452615" name="Text Box 7"/>
          <p:cNvSpPr txBox="1">
            <a:spLocks noChangeArrowheads="1"/>
          </p:cNvSpPr>
          <p:nvPr/>
        </p:nvSpPr>
        <p:spPr bwMode="auto">
          <a:xfrm>
            <a:off x="0" y="1828802"/>
            <a:ext cx="223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derült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V="1">
            <a:off x="2336800" y="5105400"/>
            <a:ext cx="4267200" cy="990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 flipH="1" flipV="1">
            <a:off x="812800" y="5181600"/>
            <a:ext cx="812800" cy="914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>
            <a:off x="2438400" y="2743200"/>
            <a:ext cx="508000" cy="533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2641600" y="2438400"/>
            <a:ext cx="1828800" cy="76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52620" name="Text Box 12"/>
          <p:cNvSpPr txBox="1">
            <a:spLocks noChangeArrowheads="1"/>
          </p:cNvSpPr>
          <p:nvPr/>
        </p:nvSpPr>
        <p:spPr bwMode="auto">
          <a:xfrm>
            <a:off x="10871200" y="5562603"/>
            <a:ext cx="101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köd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flipV="1">
            <a:off x="9042400" y="914400"/>
            <a:ext cx="10160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>
            <a:off x="8737600" y="1143000"/>
            <a:ext cx="914400" cy="6858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 flipH="1" flipV="1">
            <a:off x="9956800" y="4267200"/>
            <a:ext cx="1117600" cy="1295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flipH="1">
            <a:off x="10261600" y="5943600"/>
            <a:ext cx="60960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914400" y="2286000"/>
            <a:ext cx="304800" cy="762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>
            <a:off x="1219200" y="3352800"/>
            <a:ext cx="1219200" cy="609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52627" name="Text Box 19"/>
          <p:cNvSpPr txBox="1">
            <a:spLocks noChangeArrowheads="1"/>
          </p:cNvSpPr>
          <p:nvPr/>
        </p:nvSpPr>
        <p:spPr bwMode="auto">
          <a:xfrm>
            <a:off x="7924800" y="685803"/>
            <a:ext cx="121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hó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452628" name="Text Box 20"/>
          <p:cNvSpPr txBox="1">
            <a:spLocks noChangeArrowheads="1"/>
          </p:cNvSpPr>
          <p:nvPr/>
        </p:nvSpPr>
        <p:spPr bwMode="auto">
          <a:xfrm>
            <a:off x="7315200" y="1"/>
            <a:ext cx="4470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11.01.2008. 08:55UTC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47_19_Terra_20081011_0950_true_250m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6551" y="-171450"/>
            <a:ext cx="7056968" cy="446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7112000" y="1916116"/>
            <a:ext cx="508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u-HU" altLang="en-US" sz="1600" b="1">
                <a:solidFill>
                  <a:schemeClr val="tx1"/>
                </a:solidFill>
                <a:latin typeface="Comic Sans MS" pitchFamily="66" charset="0"/>
              </a:rPr>
              <a:t>11.10.2008. 06:10-10:55UTC</a:t>
            </a:r>
          </a:p>
          <a:p>
            <a:pPr algn="r"/>
            <a:r>
              <a:rPr lang="hu-HU" altLang="en-US" sz="1600" b="1">
                <a:solidFill>
                  <a:schemeClr val="tx1"/>
                </a:solidFill>
                <a:latin typeface="Comic Sans MS" pitchFamily="66" charset="0"/>
              </a:rPr>
              <a:t>METEOSAT HRV köd kompozit kép</a:t>
            </a:r>
            <a:endParaRPr lang="en-US" altLang="en-US" sz="1600" b="1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5" y="4724400"/>
            <a:ext cx="4271433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hu-HU" altLang="en-US" b="1" dirty="0">
                <a:latin typeface="Comic Sans MS" pitchFamily="66" charset="0"/>
              </a:rPr>
              <a:t>Az 5 perces képek hasznosak a ködfeloszlás nyomon követésében</a:t>
            </a: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6769100" y="3"/>
            <a:ext cx="56642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 b="1" dirty="0">
                <a:solidFill>
                  <a:schemeClr val="tx1"/>
                </a:solidFill>
                <a:latin typeface="Comic Sans MS" pitchFamily="66" charset="0"/>
              </a:rPr>
              <a:t>11.10.2008. 09:50UTC</a:t>
            </a:r>
          </a:p>
          <a:p>
            <a:r>
              <a:rPr lang="hu-HU" altLang="en-US" sz="1600" b="1" dirty="0">
                <a:solidFill>
                  <a:schemeClr val="tx1"/>
                </a:solidFill>
                <a:latin typeface="Comic Sans MS" pitchFamily="66" charset="0"/>
              </a:rPr>
              <a:t>MODIS természetes színű kompozit kép</a:t>
            </a:r>
            <a:endParaRPr lang="en-US" altLang="en-US" sz="16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8438" name="Picture 11" descr="OMSZ logó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5200" y="5715002"/>
            <a:ext cx="6858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Rectangle 12"/>
          <p:cNvSpPr>
            <a:spLocks noChangeArrowheads="1"/>
          </p:cNvSpPr>
          <p:nvPr/>
        </p:nvSpPr>
        <p:spPr bwMode="auto">
          <a:xfrm>
            <a:off x="86784" y="3170239"/>
            <a:ext cx="1219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8440" name="Picture 2" descr="D:\Users\putsay_m\Eloadasok\2013\20131121_MetNapok\kod_3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6184" y="2565402"/>
            <a:ext cx="1016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RVcloud2006062907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7" y="642942"/>
            <a:ext cx="7156449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8743951" y="1214442"/>
            <a:ext cx="3352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Alacsony vagy közép szintű felhő</a:t>
            </a:r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0564284" y="4429129"/>
            <a:ext cx="15324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Derült földfelszín</a:t>
            </a:r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6953257" y="928691"/>
            <a:ext cx="32194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Magas szintű ,vékony jégfelhő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6762750" y="2928942"/>
            <a:ext cx="28024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Magas szintű ,vastag felhő </a:t>
            </a:r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11372851" y="1452565"/>
            <a:ext cx="626533" cy="62865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flipH="1">
            <a:off x="10621433" y="1452563"/>
            <a:ext cx="171451" cy="88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8572502" y="1143002"/>
            <a:ext cx="266700" cy="4619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H="1">
            <a:off x="8001006" y="1143004"/>
            <a:ext cx="285751" cy="5000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9194801" y="3160717"/>
            <a:ext cx="996951" cy="1746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7986184" y="3160714"/>
            <a:ext cx="751416" cy="890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9469" name="Text Box 6"/>
          <p:cNvSpPr txBox="1">
            <a:spLocks noChangeArrowheads="1"/>
          </p:cNvSpPr>
          <p:nvPr/>
        </p:nvSpPr>
        <p:spPr bwMode="auto">
          <a:xfrm>
            <a:off x="6953251" y="6127751"/>
            <a:ext cx="5238749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en-US" sz="1400" dirty="0">
                <a:solidFill>
                  <a:schemeClr val="tx1"/>
                </a:solidFill>
                <a:latin typeface="Comic Sans MS" pitchFamily="66" charset="0"/>
              </a:rPr>
              <a:t>Nagyfelbontású + </a:t>
            </a:r>
            <a:r>
              <a:rPr lang="hu-HU" altLang="en-US" sz="1400" u="sng" dirty="0">
                <a:solidFill>
                  <a:schemeClr val="tx1"/>
                </a:solidFill>
                <a:latin typeface="Comic Sans MS" pitchFamily="66" charset="0"/>
              </a:rPr>
              <a:t>jól elkülöníti a magas felhőket és azon belül a vastag felhőt az áttetszőtől.</a:t>
            </a:r>
          </a:p>
        </p:txBody>
      </p:sp>
      <p:sp>
        <p:nvSpPr>
          <p:cNvPr id="19470" name="Line 8"/>
          <p:cNvSpPr>
            <a:spLocks noChangeShapeType="1"/>
          </p:cNvSpPr>
          <p:nvPr/>
        </p:nvSpPr>
        <p:spPr bwMode="auto">
          <a:xfrm flipH="1">
            <a:off x="10358967" y="3714750"/>
            <a:ext cx="425451" cy="8413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19471" name="Line 9"/>
          <p:cNvSpPr>
            <a:spLocks noChangeShapeType="1"/>
          </p:cNvSpPr>
          <p:nvPr/>
        </p:nvSpPr>
        <p:spPr bwMode="auto">
          <a:xfrm flipH="1">
            <a:off x="10200224" y="3756025"/>
            <a:ext cx="639233" cy="21113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pic>
        <p:nvPicPr>
          <p:cNvPr id="19472" name="Picture 11" descr="overshootingtop_f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31500" y="3419478"/>
            <a:ext cx="1670051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3" name="Text Box 8"/>
          <p:cNvSpPr txBox="1">
            <a:spLocks noChangeArrowheads="1"/>
          </p:cNvSpPr>
          <p:nvPr/>
        </p:nvSpPr>
        <p:spPr bwMode="auto">
          <a:xfrm>
            <a:off x="0" y="6149976"/>
            <a:ext cx="6858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en-US" sz="1600" b="1">
                <a:solidFill>
                  <a:schemeClr val="tx1"/>
                </a:solidFill>
                <a:latin typeface="Comic Sans MS" pitchFamily="66" charset="0"/>
              </a:rPr>
              <a:t>METEOSAT-9 HRV_felhő film 5 perces képekből</a:t>
            </a:r>
          </a:p>
          <a:p>
            <a:pPr algn="ctr">
              <a:spcBef>
                <a:spcPct val="50000"/>
              </a:spcBef>
            </a:pPr>
            <a:r>
              <a:rPr lang="hu-HU" altLang="en-US" sz="1600">
                <a:solidFill>
                  <a:schemeClr val="tx1"/>
                </a:solidFill>
                <a:latin typeface="Comic Sans MS" pitchFamily="66" charset="0"/>
              </a:rPr>
              <a:t>2009.05.1</a:t>
            </a:r>
            <a:r>
              <a:rPr lang="en-US" altLang="en-US" sz="1600">
                <a:solidFill>
                  <a:schemeClr val="tx1"/>
                </a:solidFill>
                <a:latin typeface="Comic Sans MS" pitchFamily="66" charset="0"/>
              </a:rPr>
              <a:t>8</a:t>
            </a:r>
            <a:r>
              <a:rPr lang="hu-HU" altLang="en-US" sz="1600">
                <a:solidFill>
                  <a:schemeClr val="tx1"/>
                </a:solidFill>
                <a:latin typeface="Comic Sans MS" pitchFamily="66" charset="0"/>
              </a:rPr>
              <a:t>.  10:25-16:45 UTC</a:t>
            </a:r>
          </a:p>
        </p:txBody>
      </p:sp>
      <p:pic>
        <p:nvPicPr>
          <p:cNvPr id="19474" name="Kép 2" descr="olasz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3377"/>
            <a:ext cx="6908800" cy="583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6" name="Szövegdoboz 8"/>
          <p:cNvSpPr txBox="1">
            <a:spLocks noChangeArrowheads="1"/>
          </p:cNvSpPr>
          <p:nvPr/>
        </p:nvSpPr>
        <p:spPr bwMode="auto">
          <a:xfrm>
            <a:off x="1295400" y="2"/>
            <a:ext cx="984038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en-US" sz="2400" b="1">
                <a:solidFill>
                  <a:schemeClr val="tx1"/>
                </a:solidFill>
                <a:latin typeface="Comic Sans MS" pitchFamily="66" charset="0"/>
              </a:rPr>
              <a:t>Zivatartevékenység vizsgálata </a:t>
            </a:r>
            <a:endParaRPr lang="en-US" altLang="en-US" sz="2400" b="1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2" descr="200705261500_MSG2_HRV-IR108BT-500m_mosaic"/>
          <p:cNvPicPr>
            <a:picLocks noChangeAspect="1" noChangeArrowheads="1"/>
          </p:cNvPicPr>
          <p:nvPr/>
        </p:nvPicPr>
        <p:blipFill>
          <a:blip r:embed="rId3" cstate="print"/>
          <a:srcRect b="13678"/>
          <a:stretch>
            <a:fillRect/>
          </a:stretch>
        </p:blipFill>
        <p:spPr bwMode="auto">
          <a:xfrm>
            <a:off x="239190" y="2349502"/>
            <a:ext cx="106553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13"/>
          <p:cNvSpPr txBox="1">
            <a:spLocks noChangeArrowheads="1"/>
          </p:cNvSpPr>
          <p:nvPr/>
        </p:nvSpPr>
        <p:spPr bwMode="auto">
          <a:xfrm>
            <a:off x="7213606" y="685800"/>
            <a:ext cx="3183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b="1" i="1">
                <a:solidFill>
                  <a:schemeClr val="tx1"/>
                </a:solidFill>
                <a:latin typeface="Verdana" pitchFamily="34" charset="0"/>
              </a:rPr>
              <a:t>26 May 2007  15:00 UTC, </a:t>
            </a:r>
            <a:endParaRPr lang="hu-HU" altLang="en-US" sz="1400" b="1" i="1">
              <a:solidFill>
                <a:schemeClr val="tx1"/>
              </a:solidFill>
              <a:latin typeface="Verdana" pitchFamily="34" charset="0"/>
            </a:endParaRPr>
          </a:p>
          <a:p>
            <a:r>
              <a:rPr lang="en-US" altLang="en-US" sz="1400" b="1" i="1">
                <a:solidFill>
                  <a:schemeClr val="tx1"/>
                </a:solidFill>
                <a:latin typeface="Verdana" pitchFamily="34" charset="0"/>
              </a:rPr>
              <a:t>Meteosat-9 (MSG2), Germany</a:t>
            </a:r>
            <a:endParaRPr lang="en-US" altLang="en-US" sz="1400" b="1" i="1">
              <a:solidFill>
                <a:schemeClr val="tx1"/>
              </a:solidFill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6288617" y="1268413"/>
            <a:ext cx="33591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Hideg gy</a:t>
            </a:r>
            <a:r>
              <a:rPr lang="hu-HU" alt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űrű, </a:t>
            </a:r>
          </a:p>
          <a:p>
            <a:pPr algn="ctr" eaLnBrk="1" hangingPunct="1">
              <a:defRPr/>
            </a:pPr>
            <a:r>
              <a:rPr lang="hu-HU" altLang="en-US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hideg-U minta</a:t>
            </a:r>
          </a:p>
        </p:txBody>
      </p:sp>
      <p:sp>
        <p:nvSpPr>
          <p:cNvPr id="20485" name="Text Box 3088"/>
          <p:cNvSpPr txBox="1">
            <a:spLocks noChangeArrowheads="1"/>
          </p:cNvSpPr>
          <p:nvPr/>
        </p:nvSpPr>
        <p:spPr bwMode="auto">
          <a:xfrm>
            <a:off x="0" y="260351"/>
            <a:ext cx="56896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en-US" sz="1200" dirty="0">
                <a:solidFill>
                  <a:schemeClr val="tx1"/>
                </a:solidFill>
                <a:latin typeface="Comic Sans MS" pitchFamily="66" charset="0"/>
              </a:rPr>
              <a:t>Egyes zivatarok tetején a fényességi hőmérséklet (BT) eloszlás U vagy V alakot mutat.</a:t>
            </a:r>
          </a:p>
          <a:p>
            <a:pPr>
              <a:spcBef>
                <a:spcPct val="50000"/>
              </a:spcBef>
            </a:pPr>
            <a:endParaRPr lang="hu-HU" altLang="en-US" sz="800" dirty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hu-HU" altLang="en-US" sz="1200" u="sng" dirty="0">
                <a:solidFill>
                  <a:schemeClr val="tx1"/>
                </a:solidFill>
                <a:latin typeface="Comic Sans MS" pitchFamily="66" charset="0"/>
              </a:rPr>
              <a:t>Korrelációt</a:t>
            </a:r>
            <a:r>
              <a:rPr lang="hu-HU" altLang="en-US" sz="1200" dirty="0">
                <a:solidFill>
                  <a:schemeClr val="tx1"/>
                </a:solidFill>
                <a:latin typeface="Comic Sans MS" pitchFamily="66" charset="0"/>
              </a:rPr>
              <a:t> találtak a zivatarfelhő tetején megfigyelt  hosszan tartó hideg U/V alak és a zivatar hevessége között,.</a:t>
            </a:r>
          </a:p>
        </p:txBody>
      </p:sp>
      <p:pic>
        <p:nvPicPr>
          <p:cNvPr id="20486" name="Picture 8" descr="200606251345_MSG1-IR108BT_terminology"/>
          <p:cNvPicPr>
            <a:picLocks noChangeAspect="1" noChangeArrowheads="1"/>
          </p:cNvPicPr>
          <p:nvPr/>
        </p:nvPicPr>
        <p:blipFill>
          <a:blip r:embed="rId4" cstate="print"/>
          <a:srcRect r="22609"/>
          <a:stretch>
            <a:fillRect/>
          </a:stretch>
        </p:blipFill>
        <p:spPr bwMode="auto">
          <a:xfrm>
            <a:off x="239184" y="2406652"/>
            <a:ext cx="5630333" cy="445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0" descr="ConvCell-s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77451" y="2"/>
            <a:ext cx="2114549" cy="242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16"/>
          <p:cNvSpPr txBox="1">
            <a:spLocks noChangeArrowheads="1"/>
          </p:cNvSpPr>
          <p:nvPr/>
        </p:nvSpPr>
        <p:spPr bwMode="auto">
          <a:xfrm>
            <a:off x="6000755" y="333378"/>
            <a:ext cx="29760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tx1"/>
                </a:solidFill>
                <a:latin typeface="Comic Sans MS" pitchFamily="66" charset="0"/>
              </a:rPr>
              <a:t>Fejlett f</a:t>
            </a:r>
            <a:r>
              <a:rPr lang="hu-HU" altLang="en-US" sz="2400" b="1">
                <a:solidFill>
                  <a:schemeClr val="tx1"/>
                </a:solidFill>
                <a:latin typeface="Comic Sans MS" pitchFamily="66" charset="0"/>
              </a:rPr>
              <a:t>á</a:t>
            </a:r>
            <a:r>
              <a:rPr lang="en-US" altLang="en-US" sz="2400" b="1">
                <a:solidFill>
                  <a:schemeClr val="tx1"/>
                </a:solidFill>
                <a:latin typeface="Comic Sans MS" pitchFamily="66" charset="0"/>
              </a:rPr>
              <a:t>zis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7351"/>
            <a:ext cx="8502651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1557" y="908053"/>
            <a:ext cx="33909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Szövegdoboz 4"/>
          <p:cNvSpPr txBox="1">
            <a:spLocks noChangeArrowheads="1"/>
          </p:cNvSpPr>
          <p:nvPr/>
        </p:nvSpPr>
        <p:spPr bwMode="auto">
          <a:xfrm>
            <a:off x="8591551" y="476251"/>
            <a:ext cx="294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>
                <a:solidFill>
                  <a:schemeClr val="tx1"/>
                </a:solidFill>
                <a:latin typeface="Comic Sans MS" pitchFamily="66" charset="0"/>
              </a:rPr>
              <a:t>2010.06.14.</a:t>
            </a:r>
            <a:endParaRPr lang="en-US" altLang="en-US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4" cstate="print"/>
          <a:srcRect b="64333"/>
          <a:stretch>
            <a:fillRect/>
          </a:stretch>
        </p:blipFill>
        <p:spPr bwMode="auto">
          <a:xfrm>
            <a:off x="7721600" y="4005265"/>
            <a:ext cx="44704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Szövegdoboz 4"/>
          <p:cNvSpPr txBox="1">
            <a:spLocks noChangeArrowheads="1"/>
          </p:cNvSpPr>
          <p:nvPr/>
        </p:nvSpPr>
        <p:spPr bwMode="auto">
          <a:xfrm>
            <a:off x="4751917" y="6491288"/>
            <a:ext cx="294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u-HU" altLang="en-US">
                <a:solidFill>
                  <a:schemeClr val="tx1"/>
                </a:solidFill>
                <a:latin typeface="Comic Sans MS" pitchFamily="66" charset="0"/>
              </a:rPr>
              <a:t>2011.07.19.</a:t>
            </a:r>
            <a:endParaRPr lang="en-US" altLang="en-US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488017" y="616585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hu-H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Üllő feletti </a:t>
            </a:r>
            <a:r>
              <a:rPr lang="hu-HU" sz="1400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Ci</a:t>
            </a:r>
            <a:r>
              <a:rPr lang="hu-HU" sz="1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fáklya</a:t>
            </a:r>
            <a:endParaRPr lang="hu-HU" sz="1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6" y="5589588"/>
            <a:ext cx="39835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dirty="0" err="1">
                <a:solidFill>
                  <a:schemeClr val="tx1"/>
                </a:solidFill>
                <a:latin typeface="Comic Sans MS" pitchFamily="66" charset="0"/>
              </a:rPr>
              <a:t>Infrav</a:t>
            </a:r>
            <a:r>
              <a:rPr lang="hu-HU" altLang="en-US" sz="1600" dirty="0">
                <a:solidFill>
                  <a:schemeClr val="tx1"/>
                </a:solidFill>
                <a:latin typeface="Comic Sans MS" pitchFamily="66" charset="0"/>
              </a:rPr>
              <a:t>ö</a:t>
            </a:r>
            <a:r>
              <a:rPr lang="en-US" altLang="en-US" sz="1600" dirty="0">
                <a:solidFill>
                  <a:schemeClr val="tx1"/>
                </a:solidFill>
                <a:latin typeface="Comic Sans MS" pitchFamily="66" charset="0"/>
              </a:rPr>
              <a:t>r</a:t>
            </a:r>
            <a:r>
              <a:rPr lang="hu-HU" altLang="en-US" sz="1600" dirty="0">
                <a:solidFill>
                  <a:schemeClr val="tx1"/>
                </a:solidFill>
                <a:latin typeface="Comic Sans MS" pitchFamily="66" charset="0"/>
              </a:rPr>
              <a:t>ö</a:t>
            </a:r>
            <a:r>
              <a:rPr lang="en-US" altLang="en-US" sz="1600" dirty="0">
                <a:solidFill>
                  <a:schemeClr val="tx1"/>
                </a:solidFill>
                <a:latin typeface="Comic Sans MS" pitchFamily="66" charset="0"/>
              </a:rPr>
              <a:t>s + l</a:t>
            </a:r>
            <a:r>
              <a:rPr lang="hu-HU" altLang="en-US" sz="1600" dirty="0">
                <a:solidFill>
                  <a:schemeClr val="tx1"/>
                </a:solidFill>
                <a:latin typeface="Comic Sans MS" pitchFamily="66" charset="0"/>
              </a:rPr>
              <a:t>á</a:t>
            </a:r>
            <a:r>
              <a:rPr lang="en-US" altLang="en-US" sz="1600" dirty="0">
                <a:solidFill>
                  <a:schemeClr val="tx1"/>
                </a:solidFill>
                <a:latin typeface="Comic Sans MS" pitchFamily="66" charset="0"/>
              </a:rPr>
              <a:t>that</a:t>
            </a:r>
            <a:r>
              <a:rPr lang="hu-HU" altLang="en-US" sz="1600" dirty="0">
                <a:solidFill>
                  <a:schemeClr val="tx1"/>
                </a:solidFill>
                <a:latin typeface="Comic Sans MS" pitchFamily="66" charset="0"/>
              </a:rPr>
              <a:t>ó</a:t>
            </a:r>
            <a:r>
              <a:rPr lang="en-US" altLang="en-US" sz="1600" dirty="0">
                <a:solidFill>
                  <a:schemeClr val="tx1"/>
                </a:solidFill>
                <a:latin typeface="Comic Sans MS" pitchFamily="66" charset="0"/>
              </a:rPr>
              <a:t> k</a:t>
            </a:r>
            <a:r>
              <a:rPr lang="hu-HU" altLang="en-US" sz="1600" dirty="0">
                <a:solidFill>
                  <a:schemeClr val="tx1"/>
                </a:solidFill>
                <a:latin typeface="Comic Sans MS" pitchFamily="66" charset="0"/>
              </a:rPr>
              <a:t>é</a:t>
            </a:r>
            <a:r>
              <a:rPr lang="en-US" altLang="en-US" sz="1600" dirty="0">
                <a:solidFill>
                  <a:schemeClr val="tx1"/>
                </a:solidFill>
                <a:latin typeface="Comic Sans MS" pitchFamily="66" charset="0"/>
              </a:rPr>
              <a:t>p</a:t>
            </a:r>
            <a:endParaRPr lang="hu-HU" altLang="en-US" sz="1600" dirty="0">
              <a:solidFill>
                <a:schemeClr val="tx1"/>
              </a:solidFill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hu-HU" altLang="en-US" sz="1600" dirty="0">
                <a:solidFill>
                  <a:schemeClr val="tx1"/>
                </a:solidFill>
                <a:latin typeface="Comic Sans MS" pitchFamily="66" charset="0"/>
              </a:rPr>
              <a:t>IR10.8/HRV ‘</a:t>
            </a:r>
            <a:r>
              <a:rPr lang="hu-HU" altLang="en-US" sz="1600" dirty="0" err="1">
                <a:solidFill>
                  <a:schemeClr val="tx1"/>
                </a:solidFill>
                <a:latin typeface="Comic Sans MS" pitchFamily="66" charset="0"/>
              </a:rPr>
              <a:t>blended</a:t>
            </a:r>
            <a:r>
              <a:rPr lang="hu-HU" altLang="en-US" sz="1600" dirty="0">
                <a:solidFill>
                  <a:schemeClr val="tx1"/>
                </a:solidFill>
                <a:latin typeface="Comic Sans MS" pitchFamily="66" charset="0"/>
              </a:rPr>
              <a:t> image’</a:t>
            </a:r>
            <a:endParaRPr lang="en-US" altLang="en-US" sz="16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0_05_051800-100630_m9_rgb_dust_loop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516"/>
            <a:ext cx="12192000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8211" name="Szövegdoboz 2"/>
          <p:cNvSpPr txBox="1">
            <a:spLocks noChangeArrowheads="1"/>
          </p:cNvSpPr>
          <p:nvPr/>
        </p:nvSpPr>
        <p:spPr bwMode="auto">
          <a:xfrm>
            <a:off x="2351623" y="188915"/>
            <a:ext cx="9840383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</a:t>
            </a:r>
            <a:r>
              <a:rPr lang="hu-HU" altLang="en-US" sz="2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z</a:t>
            </a:r>
            <a:r>
              <a:rPr lang="en-US" altLang="en-US" sz="2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land</a:t>
            </a:r>
            <a:r>
              <a:rPr lang="hu-HU" altLang="en-US" sz="2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</a:t>
            </a:r>
            <a:r>
              <a:rPr lang="en-US" altLang="en-US" sz="2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v</a:t>
            </a:r>
            <a:r>
              <a:rPr lang="hu-HU" altLang="en-US" sz="2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</a:t>
            </a:r>
            <a:r>
              <a:rPr lang="en-US" altLang="en-US" sz="2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</a:t>
            </a:r>
            <a:r>
              <a:rPr lang="hu-HU" altLang="en-US" sz="2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kán kitörés</a:t>
            </a:r>
            <a:r>
              <a:rPr lang="hu-HU" altLang="en-US" sz="16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Repülés biztonság </a:t>
            </a:r>
          </a:p>
          <a:p>
            <a:pPr algn="ctr" eaLnBrk="1" hangingPunct="1">
              <a:defRPr/>
            </a:pPr>
            <a:r>
              <a:rPr lang="hu-HU" altLang="en-US" sz="16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por RGB, 2010. május 5. 18:00 - május 10. 06:30 UTC</a:t>
            </a:r>
            <a:endParaRPr lang="en-US" altLang="en-US" sz="1600" b="1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-143934" y="6553204"/>
            <a:ext cx="1247986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en-US" sz="1500">
                <a:latin typeface="Comic Sans MS" pitchFamily="66" charset="0"/>
              </a:rPr>
              <a:t>Hamu- és SO</a:t>
            </a:r>
            <a:r>
              <a:rPr lang="hu-HU" altLang="en-US" sz="1500" baseline="-25000">
                <a:latin typeface="Comic Sans MS" pitchFamily="66" charset="0"/>
              </a:rPr>
              <a:t>2</a:t>
            </a:r>
            <a:r>
              <a:rPr lang="hu-HU" altLang="en-US" sz="1500">
                <a:latin typeface="Comic Sans MS" pitchFamily="66" charset="0"/>
              </a:rPr>
              <a:t>-felhő vizuális detektálás - időben gyakori követés, poláris műholdról mennyiség is</a:t>
            </a:r>
            <a:endParaRPr lang="en-US" altLang="en-US" sz="1500">
              <a:latin typeface="Comic Sans MS" pitchFamily="66" charset="0"/>
            </a:endParaRPr>
          </a:p>
        </p:txBody>
      </p:sp>
      <p:pic>
        <p:nvPicPr>
          <p:cNvPr id="23557" name="Picture 3" descr="P10500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" y="2"/>
            <a:ext cx="19685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304800" y="609600"/>
            <a:ext cx="11074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solidFill>
                  <a:schemeClr val="tx1"/>
                </a:solidFill>
              </a:rPr>
              <a:t>Hogyan használjuk a 12 csatornát 15 percenként?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dirty="0">
                <a:solidFill>
                  <a:schemeClr val="tx1"/>
                </a:solidFill>
              </a:rPr>
              <a:t>Megjelenítés            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dirty="0">
                <a:solidFill>
                  <a:schemeClr val="tx1"/>
                </a:solidFill>
              </a:rPr>
              <a:t>Számolás – légköri paraméterek származtatása 		</a:t>
            </a:r>
            <a:r>
              <a:rPr lang="hu-HU" sz="1800" dirty="0">
                <a:solidFill>
                  <a:schemeClr val="tx1"/>
                </a:solidFill>
              </a:rPr>
              <a:t>(sugárzásból egyéb fizikai, légköri paraméter számolása)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endParaRPr lang="hu-HU" dirty="0">
              <a:solidFill>
                <a:schemeClr val="tx1"/>
              </a:solidFill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endParaRPr lang="hu-HU" dirty="0">
              <a:solidFill>
                <a:schemeClr val="tx1"/>
              </a:solidFill>
            </a:endParaRPr>
          </a:p>
          <a:p>
            <a:pPr lvl="1">
              <a:spcBef>
                <a:spcPct val="50000"/>
              </a:spcBef>
            </a:pPr>
            <a:r>
              <a:rPr lang="hu-HU" dirty="0">
                <a:solidFill>
                  <a:schemeClr val="tx1"/>
                </a:solidFill>
              </a:rPr>
              <a:t>EUMETSAT nem csak adatot ad, hanem szoftvereket/produktumokat is az új generációs műholdak egységes feldolgozására</a:t>
            </a:r>
          </a:p>
          <a:p>
            <a:pPr lvl="1">
              <a:spcBef>
                <a:spcPct val="50000"/>
              </a:spcBef>
            </a:pPr>
            <a:endParaRPr lang="hu-H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026"/>
          <p:cNvSpPr txBox="1">
            <a:spLocks noChangeArrowheads="1"/>
          </p:cNvSpPr>
          <p:nvPr/>
        </p:nvSpPr>
        <p:spPr bwMode="auto">
          <a:xfrm>
            <a:off x="0" y="76200"/>
            <a:ext cx="12192000" cy="541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tx1"/>
                </a:solidFill>
              </a:rPr>
              <a:t>Nowcasting</a:t>
            </a:r>
            <a:r>
              <a:rPr lang="hu-HU" b="1" dirty="0">
                <a:solidFill>
                  <a:schemeClr val="tx1"/>
                </a:solidFill>
              </a:rPr>
              <a:t>-</a:t>
            </a:r>
            <a:r>
              <a:rPr lang="en-US" b="1" dirty="0" err="1">
                <a:solidFill>
                  <a:schemeClr val="tx1"/>
                </a:solidFill>
              </a:rPr>
              <a:t>ot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hu-HU" b="1" dirty="0">
                <a:solidFill>
                  <a:schemeClr val="tx1"/>
                </a:solidFill>
              </a:rPr>
              <a:t>é</a:t>
            </a:r>
            <a:r>
              <a:rPr lang="en-US" b="1" dirty="0">
                <a:solidFill>
                  <a:schemeClr val="tx1"/>
                </a:solidFill>
              </a:rPr>
              <a:t>s ultra r</a:t>
            </a:r>
            <a:r>
              <a:rPr lang="hu-HU" b="1" dirty="0">
                <a:solidFill>
                  <a:schemeClr val="tx1"/>
                </a:solidFill>
              </a:rPr>
              <a:t>ö</a:t>
            </a:r>
            <a:r>
              <a:rPr lang="en-US" b="1" dirty="0" err="1">
                <a:solidFill>
                  <a:schemeClr val="tx1"/>
                </a:solidFill>
              </a:rPr>
              <a:t>vidt</a:t>
            </a:r>
            <a:r>
              <a:rPr lang="hu-HU" b="1" dirty="0">
                <a:solidFill>
                  <a:schemeClr val="tx1"/>
                </a:solidFill>
              </a:rPr>
              <a:t>á</a:t>
            </a:r>
            <a:r>
              <a:rPr lang="en-US" b="1" dirty="0">
                <a:solidFill>
                  <a:schemeClr val="tx1"/>
                </a:solidFill>
              </a:rPr>
              <a:t>v</a:t>
            </a:r>
            <a:r>
              <a:rPr lang="hu-HU" b="1" dirty="0">
                <a:solidFill>
                  <a:schemeClr val="tx1"/>
                </a:solidFill>
              </a:rPr>
              <a:t>ú előrejelzést segítő SAF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Nowcasting</a:t>
            </a:r>
            <a:r>
              <a:rPr lang="en-US" dirty="0">
                <a:solidFill>
                  <a:schemeClr val="tx1"/>
                </a:solidFill>
              </a:rPr>
              <a:t> SAF)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hu-HU" sz="1800" dirty="0">
                <a:solidFill>
                  <a:schemeClr val="tx1"/>
                </a:solidFill>
              </a:rPr>
              <a:t>A </a:t>
            </a:r>
            <a:r>
              <a:rPr lang="hu-HU" sz="1800" dirty="0" err="1">
                <a:solidFill>
                  <a:schemeClr val="tx1"/>
                </a:solidFill>
              </a:rPr>
              <a:t>Nowcasting</a:t>
            </a:r>
            <a:r>
              <a:rPr lang="hu-HU" sz="1800" dirty="0">
                <a:solidFill>
                  <a:schemeClr val="tx1"/>
                </a:solidFill>
              </a:rPr>
              <a:t> SAF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hu-HU" sz="1800" dirty="0">
                <a:solidFill>
                  <a:schemeClr val="tx1"/>
                </a:solidFill>
              </a:rPr>
              <a:t>szoftvert ad a felhasználóknak (a Nemzeti Meteorológiai Szolgálatoknak),  akik azt a helyben vett műholdadatokkal futtatják és helyben állítják elő a produktumokat.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sz="2000" b="1" u="sng" dirty="0">
                <a:solidFill>
                  <a:schemeClr val="tx1"/>
                </a:solidFill>
              </a:rPr>
              <a:t>Produktum csoportok</a:t>
            </a:r>
          </a:p>
          <a:p>
            <a:pPr algn="ctr">
              <a:spcBef>
                <a:spcPct val="50000"/>
              </a:spcBef>
              <a:defRPr/>
            </a:pPr>
            <a:endParaRPr lang="hu-HU" sz="1000" b="1" u="sng" dirty="0">
              <a:solidFill>
                <a:schemeClr val="tx1"/>
              </a:solidFill>
            </a:endParaRP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Felhő, por, vulkáni hamu maszk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Felhő típus (+ köd)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Felhőtető hőmérséklet, nyomás, magasság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Csapadék-hullás valószínűsége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 err="1">
                <a:solidFill>
                  <a:schemeClr val="tx1"/>
                </a:solidFill>
              </a:rPr>
              <a:t>Konvektív</a:t>
            </a:r>
            <a:r>
              <a:rPr lang="hu-HU" sz="1800" dirty="0">
                <a:solidFill>
                  <a:schemeClr val="tx1"/>
                </a:solidFill>
              </a:rPr>
              <a:t> csapadék intenzitása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Kihullható vízmennyiség, légköri stabilitás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Nagy felbontású szél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Automatikus Műholdkép Interpretáció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Gyorsan Fejlődő Zivatarfelhők</a:t>
            </a:r>
          </a:p>
          <a:p>
            <a:pPr algn="ctr"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hu-HU" sz="1800" dirty="0">
                <a:solidFill>
                  <a:schemeClr val="tx1"/>
                </a:solidFill>
              </a:rPr>
              <a:t>Légtömeg Analízis</a:t>
            </a:r>
          </a:p>
        </p:txBody>
      </p:sp>
      <p:pic>
        <p:nvPicPr>
          <p:cNvPr id="23555" name="Picture 1027" descr="C:\Documents and Settings\marcsi\Asztal\safnwclogoempt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2006" y="4191004"/>
            <a:ext cx="1375833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398" y="188640"/>
            <a:ext cx="10970684" cy="692696"/>
          </a:xfrm>
        </p:spPr>
        <p:txBody>
          <a:bodyPr/>
          <a:lstStyle/>
          <a:p>
            <a:r>
              <a:rPr lang="hu-HU" sz="3600" dirty="0" smtClean="0"/>
              <a:t>Felhőkre vonatkozó produktumok</a:t>
            </a:r>
            <a:endParaRPr lang="hu-HU" sz="3600" dirty="0"/>
          </a:p>
        </p:txBody>
      </p:sp>
      <p:pic>
        <p:nvPicPr>
          <p:cNvPr id="4" name="Kép 3" descr="hawk_snapshot_20181127_065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413" y="1124748"/>
            <a:ext cx="10465163" cy="528549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0" y="836712"/>
            <a:ext cx="326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Felhőtető nyomása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0319115" y="836712"/>
            <a:ext cx="187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Felhőtípus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543595" y="6488668"/>
            <a:ext cx="3648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Felhőtető halmazállapota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0" y="648866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Felhő tetején lévő részecskék mérete</a:t>
            </a:r>
            <a:endParaRPr lang="hu-H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026"/>
          <p:cNvSpPr txBox="1">
            <a:spLocks noChangeArrowheads="1"/>
          </p:cNvSpPr>
          <p:nvPr/>
        </p:nvSpPr>
        <p:spPr bwMode="auto">
          <a:xfrm>
            <a:off x="0" y="1"/>
            <a:ext cx="6383867" cy="33886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800" dirty="0">
                <a:solidFill>
                  <a:schemeClr val="tx1"/>
                </a:solidFill>
              </a:rPr>
              <a:t>Felhő, por, vulkáni hamu maszk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Felhő típus (+ köd)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Felhőtető hőmérséklet, nyomás, magasság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Automatikus Műholdkép Interpretáció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Csapadék-hullás valószínűsége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Gyorsan Fejlődő Zivatarfelhők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 err="1">
                <a:solidFill>
                  <a:schemeClr val="tx1"/>
                </a:solidFill>
              </a:rPr>
              <a:t>Konvektív</a:t>
            </a:r>
            <a:r>
              <a:rPr lang="hu-HU" sz="1800" dirty="0">
                <a:solidFill>
                  <a:schemeClr val="tx1"/>
                </a:solidFill>
              </a:rPr>
              <a:t> csapadék intenzitása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Kihullható vízmennyiség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Stabilitási analízis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Nagy felbontású szél</a:t>
            </a:r>
          </a:p>
          <a:p>
            <a:pPr eaLnBrk="0" hangingPunct="0"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hu-HU" sz="1800" dirty="0">
                <a:solidFill>
                  <a:schemeClr val="tx1"/>
                </a:solidFill>
              </a:rPr>
              <a:t>Légtömeg Analízis</a:t>
            </a:r>
          </a:p>
        </p:txBody>
      </p:sp>
      <p:pic>
        <p:nvPicPr>
          <p:cNvPr id="24579" name="Kép 1" descr="HRWh_20110427061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917" y="1363665"/>
            <a:ext cx="8303683" cy="573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3312584" y="2852739"/>
            <a:ext cx="134408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46" name="Szövegdoboz 3"/>
          <p:cNvSpPr txBox="1">
            <a:spLocks noChangeArrowheads="1"/>
          </p:cNvSpPr>
          <p:nvPr/>
        </p:nvSpPr>
        <p:spPr bwMode="auto">
          <a:xfrm>
            <a:off x="0" y="3"/>
            <a:ext cx="12192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200" dirty="0">
                <a:solidFill>
                  <a:schemeClr val="tx1"/>
                </a:solidFill>
                <a:latin typeface="+mj-lt"/>
                <a:cs typeface="Arial" pitchFamily="34" charset="0"/>
              </a:rPr>
              <a:t>Meteorológiai műholdak rendszere</a:t>
            </a:r>
          </a:p>
          <a:p>
            <a:pPr algn="ctr">
              <a:defRPr/>
            </a:pPr>
            <a:r>
              <a:rPr lang="hu-HU" dirty="0">
                <a:solidFill>
                  <a:schemeClr val="tx1"/>
                </a:solidFill>
                <a:latin typeface="+mj-lt"/>
                <a:cs typeface="Arial" pitchFamily="34" charset="0"/>
              </a:rPr>
              <a:t>Modern meteorológia  műholdak nélkül már elképzelhetetlen </a:t>
            </a:r>
          </a:p>
          <a:p>
            <a:pPr algn="ctr">
              <a:defRPr/>
            </a:pPr>
            <a:r>
              <a:rPr lang="hu-HU" dirty="0">
                <a:solidFill>
                  <a:schemeClr val="tx1"/>
                </a:solidFill>
                <a:latin typeface="+mj-lt"/>
                <a:cs typeface="Arial" pitchFamily="34" charset="0"/>
              </a:rPr>
              <a:t>Globális megfigyelés szükséges (déli félteke, óceánok)	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290" y="1341440"/>
            <a:ext cx="10365316" cy="4919663"/>
          </a:xfrm>
          <a:prstGeom prst="rect">
            <a:avLst/>
          </a:prstGeom>
          <a:solidFill>
            <a:srgbClr val="FFC000">
              <a:alpha val="41176"/>
            </a:srgb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9936427" y="188641"/>
          <a:ext cx="1536171" cy="1219901"/>
        </p:xfrm>
        <a:graphic>
          <a:graphicData uri="http://schemas.openxmlformats.org/presentationml/2006/ole">
            <p:oleObj spid="_x0000_s6146" name="Dokumentum" r:id="rId4" imgW="3400425" imgH="3600450" progId="">
              <p:embed/>
            </p:oleObj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t="4354"/>
          <a:stretch>
            <a:fillRect/>
          </a:stretch>
        </p:blipFill>
        <p:spPr bwMode="auto">
          <a:xfrm>
            <a:off x="1" y="1887956"/>
            <a:ext cx="12192000" cy="497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2639616" y="260648"/>
            <a:ext cx="6720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tx1"/>
                </a:solidFill>
              </a:rPr>
              <a:t>H-SAF csapadék produktumok </a:t>
            </a:r>
            <a:r>
              <a:rPr lang="hu-HU" b="1" dirty="0" err="1">
                <a:solidFill>
                  <a:schemeClr val="tx1"/>
                </a:solidFill>
              </a:rPr>
              <a:t>validálása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911424" y="1124748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Objektív és szubjektív verifikáció radar és automata csapadékmérések alapján.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7387" y="2"/>
            <a:ext cx="10970684" cy="1141412"/>
          </a:xfrm>
        </p:spPr>
        <p:txBody>
          <a:bodyPr/>
          <a:lstStyle/>
          <a:p>
            <a:r>
              <a:rPr lang="hu-HU" sz="3600" dirty="0"/>
              <a:t>Zivatarvizsgálat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7387" y="836716"/>
            <a:ext cx="10970684" cy="4524375"/>
          </a:xfrm>
        </p:spPr>
        <p:txBody>
          <a:bodyPr/>
          <a:lstStyle/>
          <a:p>
            <a:r>
              <a:rPr lang="hu-HU" sz="2400" dirty="0"/>
              <a:t>Zivatar környezetének vizsgálata különböző műholdas mérések alapján.</a:t>
            </a: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1583503" y="1988842"/>
            <a:ext cx="10309217" cy="4765427"/>
            <a:chOff x="166378" y="928424"/>
            <a:chExt cx="8674226" cy="5969859"/>
          </a:xfrm>
        </p:grpSpPr>
        <p:pic>
          <p:nvPicPr>
            <p:cNvPr id="4" name="Kép 7">
              <a:extLst/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378" y="928424"/>
              <a:ext cx="4076012" cy="2963581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732668" y="3342486"/>
              <a:ext cx="3040242" cy="385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24h Microphysics RGB (enhanced)</a:t>
              </a:r>
            </a:p>
          </p:txBody>
        </p:sp>
        <p:pic>
          <p:nvPicPr>
            <p:cNvPr id="6" name="Kép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378" y="3896741"/>
              <a:ext cx="4055849" cy="3001542"/>
            </a:xfrm>
            <a:prstGeom prst="rect">
              <a:avLst/>
            </a:prstGeom>
          </p:spPr>
        </p:pic>
        <p:pic>
          <p:nvPicPr>
            <p:cNvPr id="7" name="Kép 6">
              <a:extLst>
                <a:ext uri="{FF2B5EF4-FFF2-40B4-BE49-F238E27FC236}">
                  <a16:creationId xmlns:a16="http://schemas.microsoft.com/office/drawing/2014/main" xmlns="" id="{E80C7EB0-C8D2-4E21-9711-A4898034A35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95658" y="1021614"/>
              <a:ext cx="4544946" cy="300154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8" name="Kép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4633" y="3870217"/>
              <a:ext cx="4008474" cy="2974890"/>
            </a:xfrm>
            <a:prstGeom prst="rect">
              <a:avLst/>
            </a:prstGeom>
          </p:spPr>
        </p:pic>
        <p:sp>
          <p:nvSpPr>
            <p:cNvPr id="9" name="Szövegdoboz 8"/>
            <p:cNvSpPr txBox="1"/>
            <p:nvPr/>
          </p:nvSpPr>
          <p:spPr>
            <a:xfrm>
              <a:off x="7854635" y="3870217"/>
              <a:ext cx="457505" cy="462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GII</a:t>
              </a:r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180611" y="4015920"/>
              <a:ext cx="921483" cy="462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ECMWF</a:t>
              </a:r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8245198" y="994352"/>
              <a:ext cx="554616" cy="462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IASI</a:t>
              </a:r>
            </a:p>
          </p:txBody>
        </p:sp>
        <p:sp>
          <p:nvSpPr>
            <p:cNvPr id="12" name="Jobbra nyíl 11"/>
            <p:cNvSpPr/>
            <p:nvPr/>
          </p:nvSpPr>
          <p:spPr>
            <a:xfrm rot="19238232">
              <a:off x="4756939" y="5742187"/>
              <a:ext cx="433287" cy="1956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Jobbra nyíl 12"/>
            <p:cNvSpPr/>
            <p:nvPr/>
          </p:nvSpPr>
          <p:spPr>
            <a:xfrm rot="19238232">
              <a:off x="5008769" y="2761114"/>
              <a:ext cx="433287" cy="1956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Jobbra nyíl 13"/>
            <p:cNvSpPr/>
            <p:nvPr/>
          </p:nvSpPr>
          <p:spPr>
            <a:xfrm rot="19238232">
              <a:off x="516025" y="5821016"/>
              <a:ext cx="433287" cy="1956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Jobbra nyíl 26"/>
            <p:cNvSpPr/>
            <p:nvPr/>
          </p:nvSpPr>
          <p:spPr>
            <a:xfrm rot="19238232">
              <a:off x="739350" y="2955602"/>
              <a:ext cx="433287" cy="19563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Szövegdoboz 16"/>
          <p:cNvSpPr txBox="1"/>
          <p:nvPr/>
        </p:nvSpPr>
        <p:spPr>
          <a:xfrm>
            <a:off x="0" y="1628800"/>
            <a:ext cx="326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Kihullató víz (mm)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/>
          <p:cNvGrpSpPr>
            <a:grpSpLocks noChangeAspect="1"/>
          </p:cNvGrpSpPr>
          <p:nvPr/>
        </p:nvGrpSpPr>
        <p:grpSpPr>
          <a:xfrm>
            <a:off x="4696793" y="1292070"/>
            <a:ext cx="7326843" cy="5418452"/>
            <a:chOff x="3001895" y="916526"/>
            <a:chExt cx="7850188" cy="7740650"/>
          </a:xfrm>
        </p:grpSpPr>
        <p:pic>
          <p:nvPicPr>
            <p:cNvPr id="4" name="Kép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895" y="916526"/>
              <a:ext cx="7850188" cy="774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Egyenes összekötő nyíllal 4"/>
            <p:cNvCxnSpPr/>
            <p:nvPr/>
          </p:nvCxnSpPr>
          <p:spPr>
            <a:xfrm>
              <a:off x="4441758" y="2580226"/>
              <a:ext cx="53975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nyíllal 5"/>
            <p:cNvCxnSpPr/>
            <p:nvPr/>
          </p:nvCxnSpPr>
          <p:spPr>
            <a:xfrm>
              <a:off x="5826058" y="2577051"/>
              <a:ext cx="53975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zövegdoboz 39"/>
            <p:cNvSpPr txBox="1">
              <a:spLocks noChangeArrowheads="1"/>
            </p:cNvSpPr>
            <p:nvPr/>
          </p:nvSpPr>
          <p:spPr bwMode="auto">
            <a:xfrm>
              <a:off x="4394133" y="2261140"/>
              <a:ext cx="768067" cy="39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hu-HU" sz="12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Pe</a:t>
              </a:r>
              <a:r>
                <a:rPr kumimoji="0" lang="hu-HU" altLang="hu-HU" sz="12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riod </a:t>
              </a:r>
              <a:r>
                <a:rPr kumimoji="0" lang="en-US" altLang="hu-HU" sz="12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</a:t>
              </a:r>
              <a:endParaRPr kumimoji="0" lang="hu-HU" altLang="hu-HU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8" name="Szövegdoboz 228"/>
            <p:cNvSpPr txBox="1">
              <a:spLocks noChangeArrowheads="1"/>
            </p:cNvSpPr>
            <p:nvPr/>
          </p:nvSpPr>
          <p:spPr bwMode="auto">
            <a:xfrm>
              <a:off x="5783195" y="2284952"/>
              <a:ext cx="768067" cy="39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hu-HU" sz="12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Pe</a:t>
              </a:r>
              <a:r>
                <a:rPr kumimoji="0" lang="hu-HU" altLang="hu-HU" sz="12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riod </a:t>
              </a:r>
              <a:r>
                <a:rPr kumimoji="0" lang="en-US" altLang="hu-HU" sz="12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</a:t>
              </a:r>
              <a:endParaRPr kumimoji="0" lang="hu-HU" altLang="hu-HU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6599170" y="3212052"/>
              <a:ext cx="4024313" cy="9233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After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1800 UTC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the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storm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’s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distance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from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radar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exceeds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120 km and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the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Doppler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velocity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data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cannot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be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analyzed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with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sufficient</a:t>
              </a: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</a:t>
              </a:r>
              <a:r>
                <a:rPr kumimoji="0" lang="hu-H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certainty</a:t>
              </a:r>
              <a:endParaRPr kumimoji="0" lang="hu-HU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0029" y="104126"/>
            <a:ext cx="10515600" cy="1085487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chemeClr val="tx1"/>
                </a:solidFill>
              </a:rPr>
              <a:t>Műhold-, radar- és villám adatok együttes felhasználása</a:t>
            </a:r>
            <a:r>
              <a:rPr lang="en-GB" sz="3200" b="1" dirty="0">
                <a:solidFill>
                  <a:schemeClr val="tx1"/>
                </a:solidFill>
              </a:rPr>
              <a:t>, </a:t>
            </a:r>
            <a:r>
              <a:rPr lang="hu-HU" sz="3200" b="1" dirty="0">
                <a:solidFill>
                  <a:schemeClr val="tx1"/>
                </a:solidFill>
              </a:rPr>
              <a:t>09 </a:t>
            </a:r>
            <a:r>
              <a:rPr lang="hu-HU" sz="3200" b="1" dirty="0" err="1">
                <a:solidFill>
                  <a:schemeClr val="tx1"/>
                </a:solidFill>
              </a:rPr>
              <a:t>June</a:t>
            </a:r>
            <a:r>
              <a:rPr lang="hu-HU" sz="3200" b="1" dirty="0">
                <a:solidFill>
                  <a:schemeClr val="tx1"/>
                </a:solidFill>
              </a:rPr>
              <a:t> 2012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397" y="1479397"/>
            <a:ext cx="4192480" cy="2355757"/>
          </a:xfrm>
        </p:spPr>
        <p:txBody>
          <a:bodyPr>
            <a:normAutofit/>
          </a:bodyPr>
          <a:lstStyle/>
          <a:p>
            <a:r>
              <a:rPr lang="hu-HU" sz="2400" dirty="0" err="1">
                <a:solidFill>
                  <a:schemeClr val="tx1"/>
                </a:solidFill>
              </a:rPr>
              <a:t>Correlation</a:t>
            </a:r>
            <a:r>
              <a:rPr lang="hu-HU" sz="2400" dirty="0">
                <a:solidFill>
                  <a:schemeClr val="tx1"/>
                </a:solidFill>
              </a:rPr>
              <a:t> </a:t>
            </a:r>
            <a:r>
              <a:rPr lang="hu-HU" sz="2400" dirty="0" err="1">
                <a:solidFill>
                  <a:schemeClr val="tx1"/>
                </a:solidFill>
              </a:rPr>
              <a:t>between</a:t>
            </a:r>
            <a:r>
              <a:rPr lang="hu-HU" sz="2400" dirty="0">
                <a:solidFill>
                  <a:schemeClr val="tx1"/>
                </a:solidFill>
              </a:rPr>
              <a:t> </a:t>
            </a:r>
            <a:r>
              <a:rPr lang="hu-HU" sz="2400" dirty="0" err="1">
                <a:solidFill>
                  <a:schemeClr val="tx1"/>
                </a:solidFill>
              </a:rPr>
              <a:t>lightning</a:t>
            </a:r>
            <a:r>
              <a:rPr lang="hu-HU" sz="2400" dirty="0">
                <a:solidFill>
                  <a:schemeClr val="tx1"/>
                </a:solidFill>
              </a:rPr>
              <a:t> </a:t>
            </a:r>
            <a:r>
              <a:rPr lang="hu-HU" sz="2400" dirty="0" err="1">
                <a:solidFill>
                  <a:schemeClr val="tx1"/>
                </a:solidFill>
              </a:rPr>
              <a:t>number</a:t>
            </a:r>
            <a:r>
              <a:rPr lang="hu-HU" sz="2400" dirty="0">
                <a:solidFill>
                  <a:schemeClr val="tx1"/>
                </a:solidFill>
              </a:rPr>
              <a:t> and </a:t>
            </a:r>
            <a:r>
              <a:rPr lang="hu-HU" sz="2400" dirty="0" err="1">
                <a:solidFill>
                  <a:schemeClr val="tx1"/>
                </a:solidFill>
              </a:rPr>
              <a:t>estimated</a:t>
            </a:r>
            <a:r>
              <a:rPr lang="hu-HU" sz="2400" dirty="0">
                <a:solidFill>
                  <a:schemeClr val="tx1"/>
                </a:solidFill>
              </a:rPr>
              <a:t> </a:t>
            </a:r>
            <a:r>
              <a:rPr lang="hu-HU" sz="2400" dirty="0" err="1">
                <a:solidFill>
                  <a:schemeClr val="tx1"/>
                </a:solidFill>
              </a:rPr>
              <a:t>vorticity</a:t>
            </a:r>
            <a:endParaRPr lang="hu-HU" sz="2400" dirty="0">
              <a:solidFill>
                <a:schemeClr val="tx1"/>
              </a:solidFill>
            </a:endParaRPr>
          </a:p>
          <a:p>
            <a:r>
              <a:rPr lang="hu-HU" sz="2400" dirty="0" err="1">
                <a:solidFill>
                  <a:schemeClr val="tx1"/>
                </a:solidFill>
              </a:rPr>
              <a:t>Cold</a:t>
            </a:r>
            <a:r>
              <a:rPr lang="hu-HU" sz="2400" dirty="0">
                <a:solidFill>
                  <a:schemeClr val="tx1"/>
                </a:solidFill>
              </a:rPr>
              <a:t>-ring </a:t>
            </a:r>
            <a:r>
              <a:rPr lang="hu-HU" sz="2400" dirty="0" err="1">
                <a:solidFill>
                  <a:schemeClr val="tx1"/>
                </a:solidFill>
              </a:rPr>
              <a:t>formed</a:t>
            </a:r>
            <a:r>
              <a:rPr lang="hu-HU" sz="2400" dirty="0">
                <a:solidFill>
                  <a:schemeClr val="tx1"/>
                </a:solidFill>
              </a:rPr>
              <a:t> </a:t>
            </a:r>
            <a:r>
              <a:rPr lang="hu-HU" sz="2400" dirty="0" err="1">
                <a:solidFill>
                  <a:schemeClr val="tx1"/>
                </a:solidFill>
              </a:rPr>
              <a:t>after</a:t>
            </a:r>
            <a:r>
              <a:rPr lang="hu-HU" sz="2400" dirty="0">
                <a:solidFill>
                  <a:schemeClr val="tx1"/>
                </a:solidFill>
              </a:rPr>
              <a:t> </a:t>
            </a:r>
            <a:r>
              <a:rPr lang="hu-HU" sz="2400" dirty="0" err="1">
                <a:solidFill>
                  <a:schemeClr val="tx1"/>
                </a:solidFill>
              </a:rPr>
              <a:t>the</a:t>
            </a:r>
            <a:r>
              <a:rPr lang="hu-HU" sz="2400" dirty="0">
                <a:solidFill>
                  <a:schemeClr val="tx1"/>
                </a:solidFill>
              </a:rPr>
              <a:t> „</a:t>
            </a:r>
            <a:r>
              <a:rPr lang="hu-HU" sz="2400" dirty="0" err="1">
                <a:solidFill>
                  <a:schemeClr val="tx1"/>
                </a:solidFill>
              </a:rPr>
              <a:t>lightning</a:t>
            </a:r>
            <a:r>
              <a:rPr lang="hu-HU" sz="2400" dirty="0">
                <a:solidFill>
                  <a:schemeClr val="tx1"/>
                </a:solidFill>
              </a:rPr>
              <a:t> </a:t>
            </a:r>
            <a:r>
              <a:rPr lang="hu-HU" sz="2400" dirty="0" err="1">
                <a:solidFill>
                  <a:schemeClr val="tx1"/>
                </a:solidFill>
              </a:rPr>
              <a:t>jump</a:t>
            </a:r>
            <a:r>
              <a:rPr lang="hu-HU" sz="2400" dirty="0">
                <a:solidFill>
                  <a:schemeClr val="tx1"/>
                </a:solidFill>
              </a:rPr>
              <a:t>”</a:t>
            </a:r>
          </a:p>
        </p:txBody>
      </p:sp>
      <p:pic>
        <p:nvPicPr>
          <p:cNvPr id="11" name="Kép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638" y="3851282"/>
            <a:ext cx="4171975" cy="281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69"/>
          <p:cNvSpPr txBox="1">
            <a:spLocks noChangeArrowheads="1"/>
          </p:cNvSpPr>
          <p:nvPr/>
        </p:nvSpPr>
        <p:spPr bwMode="auto">
          <a:xfrm>
            <a:off x="335366" y="3861048"/>
            <a:ext cx="41844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IR 10.8 + HRV sandwich</a:t>
            </a:r>
            <a:r>
              <a:rPr kumimoji="0" lang="hu-HU" alt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image</a:t>
            </a:r>
            <a:endParaRPr kumimoji="0" lang="en-US" altLang="hu-H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1728 UTC</a:t>
            </a:r>
            <a:endParaRPr kumimoji="0" lang="hu-HU" altLang="hu-H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" name="Text Box 170"/>
          <p:cNvSpPr txBox="1">
            <a:spLocks noChangeArrowheads="1"/>
          </p:cNvSpPr>
          <p:nvPr/>
        </p:nvSpPr>
        <p:spPr bwMode="auto">
          <a:xfrm>
            <a:off x="2831639" y="5733256"/>
            <a:ext cx="11047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Ice</a:t>
            </a:r>
            <a:r>
              <a:rPr kumimoji="0" lang="hu-HU" alt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en-US" alt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plume</a:t>
            </a:r>
            <a:endParaRPr kumimoji="0" lang="hu-HU" altLang="hu-H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14" name="Egyenes összekötő nyíllal 13"/>
          <p:cNvCxnSpPr/>
          <p:nvPr/>
        </p:nvCxnSpPr>
        <p:spPr>
          <a:xfrm flipH="1" flipV="1">
            <a:off x="2983716" y="5648332"/>
            <a:ext cx="558800" cy="20161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70"/>
          <p:cNvSpPr txBox="1">
            <a:spLocks noChangeArrowheads="1"/>
          </p:cNvSpPr>
          <p:nvPr/>
        </p:nvSpPr>
        <p:spPr bwMode="auto">
          <a:xfrm>
            <a:off x="1967546" y="6309320"/>
            <a:ext cx="1826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Overshooting</a:t>
            </a:r>
            <a:r>
              <a:rPr kumimoji="0" lang="hu-HU" alt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top</a:t>
            </a:r>
          </a:p>
        </p:txBody>
      </p:sp>
      <p:cxnSp>
        <p:nvCxnSpPr>
          <p:cNvPr id="16" name="Egyenes összekötő nyíllal 15">
            <a:extLst/>
          </p:cNvPr>
          <p:cNvCxnSpPr>
            <a:cxnSpLocks/>
          </p:cNvCxnSpPr>
          <p:nvPr/>
        </p:nvCxnSpPr>
        <p:spPr>
          <a:xfrm flipH="1" flipV="1">
            <a:off x="2801689" y="5916618"/>
            <a:ext cx="412751" cy="35718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63629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59"/>
          <p:cNvGrpSpPr>
            <a:grpSpLocks/>
          </p:cNvGrpSpPr>
          <p:nvPr/>
        </p:nvGrpSpPr>
        <p:grpSpPr bwMode="auto">
          <a:xfrm>
            <a:off x="2032000" y="3"/>
            <a:ext cx="10001251" cy="6791325"/>
            <a:chOff x="960" y="0"/>
            <a:chExt cx="4725" cy="4278"/>
          </a:xfrm>
        </p:grpSpPr>
        <p:sp>
          <p:nvSpPr>
            <p:cNvPr id="34823" name="Text Box 7"/>
            <p:cNvSpPr txBox="1">
              <a:spLocks noChangeArrowheads="1"/>
            </p:cNvSpPr>
            <p:nvPr/>
          </p:nvSpPr>
          <p:spPr bwMode="auto">
            <a:xfrm>
              <a:off x="1008" y="144"/>
              <a:ext cx="163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54000" rIns="0" bIns="5400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III.</a:t>
              </a:r>
            </a:p>
            <a:p>
              <a:pPr algn="ctr" defTabSz="914400">
                <a:buClrTx/>
                <a:buSzTx/>
                <a:buFontTx/>
                <a:buNone/>
              </a:pPr>
              <a:endParaRPr lang="hu-HU" altLang="hu-HU" sz="1400">
                <a:solidFill>
                  <a:prstClr val="black"/>
                </a:solidFill>
                <a:latin typeface="Calibri" panose="020F0502020204030204" pitchFamily="34" charset="0"/>
                <a:ea typeface="+mn-ea"/>
              </a:endParaRPr>
            </a:p>
          </p:txBody>
        </p:sp>
        <p:sp>
          <p:nvSpPr>
            <p:cNvPr id="34838" name="Text Box 22"/>
            <p:cNvSpPr txBox="1">
              <a:spLocks noChangeArrowheads="1"/>
            </p:cNvSpPr>
            <p:nvPr/>
          </p:nvSpPr>
          <p:spPr bwMode="auto">
            <a:xfrm>
              <a:off x="1218" y="0"/>
              <a:ext cx="6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 tIns="0" rIns="54000" bIns="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2009.</a:t>
              </a:r>
            </a:p>
          </p:txBody>
        </p:sp>
        <p:pic>
          <p:nvPicPr>
            <p:cNvPr id="34818" name="Picture 2" descr="C:\Documents and Settings\ildi\Dokumentumok\vegindex\Legkor\ndvi_ha_200903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126"/>
              <a:ext cx="726" cy="49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19" name="Picture 3" descr="C:\Documents and Settings\ildi\Dokumentumok\vegindex\Legkor\ndvi_ha_200904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648"/>
              <a:ext cx="726" cy="50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0" name="Picture 4" descr="C:\Documents and Settings\ildi\Dokumentumok\vegindex\Legkor\ndvi_ha_200905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18" y="1169"/>
              <a:ext cx="726" cy="49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1" name="Picture 5" descr="C:\Documents and Settings\ildi\Dokumentumok\vegindex\Legkor\ndvi_ha_200906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1691"/>
              <a:ext cx="726" cy="50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9" name="Picture 13" descr="C:\Documents and Settings\ildi\Dokumentumok\vegindex\Legkor\ndvi_ha_200907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2212"/>
              <a:ext cx="726" cy="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30" name="Picture 14" descr="C:\Documents and Settings\ildi\Dokumentumok\vegindex\Legkor\ndvi_ha_200908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2734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31" name="Picture 15" descr="C:\Documents and Settings\ildi\Dokumentumok\vegindex\Legkor\ndvi_ha_200909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3255"/>
              <a:ext cx="726" cy="4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32" name="Picture 16" descr="C:\Documents and Settings\ildi\Dokumentumok\vegindex\Legkor\ndvi_ha_200910.g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3776"/>
              <a:ext cx="726" cy="4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41" name="Picture 25" descr="C:\Documents and Settings\ildi\Dokumentumok\vegindex\Legkor\ndvi_ha_201003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126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42" name="Picture 26" descr="C:\Documents and Settings\ildi\Dokumentumok\vegindex\Legkor\ndvi_ha_201004.gi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648"/>
              <a:ext cx="726" cy="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43" name="Picture 27" descr="C:\Documents and Settings\ildi\Dokumentumok\vegindex\Legkor\ndvi_ha_201005.gi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1169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44" name="Picture 28" descr="C:\Documents and Settings\ildi\Dokumentumok\vegindex\Legkor\ndvi_ha_201006.gif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1691"/>
              <a:ext cx="726" cy="49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45" name="Picture 29" descr="C:\Documents and Settings\ildi\Dokumentumok\vegindex\Legkor\ndvi_ha_201007.gif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2212"/>
              <a:ext cx="726" cy="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46" name="Picture 30" descr="C:\Documents and Settings\ildi\Dokumentumok\vegindex\Legkor\ndvi_ha_201008.gif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2734"/>
              <a:ext cx="726" cy="49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47" name="Picture 31" descr="C:\Documents and Settings\ildi\Dokumentumok\vegindex\Legkor\ndvi_ha_201009.gif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3255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48" name="Picture 32" descr="C:\Documents and Settings\ildi\Dokumentumok\vegindex\Legkor\ndvi_ha_201010.gif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3776"/>
              <a:ext cx="726" cy="50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1" name="Picture 195" descr="C:\Documents and Settings\ildi\Dokumentumok\vegindex\Legkor\ndvi_ha_201103.gif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" y="126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2" name="Picture 196" descr="C:\Documents and Settings\ildi\Dokumentumok\vegindex\Legkor\ndvi_ha_201104.gif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" y="648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3" name="Picture 197" descr="C:\Documents and Settings\ildi\Dokumentumok\vegindex\Legkor\ndvi_ha_201105.gif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" y="1169"/>
              <a:ext cx="726" cy="49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4" name="Picture 198" descr="C:\Documents and Settings\ildi\Dokumentumok\vegindex\Legkor\ndvi_ha_201106.gif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" y="1691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5" name="Picture 199" descr="C:\Documents and Settings\ildi\Dokumentumok\vegindex\Legkor\ndvi_ha_201107.gif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" y="2212"/>
              <a:ext cx="726" cy="49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6" name="Picture 200" descr="C:\Documents and Settings\ildi\Dokumentumok\vegindex\Legkor\ndvi_ha_201108.gif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" y="2734"/>
              <a:ext cx="726" cy="49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7" name="Picture 201" descr="C:\Documents and Settings\ildi\Dokumentumok\vegindex\Legkor\ndvi_ha_201109.gif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" y="3255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8" name="Picture 202" descr="C:\Documents and Settings\ildi\Dokumentumok\vegindex\Legkor\ndvi_ha_201110.gif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" y="3776"/>
              <a:ext cx="726" cy="50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19" name="Picture 203" descr="C:\Documents and Settings\ildi\Dokumentumok\vegindex\Legkor\ndvi_ha_201203.gif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126"/>
              <a:ext cx="726" cy="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0" name="Picture 204" descr="C:\Documents and Settings\ildi\Dokumentumok\vegindex\Legkor\ndvi_ha_201204.gif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648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1" name="Picture 205" descr="C:\Documents and Settings\ildi\Dokumentumok\vegindex\Legkor\ndvi_ha_201205.gif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1169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2" name="Picture 206" descr="C:\Documents and Settings\ildi\Dokumentumok\vegindex\Legkor\ndvi_ha_201206.gif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1691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3" name="Picture 207" descr="C:\Documents and Settings\ildi\Dokumentumok\vegindex\Legkor\ndvi_ha_201207.gif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2212"/>
              <a:ext cx="726" cy="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4" name="Picture 208" descr="C:\Documents and Settings\ildi\Dokumentumok\vegindex\Legkor\ndvi_ha_201208.gif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2734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5" name="Picture 209" descr="C:\Documents and Settings\ildi\Dokumentumok\vegindex\Legkor\ndvi_ha_201209.gif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3255"/>
              <a:ext cx="726" cy="49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6" name="Picture 210" descr="C:\Documents and Settings\ildi\Dokumentumok\vegindex\Legkor\ndvi_ha_201210.gif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3776"/>
              <a:ext cx="726" cy="49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7" name="Picture 211" descr="C:\Documents and Settings\ildi\Dokumentumok\vegindex\Legkor\ndvi_ha_201303.gif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126"/>
              <a:ext cx="726" cy="49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8" name="Picture 212" descr="C:\Documents and Settings\ildi\Dokumentumok\vegindex\Legkor\ndvi_ha_201304.gif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648"/>
              <a:ext cx="726" cy="4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29" name="Picture 213" descr="C:\Documents and Settings\ildi\Dokumentumok\vegindex\Legkor\ndvi_ha_201305.gif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1169"/>
              <a:ext cx="726" cy="49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0" name="Picture 214" descr="C:\Documents and Settings\ildi\Dokumentumok\vegindex\Legkor\ndvi_ha_201306.gif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1691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1" name="Picture 215" descr="C:\Documents and Settings\ildi\Dokumentumok\vegindex\Legkor\ndvi_ha_201307.gif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2212"/>
              <a:ext cx="726" cy="4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2" name="Picture 216" descr="C:\Documents and Settings\ildi\Dokumentumok\vegindex\Legkor\ndvi_ha_201308.gif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2734"/>
              <a:ext cx="726" cy="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3" name="Picture 217" descr="C:\Documents and Settings\ildi\Dokumentumok\vegindex\Legkor\ndvi_ha_201309.gif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3255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4" name="Picture 218" descr="C:\Documents and Settings\ildi\Dokumentumok\vegindex\Legkor\ndvi_ha_201310.gif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3776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5" name="Picture 219" descr="C:\Documents and Settings\ildi\Dokumentumok\vegindex\Legkor\ndvi_ha_201403.gif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126"/>
              <a:ext cx="726" cy="49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6" name="Picture 220" descr="C:\Documents and Settings\ildi\Dokumentumok\vegindex\Legkor\ndvi_ha_201404.gif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648"/>
              <a:ext cx="726" cy="4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7" name="Picture 221" descr="C:\Documents and Settings\ildi\Dokumentumok\vegindex\Legkor\ndvi_ha_201405.gif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1169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8" name="Picture 222" descr="C:\Documents and Settings\ildi\Dokumentumok\vegindex\Legkor\ndvi_ha_201406.gif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1691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39" name="Picture 223" descr="C:\Documents and Settings\ildi\Dokumentumok\vegindex\Legkor\ndvi_ha_201407.gif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2212"/>
              <a:ext cx="726" cy="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40" name="Picture 224" descr="C:\Documents and Settings\ildi\Dokumentumok\vegindex\Legkor\ndvi_ha_201408.gif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2734"/>
              <a:ext cx="726" cy="49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41" name="Picture 225" descr="C:\Documents and Settings\ildi\Dokumentumok\vegindex\Legkor\ndvi_ha_201409.gif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3255"/>
              <a:ext cx="726" cy="50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42" name="Picture 226" descr="C:\Documents and Settings\ildi\Dokumentumok\vegindex\Legkor\ndvi_ha_201410.gif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3776"/>
              <a:ext cx="725" cy="49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044" name="Text Box 228"/>
            <p:cNvSpPr txBox="1">
              <a:spLocks noChangeArrowheads="1"/>
            </p:cNvSpPr>
            <p:nvPr/>
          </p:nvSpPr>
          <p:spPr bwMode="auto">
            <a:xfrm>
              <a:off x="1968" y="0"/>
              <a:ext cx="6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 tIns="0" rIns="54000" bIns="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2010.</a:t>
              </a:r>
            </a:p>
          </p:txBody>
        </p:sp>
        <p:sp>
          <p:nvSpPr>
            <p:cNvPr id="35045" name="Text Box 229"/>
            <p:cNvSpPr txBox="1">
              <a:spLocks noChangeArrowheads="1"/>
            </p:cNvSpPr>
            <p:nvPr/>
          </p:nvSpPr>
          <p:spPr bwMode="auto">
            <a:xfrm>
              <a:off x="2736" y="0"/>
              <a:ext cx="6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 tIns="0" rIns="54000" bIns="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2011.</a:t>
              </a:r>
            </a:p>
          </p:txBody>
        </p:sp>
        <p:sp>
          <p:nvSpPr>
            <p:cNvPr id="35046" name="Text Box 230"/>
            <p:cNvSpPr txBox="1">
              <a:spLocks noChangeArrowheads="1"/>
            </p:cNvSpPr>
            <p:nvPr/>
          </p:nvSpPr>
          <p:spPr bwMode="auto">
            <a:xfrm>
              <a:off x="3456" y="0"/>
              <a:ext cx="6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 tIns="0" rIns="54000" bIns="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2012.</a:t>
              </a:r>
            </a:p>
          </p:txBody>
        </p:sp>
        <p:sp>
          <p:nvSpPr>
            <p:cNvPr id="35047" name="Text Box 231"/>
            <p:cNvSpPr txBox="1">
              <a:spLocks noChangeArrowheads="1"/>
            </p:cNvSpPr>
            <p:nvPr/>
          </p:nvSpPr>
          <p:spPr bwMode="auto">
            <a:xfrm>
              <a:off x="4224" y="0"/>
              <a:ext cx="6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 tIns="0" rIns="54000" bIns="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2013.</a:t>
              </a:r>
            </a:p>
          </p:txBody>
        </p:sp>
        <p:sp>
          <p:nvSpPr>
            <p:cNvPr id="35048" name="Text Box 232"/>
            <p:cNvSpPr txBox="1">
              <a:spLocks noChangeArrowheads="1"/>
            </p:cNvSpPr>
            <p:nvPr/>
          </p:nvSpPr>
          <p:spPr bwMode="auto">
            <a:xfrm>
              <a:off x="4944" y="0"/>
              <a:ext cx="6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 tIns="0" rIns="54000" bIns="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2014.</a:t>
              </a:r>
            </a:p>
          </p:txBody>
        </p:sp>
        <p:sp>
          <p:nvSpPr>
            <p:cNvPr id="35049" name="Text Box 233"/>
            <p:cNvSpPr txBox="1">
              <a:spLocks noChangeArrowheads="1"/>
            </p:cNvSpPr>
            <p:nvPr/>
          </p:nvSpPr>
          <p:spPr bwMode="auto">
            <a:xfrm>
              <a:off x="1007" y="672"/>
              <a:ext cx="163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54000" rIns="0" bIns="5400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IV.</a:t>
              </a:r>
            </a:p>
            <a:p>
              <a:pPr algn="ctr" defTabSz="914400">
                <a:buClrTx/>
                <a:buSzTx/>
                <a:buFontTx/>
                <a:buNone/>
              </a:pPr>
              <a:endParaRPr lang="hu-HU" altLang="hu-HU" sz="1400">
                <a:solidFill>
                  <a:prstClr val="black"/>
                </a:solidFill>
                <a:latin typeface="Calibri" panose="020F0502020204030204" pitchFamily="34" charset="0"/>
                <a:ea typeface="+mn-ea"/>
              </a:endParaRPr>
            </a:p>
          </p:txBody>
        </p:sp>
        <p:sp>
          <p:nvSpPr>
            <p:cNvPr id="35050" name="Text Box 234"/>
            <p:cNvSpPr txBox="1">
              <a:spLocks noChangeArrowheads="1"/>
            </p:cNvSpPr>
            <p:nvPr/>
          </p:nvSpPr>
          <p:spPr bwMode="auto">
            <a:xfrm>
              <a:off x="1007" y="1200"/>
              <a:ext cx="163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54000" rIns="0" bIns="5400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V.</a:t>
              </a:r>
            </a:p>
            <a:p>
              <a:pPr algn="ctr" defTabSz="914400">
                <a:buClrTx/>
                <a:buSzTx/>
                <a:buFontTx/>
                <a:buNone/>
              </a:pPr>
              <a:endParaRPr lang="hu-HU" altLang="hu-HU" sz="1400">
                <a:solidFill>
                  <a:prstClr val="black"/>
                </a:solidFill>
                <a:latin typeface="Calibri" panose="020F0502020204030204" pitchFamily="34" charset="0"/>
                <a:ea typeface="+mn-ea"/>
              </a:endParaRPr>
            </a:p>
          </p:txBody>
        </p:sp>
        <p:sp>
          <p:nvSpPr>
            <p:cNvPr id="35051" name="Text Box 235"/>
            <p:cNvSpPr txBox="1">
              <a:spLocks noChangeArrowheads="1"/>
            </p:cNvSpPr>
            <p:nvPr/>
          </p:nvSpPr>
          <p:spPr bwMode="auto">
            <a:xfrm>
              <a:off x="1007" y="1728"/>
              <a:ext cx="163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54000" rIns="0" bIns="5400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VI</a:t>
              </a:r>
              <a:r>
                <a:rPr lang="hu-HU" altLang="hu-HU" sz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.</a:t>
              </a:r>
            </a:p>
            <a:p>
              <a:pPr algn="ctr" defTabSz="914400">
                <a:buClrTx/>
                <a:buSzTx/>
                <a:buFontTx/>
                <a:buNone/>
              </a:pPr>
              <a:endParaRPr lang="hu-HU" altLang="hu-HU" sz="1400">
                <a:solidFill>
                  <a:prstClr val="black"/>
                </a:solidFill>
                <a:latin typeface="Calibri" panose="020F0502020204030204" pitchFamily="34" charset="0"/>
                <a:ea typeface="+mn-ea"/>
              </a:endParaRPr>
            </a:p>
          </p:txBody>
        </p:sp>
        <p:sp>
          <p:nvSpPr>
            <p:cNvPr id="35052" name="Text Box 236"/>
            <p:cNvSpPr txBox="1">
              <a:spLocks noChangeArrowheads="1"/>
            </p:cNvSpPr>
            <p:nvPr/>
          </p:nvSpPr>
          <p:spPr bwMode="auto">
            <a:xfrm>
              <a:off x="960" y="2256"/>
              <a:ext cx="210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54000" rIns="0" bIns="5400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VII.</a:t>
              </a:r>
            </a:p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35053" name="Text Box 237"/>
            <p:cNvSpPr txBox="1">
              <a:spLocks noChangeArrowheads="1"/>
            </p:cNvSpPr>
            <p:nvPr/>
          </p:nvSpPr>
          <p:spPr bwMode="auto">
            <a:xfrm>
              <a:off x="960" y="2784"/>
              <a:ext cx="210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54000" rIns="0" bIns="5400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VIII.</a:t>
              </a:r>
            </a:p>
            <a:p>
              <a:pPr algn="ctr" defTabSz="914400">
                <a:buClrTx/>
                <a:buSzTx/>
                <a:buFontTx/>
                <a:buNone/>
              </a:pPr>
              <a:endParaRPr lang="hu-HU" altLang="hu-HU" sz="1400">
                <a:solidFill>
                  <a:prstClr val="black"/>
                </a:solidFill>
                <a:latin typeface="Calibri" panose="020F0502020204030204" pitchFamily="34" charset="0"/>
                <a:ea typeface="+mn-ea"/>
              </a:endParaRPr>
            </a:p>
          </p:txBody>
        </p:sp>
        <p:sp>
          <p:nvSpPr>
            <p:cNvPr id="35054" name="Text Box 238"/>
            <p:cNvSpPr txBox="1">
              <a:spLocks noChangeArrowheads="1"/>
            </p:cNvSpPr>
            <p:nvPr/>
          </p:nvSpPr>
          <p:spPr bwMode="auto">
            <a:xfrm>
              <a:off x="1007" y="3312"/>
              <a:ext cx="163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54000" rIns="0" bIns="5400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IX.</a:t>
              </a:r>
            </a:p>
            <a:p>
              <a:pPr algn="ctr" defTabSz="914400">
                <a:buClrTx/>
                <a:buSzTx/>
                <a:buFontTx/>
                <a:buNone/>
              </a:pPr>
              <a:endParaRPr lang="hu-HU" altLang="hu-HU" sz="1400">
                <a:solidFill>
                  <a:prstClr val="black"/>
                </a:solidFill>
                <a:latin typeface="Calibri" panose="020F0502020204030204" pitchFamily="34" charset="0"/>
                <a:ea typeface="+mn-ea"/>
              </a:endParaRPr>
            </a:p>
          </p:txBody>
        </p:sp>
        <p:sp>
          <p:nvSpPr>
            <p:cNvPr id="35055" name="Text Box 239"/>
            <p:cNvSpPr txBox="1">
              <a:spLocks noChangeArrowheads="1"/>
            </p:cNvSpPr>
            <p:nvPr/>
          </p:nvSpPr>
          <p:spPr bwMode="auto">
            <a:xfrm>
              <a:off x="1007" y="3792"/>
              <a:ext cx="163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54000" rIns="0" bIns="54000">
              <a:spAutoFit/>
            </a:bodyPr>
            <a:lstStyle/>
            <a:p>
              <a:pPr algn="ctr" defTabSz="914400">
                <a:buClrTx/>
                <a:buSzTx/>
                <a:buFontTx/>
                <a:buNone/>
              </a:pPr>
              <a:endParaRPr lang="hu-HU" altLang="hu-HU" sz="1200" b="1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  <a:p>
              <a:pPr algn="ctr" defTabSz="914400">
                <a:buClrTx/>
                <a:buSzTx/>
                <a:buFontTx/>
                <a:buNone/>
              </a:pPr>
              <a:r>
                <a:rPr lang="hu-HU" altLang="hu-HU" sz="1200" b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</a:rPr>
                <a:t>X.</a:t>
              </a:r>
            </a:p>
            <a:p>
              <a:pPr algn="ctr" defTabSz="914400">
                <a:buClrTx/>
                <a:buSzTx/>
                <a:buFontTx/>
                <a:buNone/>
              </a:pPr>
              <a:endParaRPr lang="hu-HU" altLang="hu-HU" sz="1400" b="1">
                <a:solidFill>
                  <a:prstClr val="black"/>
                </a:solidFill>
                <a:latin typeface="Calibri" panose="020F0502020204030204" pitchFamily="34" charset="0"/>
                <a:ea typeface="+mn-ea"/>
              </a:endParaRPr>
            </a:p>
          </p:txBody>
        </p:sp>
      </p:grpSp>
      <p:grpSp>
        <p:nvGrpSpPr>
          <p:cNvPr id="4" name="Group 241"/>
          <p:cNvGrpSpPr>
            <a:grpSpLocks/>
          </p:cNvGrpSpPr>
          <p:nvPr/>
        </p:nvGrpSpPr>
        <p:grpSpPr bwMode="auto">
          <a:xfrm>
            <a:off x="-203200" y="4495802"/>
            <a:ext cx="2336800" cy="2152651"/>
            <a:chOff x="432" y="2496"/>
            <a:chExt cx="1104" cy="1356"/>
          </a:xfrm>
        </p:grpSpPr>
        <p:pic>
          <p:nvPicPr>
            <p:cNvPr id="35058" name="Picture 242" descr="C:\Documents and Settings\ildi\Dokumentumok\tmp\skala_f_k.JPG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496"/>
              <a:ext cx="166" cy="1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059" name="Text Box 243"/>
            <p:cNvSpPr txBox="1">
              <a:spLocks noChangeArrowheads="1"/>
            </p:cNvSpPr>
            <p:nvPr/>
          </p:nvSpPr>
          <p:spPr bwMode="auto">
            <a:xfrm>
              <a:off x="912" y="3683"/>
              <a:ext cx="240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víz</a:t>
              </a:r>
            </a:p>
          </p:txBody>
        </p:sp>
        <p:sp>
          <p:nvSpPr>
            <p:cNvPr id="35060" name="Text Box 244"/>
            <p:cNvSpPr txBox="1">
              <a:spLocks noChangeArrowheads="1"/>
            </p:cNvSpPr>
            <p:nvPr/>
          </p:nvSpPr>
          <p:spPr bwMode="auto">
            <a:xfrm>
              <a:off x="912" y="3569"/>
              <a:ext cx="28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felhő</a:t>
              </a:r>
            </a:p>
          </p:txBody>
        </p:sp>
        <p:sp>
          <p:nvSpPr>
            <p:cNvPr id="35061" name="Text Box 245"/>
            <p:cNvSpPr txBox="1">
              <a:spLocks noChangeArrowheads="1"/>
            </p:cNvSpPr>
            <p:nvPr/>
          </p:nvSpPr>
          <p:spPr bwMode="auto">
            <a:xfrm>
              <a:off x="912" y="2976"/>
              <a:ext cx="62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átlagos NDVI</a:t>
              </a:r>
            </a:p>
          </p:txBody>
        </p:sp>
        <p:sp>
          <p:nvSpPr>
            <p:cNvPr id="35062" name="Text Box 246"/>
            <p:cNvSpPr txBox="1">
              <a:spLocks noChangeArrowheads="1"/>
            </p:cNvSpPr>
            <p:nvPr/>
          </p:nvSpPr>
          <p:spPr bwMode="auto">
            <a:xfrm>
              <a:off x="1056" y="2592"/>
              <a:ext cx="38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átlag alatti NDVI</a:t>
              </a:r>
            </a:p>
          </p:txBody>
        </p:sp>
        <p:sp>
          <p:nvSpPr>
            <p:cNvPr id="35063" name="Text Box 247"/>
            <p:cNvSpPr txBox="1">
              <a:spLocks noChangeArrowheads="1"/>
            </p:cNvSpPr>
            <p:nvPr/>
          </p:nvSpPr>
          <p:spPr bwMode="auto">
            <a:xfrm>
              <a:off x="1056" y="3168"/>
              <a:ext cx="33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átlag feletti  NDVI</a:t>
              </a:r>
            </a:p>
          </p:txBody>
        </p:sp>
        <p:sp>
          <p:nvSpPr>
            <p:cNvPr id="35064" name="Text Box 248"/>
            <p:cNvSpPr txBox="1">
              <a:spLocks noChangeArrowheads="1"/>
            </p:cNvSpPr>
            <p:nvPr/>
          </p:nvSpPr>
          <p:spPr bwMode="auto">
            <a:xfrm>
              <a:off x="432" y="2544"/>
              <a:ext cx="38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-0.06</a:t>
              </a:r>
            </a:p>
          </p:txBody>
        </p:sp>
        <p:sp>
          <p:nvSpPr>
            <p:cNvPr id="35065" name="Text Box 249"/>
            <p:cNvSpPr txBox="1">
              <a:spLocks noChangeArrowheads="1"/>
            </p:cNvSpPr>
            <p:nvPr/>
          </p:nvSpPr>
          <p:spPr bwMode="auto">
            <a:xfrm>
              <a:off x="432" y="2652"/>
              <a:ext cx="38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-0.04</a:t>
              </a:r>
            </a:p>
          </p:txBody>
        </p:sp>
        <p:sp>
          <p:nvSpPr>
            <p:cNvPr id="35066" name="Text Box 250"/>
            <p:cNvSpPr txBox="1">
              <a:spLocks noChangeArrowheads="1"/>
            </p:cNvSpPr>
            <p:nvPr/>
          </p:nvSpPr>
          <p:spPr bwMode="auto">
            <a:xfrm>
              <a:off x="432" y="2784"/>
              <a:ext cx="38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-0.03</a:t>
              </a:r>
            </a:p>
          </p:txBody>
        </p:sp>
        <p:sp>
          <p:nvSpPr>
            <p:cNvPr id="35067" name="Text Box 251"/>
            <p:cNvSpPr txBox="1">
              <a:spLocks noChangeArrowheads="1"/>
            </p:cNvSpPr>
            <p:nvPr/>
          </p:nvSpPr>
          <p:spPr bwMode="auto">
            <a:xfrm>
              <a:off x="432" y="2913"/>
              <a:ext cx="38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-0.01</a:t>
              </a:r>
            </a:p>
          </p:txBody>
        </p:sp>
        <p:sp>
          <p:nvSpPr>
            <p:cNvPr id="35068" name="Text Box 252"/>
            <p:cNvSpPr txBox="1">
              <a:spLocks noChangeArrowheads="1"/>
            </p:cNvSpPr>
            <p:nvPr/>
          </p:nvSpPr>
          <p:spPr bwMode="auto">
            <a:xfrm>
              <a:off x="432" y="3151"/>
              <a:ext cx="38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0.03</a:t>
              </a:r>
            </a:p>
          </p:txBody>
        </p:sp>
        <p:sp>
          <p:nvSpPr>
            <p:cNvPr id="35069" name="Text Box 253"/>
            <p:cNvSpPr txBox="1">
              <a:spLocks noChangeArrowheads="1"/>
            </p:cNvSpPr>
            <p:nvPr/>
          </p:nvSpPr>
          <p:spPr bwMode="auto">
            <a:xfrm>
              <a:off x="432" y="3264"/>
              <a:ext cx="38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0.04</a:t>
              </a:r>
            </a:p>
          </p:txBody>
        </p:sp>
        <p:sp>
          <p:nvSpPr>
            <p:cNvPr id="35070" name="Text Box 254"/>
            <p:cNvSpPr txBox="1">
              <a:spLocks noChangeArrowheads="1"/>
            </p:cNvSpPr>
            <p:nvPr/>
          </p:nvSpPr>
          <p:spPr bwMode="auto">
            <a:xfrm>
              <a:off x="432" y="3389"/>
              <a:ext cx="38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0.06</a:t>
              </a:r>
            </a:p>
          </p:txBody>
        </p:sp>
        <p:sp>
          <p:nvSpPr>
            <p:cNvPr id="35071" name="Text Box 255"/>
            <p:cNvSpPr txBox="1">
              <a:spLocks noChangeArrowheads="1"/>
            </p:cNvSpPr>
            <p:nvPr/>
          </p:nvSpPr>
          <p:spPr bwMode="auto">
            <a:xfrm>
              <a:off x="432" y="3024"/>
              <a:ext cx="38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0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</a:rPr>
                <a:t>0.01</a:t>
              </a:r>
            </a:p>
          </p:txBody>
        </p:sp>
        <p:sp>
          <p:nvSpPr>
            <p:cNvPr id="35072" name="AutoShape 256"/>
            <p:cNvSpPr>
              <a:spLocks/>
            </p:cNvSpPr>
            <p:nvPr/>
          </p:nvSpPr>
          <p:spPr bwMode="auto">
            <a:xfrm>
              <a:off x="960" y="2544"/>
              <a:ext cx="96" cy="432"/>
            </a:xfrm>
            <a:prstGeom prst="rightBrace">
              <a:avLst>
                <a:gd name="adj1" fmla="val 375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hu-HU">
                <a:solidFill>
                  <a:prstClr val="black"/>
                </a:solidFill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35073" name="AutoShape 257"/>
            <p:cNvSpPr>
              <a:spLocks/>
            </p:cNvSpPr>
            <p:nvPr/>
          </p:nvSpPr>
          <p:spPr bwMode="auto">
            <a:xfrm>
              <a:off x="960" y="3120"/>
              <a:ext cx="96" cy="432"/>
            </a:xfrm>
            <a:prstGeom prst="rightBrace">
              <a:avLst>
                <a:gd name="adj1" fmla="val 375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hu-HU">
                <a:solidFill>
                  <a:prstClr val="black"/>
                </a:solidFill>
                <a:latin typeface="Arial" panose="020B0604020202020204" pitchFamily="34" charset="0"/>
                <a:ea typeface="+mn-ea"/>
              </a:endParaRPr>
            </a:p>
          </p:txBody>
        </p:sp>
      </p:grpSp>
      <p:sp>
        <p:nvSpPr>
          <p:cNvPr id="2" name="Cím 1"/>
          <p:cNvSpPr>
            <a:spLocks/>
          </p:cNvSpPr>
          <p:nvPr/>
        </p:nvSpPr>
        <p:spPr bwMode="auto">
          <a:xfrm>
            <a:off x="0" y="1556792"/>
            <a:ext cx="2641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hu-HU" altLang="hu-HU" sz="20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NOAA/AVHRR</a:t>
            </a:r>
            <a:br>
              <a:rPr lang="hu-HU" altLang="hu-HU" sz="20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hu-HU" altLang="hu-HU" sz="20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NDVI </a:t>
            </a:r>
            <a:br>
              <a:rPr lang="hu-HU" altLang="hu-HU" sz="20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hu-HU" altLang="hu-HU" sz="20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anomália</a:t>
            </a:r>
            <a:br>
              <a:rPr lang="hu-HU" altLang="hu-HU" sz="20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hu-HU" altLang="hu-HU" sz="20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(OMSZ)</a:t>
            </a:r>
          </a:p>
        </p:txBody>
      </p:sp>
      <p:sp>
        <p:nvSpPr>
          <p:cNvPr id="83" name="Szövegdoboz 82"/>
          <p:cNvSpPr txBox="1"/>
          <p:nvPr/>
        </p:nvSpPr>
        <p:spPr>
          <a:xfrm>
            <a:off x="6" y="188644"/>
            <a:ext cx="215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Növényzet megfigyelése</a:t>
            </a:r>
          </a:p>
        </p:txBody>
      </p:sp>
    </p:spTree>
    <p:extLst>
      <p:ext uri="{BB962C8B-B14F-4D97-AF65-F5344CB8AC3E}">
        <p14:creationId xmlns:p14="http://schemas.microsoft.com/office/powerpoint/2010/main" xmlns="" val="289114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43406"/>
            <a:ext cx="12192000" cy="1141412"/>
          </a:xfrm>
        </p:spPr>
        <p:txBody>
          <a:bodyPr/>
          <a:lstStyle/>
          <a:p>
            <a:r>
              <a:rPr lang="hu-HU" sz="3200" dirty="0" err="1"/>
              <a:t>EumeTrain</a:t>
            </a:r>
            <a:r>
              <a:rPr lang="hu-HU" sz="3200" dirty="0"/>
              <a:t> – online oktatóanyagok előállítása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52117" y="548680"/>
            <a:ext cx="5039883" cy="648072"/>
          </a:xfrm>
        </p:spPr>
        <p:txBody>
          <a:bodyPr/>
          <a:lstStyle/>
          <a:p>
            <a:r>
              <a:rPr lang="hu-HU" dirty="0" err="1"/>
              <a:t>www.eumetrain.org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8400256" y="1988840"/>
            <a:ext cx="32643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dirty="0">
                <a:solidFill>
                  <a:schemeClr val="tx1"/>
                </a:solidFill>
              </a:rPr>
              <a:t>Esettanulmányok</a:t>
            </a:r>
          </a:p>
          <a:p>
            <a:pPr>
              <a:buFont typeface="Wingdings" pitchFamily="2" charset="2"/>
              <a:buChar char="Ø"/>
            </a:pPr>
            <a:r>
              <a:rPr lang="hu-HU" dirty="0">
                <a:solidFill>
                  <a:schemeClr val="tx1"/>
                </a:solidFill>
              </a:rPr>
              <a:t>Oktató modulok</a:t>
            </a:r>
          </a:p>
          <a:p>
            <a:pPr>
              <a:buFont typeface="Wingdings" pitchFamily="2" charset="2"/>
              <a:buChar char="Ø"/>
            </a:pPr>
            <a:r>
              <a:rPr lang="hu-HU" dirty="0">
                <a:solidFill>
                  <a:schemeClr val="tx1"/>
                </a:solidFill>
              </a:rPr>
              <a:t>Produktum leírások</a:t>
            </a:r>
          </a:p>
          <a:p>
            <a:pPr>
              <a:buFont typeface="Wingdings" pitchFamily="2" charset="2"/>
              <a:buChar char="Ø"/>
            </a:pPr>
            <a:r>
              <a:rPr lang="hu-HU" dirty="0">
                <a:solidFill>
                  <a:schemeClr val="tx1"/>
                </a:solidFill>
              </a:rPr>
              <a:t>Előadások</a:t>
            </a:r>
          </a:p>
          <a:p>
            <a:pPr>
              <a:buFont typeface="Wingdings" pitchFamily="2" charset="2"/>
              <a:buChar char="Ø"/>
            </a:pPr>
            <a:r>
              <a:rPr lang="hu-HU" dirty="0" err="1">
                <a:solidFill>
                  <a:schemeClr val="tx1"/>
                </a:solidFill>
              </a:rPr>
              <a:t>Event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 err="1">
                <a:solidFill>
                  <a:schemeClr val="tx1"/>
                </a:solidFill>
              </a:rPr>
              <a:t>week</a:t>
            </a:r>
            <a:endParaRPr lang="hu-HU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hu-HU" dirty="0">
                <a:solidFill>
                  <a:schemeClr val="tx1"/>
                </a:solidFill>
              </a:rPr>
              <a:t>Műhold képek értelmezését segítő anyagok</a:t>
            </a:r>
          </a:p>
          <a:p>
            <a:pPr>
              <a:buFont typeface="Wingdings" pitchFamily="2" charset="2"/>
              <a:buChar char="Ø"/>
            </a:pPr>
            <a:r>
              <a:rPr lang="hu-HU" dirty="0">
                <a:solidFill>
                  <a:schemeClr val="tx1"/>
                </a:solidFill>
              </a:rPr>
              <a:t>Időjárás előrejelzési szimulátorok</a:t>
            </a:r>
          </a:p>
          <a:p>
            <a:pPr>
              <a:buFont typeface="Wingdings" pitchFamily="2" charset="2"/>
              <a:buChar char="Ø"/>
            </a:pPr>
            <a:r>
              <a:rPr lang="hu-HU" dirty="0" err="1">
                <a:solidFill>
                  <a:schemeClr val="tx1"/>
                </a:solidFill>
              </a:rPr>
              <a:t>E-Port</a:t>
            </a:r>
            <a:r>
              <a:rPr lang="hu-HU" dirty="0">
                <a:solidFill>
                  <a:schemeClr val="tx1"/>
                </a:solidFill>
              </a:rPr>
              <a:t>: aktuális és archív képek </a:t>
            </a:r>
          </a:p>
          <a:p>
            <a:endParaRPr lang="hu-HU" dirty="0">
              <a:solidFill>
                <a:schemeClr val="tx1"/>
              </a:solidFill>
            </a:endParaRPr>
          </a:p>
          <a:p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 l="33071" t="7200" r="33629" b="29715"/>
          <a:stretch>
            <a:fillRect/>
          </a:stretch>
        </p:blipFill>
        <p:spPr bwMode="auto">
          <a:xfrm>
            <a:off x="0" y="548680"/>
            <a:ext cx="7104789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39184" y="2276476"/>
            <a:ext cx="12192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Iker műhold:</a:t>
            </a:r>
            <a:r>
              <a:rPr lang="hu-H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MTG-I</a:t>
            </a:r>
            <a:r>
              <a:rPr lang="hu-H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+  </a:t>
            </a:r>
            <a:r>
              <a:rPr lang="hu-H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MTG-S</a:t>
            </a:r>
            <a:r>
              <a:rPr lang="hu-H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>
              <a:defRPr/>
            </a:pPr>
            <a:endParaRPr lang="hu-H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db MTG-I   :   FCI + LI           -    20  év operatív működés        2021 – </a:t>
            </a:r>
            <a:r>
              <a:rPr lang="hu-H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től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db MTG-S  :   IRS + UVN      -   15.5  év operatív működés       2023 – </a:t>
            </a:r>
            <a:r>
              <a:rPr lang="hu-H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tól</a:t>
            </a: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FCI   </a:t>
            </a:r>
            <a:r>
              <a:rPr lang="hu-H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Flexible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Combined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Imager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leképező berendezés</a:t>
            </a:r>
          </a:p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      </a:t>
            </a:r>
            <a:r>
              <a:rPr lang="hu-H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Lightning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Imager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villám leképezés (</a:t>
            </a:r>
            <a:r>
              <a:rPr lang="hu-H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geoszinkron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holdon még nincs)</a:t>
            </a:r>
          </a:p>
          <a:p>
            <a:pPr>
              <a:buFontTx/>
              <a:buChar char="-"/>
              <a:defRPr/>
            </a:pPr>
            <a:endParaRPr lang="hu-H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IRS   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Infrared Sounding mission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infravörös szondázó berendezés (</a:t>
            </a:r>
            <a:r>
              <a:rPr lang="hu-H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geoszinkron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holdon új)</a:t>
            </a:r>
          </a:p>
          <a:p>
            <a:pPr>
              <a:defRPr/>
            </a:pP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UVN  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UV-VIS Sounding (UVS) mission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geoszinkron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holdon új)</a:t>
            </a:r>
            <a:endParaRPr lang="hu-H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Ultraibolya, látható és közeli infravörös tartományú szondázó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8" descr="http://www.eumetsat.int/website/wcm/idc/groups/ops/documents/resource/x210/z19s/%7Eedisp/tn_mtg_logo@t%7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981078"/>
            <a:ext cx="1329267" cy="99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0" descr="News - 081204 - MT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4173" y="1052514"/>
            <a:ext cx="3240617" cy="182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527051" y="404817"/>
            <a:ext cx="107526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Harmadik Generációs METEOSAT (MTG) műholdak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59" name="Group 135"/>
          <p:cNvGraphicFramePr>
            <a:graphicFrameLocks noGrp="1"/>
          </p:cNvGraphicFramePr>
          <p:nvPr/>
        </p:nvGraphicFramePr>
        <p:xfrm>
          <a:off x="431800" y="260351"/>
          <a:ext cx="9753600" cy="6629400"/>
        </p:xfrm>
        <a:graphic>
          <a:graphicData uri="http://schemas.openxmlformats.org/drawingml/2006/table">
            <a:tbl>
              <a:tblPr/>
              <a:tblGrid>
                <a:gridCol w="1625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0040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MSG</a:t>
                      </a:r>
                      <a:r>
                        <a:rPr kumimoji="0" lang="hu-H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SEVIRI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MTG</a:t>
                      </a:r>
                      <a:r>
                        <a:rPr kumimoji="0" lang="hu-HU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FCI</a:t>
                      </a: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perces</a:t>
                      </a: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hu-H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é</a:t>
                      </a: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lteke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Rapid scan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perces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1/3</a:t>
                      </a: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  <a:r>
                        <a:rPr kumimoji="0" lang="hu-H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é</a:t>
                      </a: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lteke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perces</a:t>
                      </a: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hu-H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é</a:t>
                      </a: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lteke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Rapid scan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perces</a:t>
                      </a: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1/4</a:t>
                      </a: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  <a:r>
                        <a:rPr kumimoji="0" lang="hu-H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é</a:t>
                      </a: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lteke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HRV (0.6)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km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km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0040">
                <a:tc rowSpan="2"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VIS0.4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km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km</a:t>
                      </a:r>
                      <a:r>
                        <a:rPr kumimoji="0" lang="hu-H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0040"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VIS0.5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VIS0.6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km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km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VIS0.6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 km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VIS0.8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VIS0.8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km</a:t>
                      </a:r>
                      <a:r>
                        <a:rPr kumimoji="0" lang="hu-H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NIR0.9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NIR1.3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NIR1.6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NIR1.6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sng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NIR2.2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 km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IR3.9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IR3.8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km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km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IR6.2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IR6.</a:t>
                      </a:r>
                      <a:r>
                        <a:rPr kumimoji="0" lang="hu-H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km</a:t>
                      </a:r>
                      <a:r>
                        <a:rPr kumimoji="0" lang="hu-H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IR7.3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IR7.3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IR8.7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IR8.7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IR9.7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IR9.7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IR10.8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IR10.5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km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IR12.0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IR12.</a:t>
                      </a:r>
                      <a:r>
                        <a:rPr kumimoji="0" lang="hu-H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km</a:t>
                      </a:r>
                      <a:r>
                        <a:rPr kumimoji="0" lang="hu-H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IR13.4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IR13.3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9337" name="Line 409"/>
          <p:cNvSpPr>
            <a:spLocks noChangeShapeType="1"/>
          </p:cNvSpPr>
          <p:nvPr/>
        </p:nvSpPr>
        <p:spPr bwMode="auto">
          <a:xfrm flipH="1">
            <a:off x="431805" y="2924179"/>
            <a:ext cx="1631951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338" name="Line 410"/>
          <p:cNvSpPr>
            <a:spLocks noChangeShapeType="1"/>
          </p:cNvSpPr>
          <p:nvPr/>
        </p:nvSpPr>
        <p:spPr bwMode="auto">
          <a:xfrm flipH="1">
            <a:off x="431805" y="3860802"/>
            <a:ext cx="1631951" cy="2873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339" name="Line 411"/>
          <p:cNvSpPr>
            <a:spLocks noChangeShapeType="1"/>
          </p:cNvSpPr>
          <p:nvPr/>
        </p:nvSpPr>
        <p:spPr bwMode="auto">
          <a:xfrm>
            <a:off x="431806" y="2924179"/>
            <a:ext cx="15367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340" name="Line 412"/>
          <p:cNvSpPr>
            <a:spLocks noChangeShapeType="1"/>
          </p:cNvSpPr>
          <p:nvPr/>
        </p:nvSpPr>
        <p:spPr bwMode="auto">
          <a:xfrm>
            <a:off x="431805" y="3860802"/>
            <a:ext cx="1631951" cy="2873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341" name="Line 413"/>
          <p:cNvSpPr>
            <a:spLocks noChangeShapeType="1"/>
          </p:cNvSpPr>
          <p:nvPr/>
        </p:nvSpPr>
        <p:spPr bwMode="auto">
          <a:xfrm>
            <a:off x="527057" y="1700216"/>
            <a:ext cx="15367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342" name="Line 414"/>
          <p:cNvSpPr>
            <a:spLocks noChangeShapeType="1"/>
          </p:cNvSpPr>
          <p:nvPr/>
        </p:nvSpPr>
        <p:spPr bwMode="auto">
          <a:xfrm flipH="1">
            <a:off x="431805" y="1700216"/>
            <a:ext cx="1631951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343" name="Line 409"/>
          <p:cNvSpPr>
            <a:spLocks noChangeShapeType="1"/>
          </p:cNvSpPr>
          <p:nvPr/>
        </p:nvSpPr>
        <p:spPr bwMode="auto">
          <a:xfrm flipH="1">
            <a:off x="5327657" y="1412877"/>
            <a:ext cx="1536700" cy="2873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344" name="Line 409"/>
          <p:cNvSpPr>
            <a:spLocks noChangeShapeType="1"/>
          </p:cNvSpPr>
          <p:nvPr/>
        </p:nvSpPr>
        <p:spPr bwMode="auto">
          <a:xfrm flipH="1" flipV="1">
            <a:off x="5327657" y="1412875"/>
            <a:ext cx="15367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345" name="Szövegdoboz 18"/>
          <p:cNvSpPr txBox="1">
            <a:spLocks noChangeArrowheads="1"/>
          </p:cNvSpPr>
          <p:nvPr/>
        </p:nvSpPr>
        <p:spPr bwMode="auto">
          <a:xfrm>
            <a:off x="10416124" y="260354"/>
            <a:ext cx="144144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>
                <a:latin typeface="Times New Roman" pitchFamily="18" charset="0"/>
                <a:cs typeface="Times New Roman" pitchFamily="18" charset="0"/>
              </a:rPr>
              <a:t>MTG </a:t>
            </a:r>
          </a:p>
          <a:p>
            <a:pPr algn="ctr"/>
            <a:r>
              <a:rPr lang="hu-HU" sz="1400">
                <a:latin typeface="Times New Roman" pitchFamily="18" charset="0"/>
                <a:cs typeface="Times New Roman" pitchFamily="18" charset="0"/>
              </a:rPr>
              <a:t>rapid scan </a:t>
            </a:r>
          </a:p>
          <a:p>
            <a:pPr algn="ctr"/>
            <a:endParaRPr lang="hu-HU" sz="14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u-HU" sz="1400">
                <a:latin typeface="Times New Roman" pitchFamily="18" charset="0"/>
                <a:cs typeface="Times New Roman" pitchFamily="18" charset="0"/>
              </a:rPr>
              <a:t>még nem végleges, hogy hány csatornát fognak </a:t>
            </a:r>
          </a:p>
          <a:p>
            <a:pPr algn="ctr"/>
            <a:r>
              <a:rPr lang="hu-HU" sz="1400">
                <a:latin typeface="Times New Roman" pitchFamily="18" charset="0"/>
                <a:cs typeface="Times New Roman" pitchFamily="18" charset="0"/>
              </a:rPr>
              <a:t>real-time továbbítani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0"/>
            <a:ext cx="1219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Jobb területi felbontás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részletdúsabb kép</a:t>
            </a:r>
          </a:p>
          <a:p>
            <a:pPr lvl="5"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Kisméretű objektumok (pl. völgyköd) jobb megfigyelése.</a:t>
            </a:r>
          </a:p>
          <a:p>
            <a:pPr>
              <a:defRPr/>
            </a:pP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Jobb időbeli felbontás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Többlet információ a gyors folyamatok megfigyeléséhez (pl. zivatar) </a:t>
            </a:r>
          </a:p>
          <a:p>
            <a:pPr lvl="5"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Heves időjárási események előrejelzése, korai riasztások kiadása</a:t>
            </a:r>
          </a:p>
          <a:p>
            <a:pPr>
              <a:defRPr/>
            </a:pP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Új csatorna VIS0.4, VIS0.5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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Természetes színű kompozit kép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Jobb aeroszol megfigyelés (főleg szárazföld felett) – jobb vulkáni hamu, füst, porfelhő elkülönítés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Új csatorna NIR0.9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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Nappal pontosabb kihullható víz tartalom az alacsony rétegben (főleg szárazföld felett)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</a:p>
          <a:p>
            <a:pPr lvl="5"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pontosabb kihullható víz tartalom vertikális oszlopban 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Új csatorna NIR1.3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</a:t>
            </a: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nagyon vékony </a:t>
            </a:r>
            <a:r>
              <a:rPr lang="hu-H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cirrusz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felhők megbízhatóbb detektálása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Új csatorna NIR2.2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endParaRPr lang="hu-H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felhő mikrofizika pontosabb számítása </a:t>
            </a:r>
          </a:p>
          <a:p>
            <a:pPr lvl="4"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(a felhő tetején lévő részecskék halmazállapota és átlagos mérete)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Módosított csatorna IR3.8 </a:t>
            </a: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Jobb tűzdetektálás , …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80633" y="460375"/>
            <a:ext cx="15163800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gure 1: Example of ash det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1773242"/>
            <a:ext cx="125095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églalap 5"/>
          <p:cNvSpPr>
            <a:spLocks noChangeArrowheads="1"/>
          </p:cNvSpPr>
          <p:nvPr/>
        </p:nvSpPr>
        <p:spPr bwMode="auto">
          <a:xfrm>
            <a:off x="3119967" y="1125542"/>
            <a:ext cx="609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Vulkáni hamu detektálás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u-HU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Téglalap 6"/>
          <p:cNvSpPr>
            <a:spLocks noChangeArrowheads="1"/>
          </p:cNvSpPr>
          <p:nvPr/>
        </p:nvSpPr>
        <p:spPr bwMode="auto">
          <a:xfrm>
            <a:off x="527051" y="4941888"/>
            <a:ext cx="506306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MSG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SEVIRI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Majdnem természetes színű RGB </a:t>
            </a:r>
          </a:p>
          <a:p>
            <a:pPr algn="ct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(NIR1.6, VIS0.8, VIS0.6) 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2006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november 26, 12:15 UTC</a:t>
            </a:r>
          </a:p>
          <a:p>
            <a:pPr algn="ctr"/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MSG kép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959600" y="4940300"/>
            <a:ext cx="4487333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MODIS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Természetes színű RGB</a:t>
            </a:r>
          </a:p>
          <a:p>
            <a:pPr algn="ctr"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(VIS0.6, </a:t>
            </a:r>
            <a:r>
              <a:rPr lang="hu-H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VIS0.5, VIS 0.4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2006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november 26. 12:20 UTC</a:t>
            </a:r>
          </a:p>
          <a:p>
            <a:pPr algn="ctr">
              <a:defRPr/>
            </a:pP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MTG szimuláció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3119973" y="6519864"/>
            <a:ext cx="63373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Más a felbontás, spektrálisan is más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9" name="Téglalap 6"/>
          <p:cNvSpPr>
            <a:spLocks noChangeArrowheads="1"/>
          </p:cNvSpPr>
          <p:nvPr/>
        </p:nvSpPr>
        <p:spPr bwMode="auto">
          <a:xfrm>
            <a:off x="0" y="3"/>
            <a:ext cx="1233593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Új csatorna VIS0.4, VIS0.5</a:t>
            </a:r>
            <a:r>
              <a:rPr lang="hu-H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</a:t>
            </a:r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hu-H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Természetes színű kompozit kép</a:t>
            </a:r>
          </a:p>
          <a:p>
            <a:pPr lvl="1">
              <a:buFont typeface="Arial" pitchFamily="34" charset="0"/>
              <a:buChar char="•"/>
            </a:pPr>
            <a:r>
              <a:rPr lang="hu-H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Jobb aeroszol megfigyelés (főleg szárazföld felett) – vulkáni hamu, füst, porfelhő elkülönítés</a:t>
            </a:r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Kép 5" descr="spectru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1268413"/>
            <a:ext cx="48006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Szövegdoboz 10"/>
          <p:cNvSpPr txBox="1">
            <a:spLocks noChangeArrowheads="1"/>
          </p:cNvSpPr>
          <p:nvPr/>
        </p:nvSpPr>
        <p:spPr bwMode="auto">
          <a:xfrm>
            <a:off x="1962157" y="1573214"/>
            <a:ext cx="135043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Mikrohullám</a:t>
            </a:r>
          </a:p>
        </p:txBody>
      </p:sp>
      <p:grpSp>
        <p:nvGrpSpPr>
          <p:cNvPr id="2" name="Csoportba foglalás 13"/>
          <p:cNvGrpSpPr>
            <a:grpSpLocks/>
          </p:cNvGrpSpPr>
          <p:nvPr/>
        </p:nvGrpSpPr>
        <p:grpSpPr bwMode="auto">
          <a:xfrm>
            <a:off x="808567" y="1403351"/>
            <a:ext cx="3939117" cy="1469880"/>
            <a:chOff x="606103" y="1403698"/>
            <a:chExt cx="2954781" cy="1469879"/>
          </a:xfrm>
        </p:grpSpPr>
        <p:sp>
          <p:nvSpPr>
            <p:cNvPr id="13319" name="Szövegdoboz 8"/>
            <p:cNvSpPr txBox="1">
              <a:spLocks noChangeArrowheads="1"/>
            </p:cNvSpPr>
            <p:nvPr/>
          </p:nvSpPr>
          <p:spPr bwMode="auto">
            <a:xfrm>
              <a:off x="606242" y="2611967"/>
              <a:ext cx="2954642" cy="261610"/>
            </a:xfrm>
            <a:prstGeom prst="rect">
              <a:avLst/>
            </a:prstGeom>
            <a:noFill/>
            <a:ln w="38100">
              <a:solidFill>
                <a:srgbClr val="00206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 sz="11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 meteorológiai műholdak mérési tartománya</a:t>
              </a:r>
            </a:p>
          </p:txBody>
        </p:sp>
        <p:sp>
          <p:nvSpPr>
            <p:cNvPr id="9" name="Téglalap 8"/>
            <p:cNvSpPr/>
            <p:nvPr/>
          </p:nvSpPr>
          <p:spPr bwMode="auto">
            <a:xfrm>
              <a:off x="1517465" y="1403698"/>
              <a:ext cx="1100303" cy="482600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schemeClr val="tx1"/>
                </a:solidFill>
              </a:endParaRPr>
            </a:p>
          </p:txBody>
        </p:sp>
        <p:cxnSp>
          <p:nvCxnSpPr>
            <p:cNvPr id="11" name="Egyenes összekötő 10"/>
            <p:cNvCxnSpPr/>
            <p:nvPr/>
          </p:nvCxnSpPr>
          <p:spPr bwMode="auto">
            <a:xfrm rot="10800000" flipV="1">
              <a:off x="606103" y="1886298"/>
              <a:ext cx="911362" cy="7254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/>
            <p:cNvCxnSpPr/>
            <p:nvPr/>
          </p:nvCxnSpPr>
          <p:spPr bwMode="auto">
            <a:xfrm>
              <a:off x="2617768" y="1886298"/>
              <a:ext cx="943116" cy="7254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17" name="Cím 1"/>
          <p:cNvSpPr>
            <a:spLocks noGrp="1"/>
          </p:cNvSpPr>
          <p:nvPr>
            <p:ph type="title"/>
          </p:nvPr>
        </p:nvSpPr>
        <p:spPr>
          <a:xfrm>
            <a:off x="527051" y="3"/>
            <a:ext cx="10970683" cy="808039"/>
          </a:xfrm>
        </p:spPr>
        <p:txBody>
          <a:bodyPr/>
          <a:lstStyle/>
          <a:p>
            <a:r>
              <a:rPr lang="hu-HU" sz="4000"/>
              <a:t>Műszerek</a:t>
            </a:r>
          </a:p>
        </p:txBody>
      </p:sp>
      <p:sp>
        <p:nvSpPr>
          <p:cNvPr id="14" name="Szövegdoboz 12"/>
          <p:cNvSpPr txBox="1">
            <a:spLocks noChangeArrowheads="1"/>
          </p:cNvSpPr>
          <p:nvPr/>
        </p:nvSpPr>
        <p:spPr bwMode="auto">
          <a:xfrm>
            <a:off x="2708030" y="115888"/>
            <a:ext cx="4703233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dirty="0">
                <a:solidFill>
                  <a:schemeClr val="tx1"/>
                </a:solidFill>
              </a:rPr>
              <a:t>Az elektromágneses spektrum meghatározott tartományában mérnek.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6C847728-2C72-4121-B60D-ED7E8908C8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57835" y="2924944"/>
            <a:ext cx="6612621" cy="393305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1C4A4F52-EBD3-4E8D-9361-CD44F9F526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8736" y="764705"/>
            <a:ext cx="6672064" cy="4012421"/>
          </a:xfrm>
          <a:prstGeom prst="rect">
            <a:avLst/>
          </a:prstGeom>
        </p:spPr>
      </p:pic>
      <p:sp>
        <p:nvSpPr>
          <p:cNvPr id="6" name="Téglalap 6">
            <a:extLst>
              <a:ext uri="{FF2B5EF4-FFF2-40B4-BE49-F238E27FC236}">
                <a16:creationId xmlns="" xmlns:a16="http://schemas.microsoft.com/office/drawing/2014/main" id="{81AF6379-2CC4-49E3-8797-BED644A5D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81" y="5807345"/>
            <a:ext cx="50630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MSG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SEVIRI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HRV Felhő RGB </a:t>
            </a:r>
          </a:p>
          <a:p>
            <a:pPr algn="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(HRV, HRV, IR10.8) 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18. Május 13, 12:10 UTC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="" xmlns:a16="http://schemas.microsoft.com/office/drawing/2014/main" id="{CE0C9C0E-020C-4319-9EE6-D605F3C54D4A}"/>
              </a:ext>
            </a:extLst>
          </p:cNvPr>
          <p:cNvSpPr/>
          <p:nvPr/>
        </p:nvSpPr>
        <p:spPr>
          <a:xfrm>
            <a:off x="6192011" y="980733"/>
            <a:ext cx="4487333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NPP VIIRS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Felhő Típus RGB</a:t>
            </a:r>
          </a:p>
          <a:p>
            <a:pPr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NIR1.38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VIS0.67, NIR1.61) </a:t>
            </a:r>
          </a:p>
          <a:p>
            <a:pPr>
              <a:defRPr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18. május 13. 12:17 UTC</a:t>
            </a:r>
          </a:p>
          <a:p>
            <a:pPr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MTG szimuláció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912D6CA9-9B0F-4BA6-B205-D43A278FBABB}"/>
              </a:ext>
            </a:extLst>
          </p:cNvPr>
          <p:cNvSpPr txBox="1"/>
          <p:nvPr/>
        </p:nvSpPr>
        <p:spPr>
          <a:xfrm>
            <a:off x="1295467" y="116636"/>
            <a:ext cx="1089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accent2"/>
                </a:solidFill>
              </a:rPr>
              <a:t>A NIR1.38 sáv használata javítani fogja a vékony </a:t>
            </a:r>
            <a:r>
              <a:rPr lang="hu-HU" dirty="0" err="1">
                <a:solidFill>
                  <a:schemeClr val="accent2"/>
                </a:solidFill>
              </a:rPr>
              <a:t>cirrus</a:t>
            </a:r>
            <a:r>
              <a:rPr lang="hu-HU" dirty="0">
                <a:solidFill>
                  <a:schemeClr val="accent2"/>
                </a:solidFill>
              </a:rPr>
              <a:t> felhők detektálását szárazföld és tenger felszín felett</a:t>
            </a:r>
          </a:p>
        </p:txBody>
      </p:sp>
    </p:spTree>
    <p:extLst>
      <p:ext uri="{BB962C8B-B14F-4D97-AF65-F5344CB8AC3E}">
        <p14:creationId xmlns="" xmlns:p14="http://schemas.microsoft.com/office/powerpoint/2010/main" val="32249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="" xmlns:a16="http://schemas.microsoft.com/office/drawing/2014/main" id="{05CD2A00-0AEF-4A4C-8240-A0D7E20A3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7435" y="476676"/>
            <a:ext cx="10128448" cy="5273151"/>
          </a:xfrm>
          <a:prstGeom prst="rect">
            <a:avLst/>
          </a:prstGeom>
        </p:spPr>
      </p:pic>
      <p:sp>
        <p:nvSpPr>
          <p:cNvPr id="5" name="Téglalap 6">
            <a:extLst>
              <a:ext uri="{FF2B5EF4-FFF2-40B4-BE49-F238E27FC236}">
                <a16:creationId xmlns="" xmlns:a16="http://schemas.microsoft.com/office/drawing/2014/main" id="{B11BF28D-6872-4C32-AD0F-9C6549CC8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81" y="5807345"/>
            <a:ext cx="50630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MSG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SEVIRI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Nappali Mikrofizikai RGB </a:t>
            </a:r>
          </a:p>
          <a:p>
            <a:pPr algn="ctr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(VIS0.8, IR3.9refl, IR10.8) 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18. Május 13, 12:10 UTC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="" xmlns:a16="http://schemas.microsoft.com/office/drawing/2014/main" id="{BFC426F1-FBE6-4978-866B-FEB6ECBCBCFF}"/>
              </a:ext>
            </a:extLst>
          </p:cNvPr>
          <p:cNvSpPr/>
          <p:nvPr/>
        </p:nvSpPr>
        <p:spPr>
          <a:xfrm>
            <a:off x="7056107" y="5780781"/>
            <a:ext cx="4487333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NPP VIIRS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Felhő Fázis RGB</a:t>
            </a:r>
          </a:p>
          <a:p>
            <a:pPr algn="ctr">
              <a:defRPr/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(NIR1.61, </a:t>
            </a:r>
            <a:r>
              <a:rPr lang="hu-H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NIR2.25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VIS0.47) </a:t>
            </a:r>
          </a:p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18. május 13. 12:17 UTC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AD5695DC-1291-4E4F-808F-135C3687A7FF}"/>
              </a:ext>
            </a:extLst>
          </p:cNvPr>
          <p:cNvSpPr txBox="1"/>
          <p:nvPr/>
        </p:nvSpPr>
        <p:spPr>
          <a:xfrm>
            <a:off x="143339" y="116632"/>
            <a:ext cx="12048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accent2"/>
                </a:solidFill>
              </a:rPr>
              <a:t>A NIR2.25 sáv használata javítani fogja jég és vízfelhők elkülönítését</a:t>
            </a:r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="" xmlns:a16="http://schemas.microsoft.com/office/drawing/2014/main" id="{94D7DB54-9BDD-401F-BE46-4E70489B70D5}"/>
              </a:ext>
            </a:extLst>
          </p:cNvPr>
          <p:cNvCxnSpPr/>
          <p:nvPr/>
        </p:nvCxnSpPr>
        <p:spPr bwMode="auto">
          <a:xfrm flipV="1">
            <a:off x="623392" y="1412776"/>
            <a:ext cx="960107" cy="43204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Egyenes összekötő nyíllal 10">
            <a:extLst>
              <a:ext uri="{FF2B5EF4-FFF2-40B4-BE49-F238E27FC236}">
                <a16:creationId xmlns="" xmlns:a16="http://schemas.microsoft.com/office/drawing/2014/main" id="{C3BC9D38-1833-498B-A4B4-8C9349BA80CE}"/>
              </a:ext>
            </a:extLst>
          </p:cNvPr>
          <p:cNvCxnSpPr/>
          <p:nvPr/>
        </p:nvCxnSpPr>
        <p:spPr bwMode="auto">
          <a:xfrm flipV="1">
            <a:off x="1103446" y="3356992"/>
            <a:ext cx="768085" cy="36004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Egyenes összekötő nyíllal 11">
            <a:extLst>
              <a:ext uri="{FF2B5EF4-FFF2-40B4-BE49-F238E27FC236}">
                <a16:creationId xmlns="" xmlns:a16="http://schemas.microsoft.com/office/drawing/2014/main" id="{8C895DB1-733D-4BB7-8755-E05E4B431A91}"/>
              </a:ext>
            </a:extLst>
          </p:cNvPr>
          <p:cNvCxnSpPr/>
          <p:nvPr/>
        </p:nvCxnSpPr>
        <p:spPr bwMode="auto">
          <a:xfrm flipV="1">
            <a:off x="5615947" y="1412776"/>
            <a:ext cx="960107" cy="43204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Egyenes összekötő nyíllal 12">
            <a:extLst>
              <a:ext uri="{FF2B5EF4-FFF2-40B4-BE49-F238E27FC236}">
                <a16:creationId xmlns="" xmlns:a16="http://schemas.microsoft.com/office/drawing/2014/main" id="{CBBA47FE-1CFF-41DF-809B-25E50B0F2957}"/>
              </a:ext>
            </a:extLst>
          </p:cNvPr>
          <p:cNvCxnSpPr/>
          <p:nvPr/>
        </p:nvCxnSpPr>
        <p:spPr bwMode="auto">
          <a:xfrm flipV="1">
            <a:off x="6192011" y="3429000"/>
            <a:ext cx="768085" cy="36004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985E4E-9F2C-C545-983A-3A60B029A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C416BACC-A8BF-440C-A0F3-D6D957FB1294}"/>
              </a:ext>
            </a:extLst>
          </p:cNvPr>
          <p:cNvSpPr txBox="1"/>
          <p:nvPr/>
        </p:nvSpPr>
        <p:spPr>
          <a:xfrm>
            <a:off x="1508022" y="2625826"/>
            <a:ext cx="6816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Köszönöm a figyelmet!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xmlns="" val="78377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/>
          <a:srcRect l="12195" t="26425" r="35192" b="24293"/>
          <a:stretch>
            <a:fillRect/>
          </a:stretch>
        </p:blipFill>
        <p:spPr bwMode="auto">
          <a:xfrm>
            <a:off x="2107580" y="579864"/>
            <a:ext cx="8419171" cy="492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1" name="Kép 5" descr="spectru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00" y="1268413"/>
            <a:ext cx="48006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Csoportba foglalás 14"/>
          <p:cNvGrpSpPr>
            <a:grpSpLocks/>
          </p:cNvGrpSpPr>
          <p:nvPr/>
        </p:nvGrpSpPr>
        <p:grpSpPr bwMode="auto">
          <a:xfrm>
            <a:off x="808567" y="1403351"/>
            <a:ext cx="3939117" cy="1469880"/>
            <a:chOff x="606103" y="1403698"/>
            <a:chExt cx="2954781" cy="1469879"/>
          </a:xfrm>
        </p:grpSpPr>
        <p:sp>
          <p:nvSpPr>
            <p:cNvPr id="2055" name="Szövegdoboz 8"/>
            <p:cNvSpPr txBox="1">
              <a:spLocks noChangeArrowheads="1"/>
            </p:cNvSpPr>
            <p:nvPr/>
          </p:nvSpPr>
          <p:spPr bwMode="auto">
            <a:xfrm>
              <a:off x="606242" y="2611967"/>
              <a:ext cx="2954642" cy="261610"/>
            </a:xfrm>
            <a:prstGeom prst="rect">
              <a:avLst/>
            </a:prstGeom>
            <a:noFill/>
            <a:ln w="38100">
              <a:solidFill>
                <a:srgbClr val="00206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 sz="11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 meteorológiai műholdak mérési tartománya</a:t>
              </a:r>
            </a:p>
          </p:txBody>
        </p:sp>
        <p:sp>
          <p:nvSpPr>
            <p:cNvPr id="9" name="Téglalap 8"/>
            <p:cNvSpPr/>
            <p:nvPr/>
          </p:nvSpPr>
          <p:spPr bwMode="auto">
            <a:xfrm>
              <a:off x="1517465" y="1403698"/>
              <a:ext cx="1100303" cy="482600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057" name="Szövegdoboz 10"/>
            <p:cNvSpPr txBox="1">
              <a:spLocks noChangeArrowheads="1"/>
            </p:cNvSpPr>
            <p:nvPr/>
          </p:nvSpPr>
          <p:spPr bwMode="auto">
            <a:xfrm>
              <a:off x="1471118" y="1573415"/>
              <a:ext cx="101268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Mikrohullám</a:t>
              </a:r>
            </a:p>
          </p:txBody>
        </p:sp>
        <p:cxnSp>
          <p:nvCxnSpPr>
            <p:cNvPr id="11" name="Egyenes összekötő 10"/>
            <p:cNvCxnSpPr/>
            <p:nvPr/>
          </p:nvCxnSpPr>
          <p:spPr bwMode="auto">
            <a:xfrm rot="10800000" flipV="1">
              <a:off x="606103" y="1886298"/>
              <a:ext cx="911362" cy="7254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/>
            <p:cNvCxnSpPr/>
            <p:nvPr/>
          </p:nvCxnSpPr>
          <p:spPr bwMode="auto">
            <a:xfrm>
              <a:off x="2617768" y="1886298"/>
              <a:ext cx="943116" cy="7254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3" name="Cím 1"/>
          <p:cNvSpPr>
            <a:spLocks noGrp="1"/>
          </p:cNvSpPr>
          <p:nvPr>
            <p:ph type="title"/>
          </p:nvPr>
        </p:nvSpPr>
        <p:spPr>
          <a:xfrm>
            <a:off x="527051" y="3"/>
            <a:ext cx="10970683" cy="808039"/>
          </a:xfrm>
        </p:spPr>
        <p:txBody>
          <a:bodyPr/>
          <a:lstStyle/>
          <a:p>
            <a:r>
              <a:rPr lang="hu-HU" sz="4000"/>
              <a:t>Műszerek</a:t>
            </a:r>
          </a:p>
        </p:txBody>
      </p:sp>
      <p:sp>
        <p:nvSpPr>
          <p:cNvPr id="2054" name="Szövegdoboz 12"/>
          <p:cNvSpPr txBox="1">
            <a:spLocks noChangeArrowheads="1"/>
          </p:cNvSpPr>
          <p:nvPr/>
        </p:nvSpPr>
        <p:spPr bwMode="auto">
          <a:xfrm>
            <a:off x="2708030" y="115888"/>
            <a:ext cx="4703233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dirty="0">
                <a:solidFill>
                  <a:schemeClr val="tx1"/>
                </a:solidFill>
              </a:rPr>
              <a:t>Az elektromágneses spektrum meghatározott tartományában mérnek.</a:t>
            </a:r>
          </a:p>
          <a:p>
            <a:endParaRPr lang="hu-HU" dirty="0"/>
          </a:p>
        </p:txBody>
      </p:sp>
    </p:spTree>
    <p:controls>
      <p:control spid="2050" name="Object" r:id="rId2" imgW="4597567" imgH="3022246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76" name="Szövegdoboz 5"/>
          <p:cNvSpPr txBox="1">
            <a:spLocks noChangeArrowheads="1"/>
          </p:cNvSpPr>
          <p:nvPr/>
        </p:nvSpPr>
        <p:spPr bwMode="auto">
          <a:xfrm>
            <a:off x="239184" y="2997202"/>
            <a:ext cx="528108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 dirty="0">
                <a:solidFill>
                  <a:schemeClr val="tx1"/>
                </a:solidFill>
              </a:rPr>
              <a:t>Passzív</a:t>
            </a:r>
          </a:p>
          <a:p>
            <a:pPr>
              <a:buFont typeface="Arial" charset="0"/>
              <a:buChar char="-"/>
            </a:pPr>
            <a:r>
              <a:rPr lang="hu-HU" sz="2400" dirty="0">
                <a:solidFill>
                  <a:schemeClr val="tx1"/>
                </a:solidFill>
              </a:rPr>
              <a:t>visszavert sugárzást mérik</a:t>
            </a:r>
          </a:p>
        </p:txBody>
      </p:sp>
      <p:pic>
        <p:nvPicPr>
          <p:cNvPr id="3077" name="Kép 5" descr="spectrum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800" y="1268413"/>
            <a:ext cx="48006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Csoportba foglalás 14"/>
          <p:cNvGrpSpPr>
            <a:grpSpLocks/>
          </p:cNvGrpSpPr>
          <p:nvPr/>
        </p:nvGrpSpPr>
        <p:grpSpPr bwMode="auto">
          <a:xfrm>
            <a:off x="808567" y="1403351"/>
            <a:ext cx="3939117" cy="1469880"/>
            <a:chOff x="606103" y="1403698"/>
            <a:chExt cx="2954781" cy="1469879"/>
          </a:xfrm>
        </p:grpSpPr>
        <p:sp>
          <p:nvSpPr>
            <p:cNvPr id="3082" name="Szövegdoboz 8"/>
            <p:cNvSpPr txBox="1">
              <a:spLocks noChangeArrowheads="1"/>
            </p:cNvSpPr>
            <p:nvPr/>
          </p:nvSpPr>
          <p:spPr bwMode="auto">
            <a:xfrm>
              <a:off x="606242" y="2611967"/>
              <a:ext cx="2954642" cy="261610"/>
            </a:xfrm>
            <a:prstGeom prst="rect">
              <a:avLst/>
            </a:prstGeom>
            <a:noFill/>
            <a:ln w="38100">
              <a:solidFill>
                <a:srgbClr val="00206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 sz="11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 meteorológiai műholdak mérési tartománya</a:t>
              </a:r>
            </a:p>
          </p:txBody>
        </p:sp>
        <p:sp>
          <p:nvSpPr>
            <p:cNvPr id="9" name="Téglalap 8"/>
            <p:cNvSpPr/>
            <p:nvPr/>
          </p:nvSpPr>
          <p:spPr bwMode="auto">
            <a:xfrm>
              <a:off x="1517465" y="1403698"/>
              <a:ext cx="1100303" cy="482600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3084" name="Szövegdoboz 10"/>
            <p:cNvSpPr txBox="1">
              <a:spLocks noChangeArrowheads="1"/>
            </p:cNvSpPr>
            <p:nvPr/>
          </p:nvSpPr>
          <p:spPr bwMode="auto">
            <a:xfrm>
              <a:off x="1471118" y="1573415"/>
              <a:ext cx="101268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Mikrohullám</a:t>
              </a:r>
            </a:p>
          </p:txBody>
        </p:sp>
        <p:cxnSp>
          <p:nvCxnSpPr>
            <p:cNvPr id="11" name="Egyenes összekötő 10"/>
            <p:cNvCxnSpPr/>
            <p:nvPr/>
          </p:nvCxnSpPr>
          <p:spPr bwMode="auto">
            <a:xfrm rot="10800000" flipV="1">
              <a:off x="606103" y="1886298"/>
              <a:ext cx="911362" cy="7254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/>
            <p:cNvCxnSpPr/>
            <p:nvPr/>
          </p:nvCxnSpPr>
          <p:spPr bwMode="auto">
            <a:xfrm>
              <a:off x="2617768" y="1886298"/>
              <a:ext cx="943116" cy="7254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9" name="Cím 1"/>
          <p:cNvSpPr>
            <a:spLocks noGrp="1"/>
          </p:cNvSpPr>
          <p:nvPr>
            <p:ph type="title"/>
          </p:nvPr>
        </p:nvSpPr>
        <p:spPr>
          <a:xfrm>
            <a:off x="527051" y="3"/>
            <a:ext cx="10970683" cy="808039"/>
          </a:xfrm>
        </p:spPr>
        <p:txBody>
          <a:bodyPr/>
          <a:lstStyle/>
          <a:p>
            <a:r>
              <a:rPr lang="hu-HU" sz="4000"/>
              <a:t>Műszerek</a:t>
            </a:r>
          </a:p>
        </p:txBody>
      </p:sp>
      <p:pic>
        <p:nvPicPr>
          <p:cNvPr id="14" name="Kép 13" descr="thermal_bands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4917" y="3860802"/>
            <a:ext cx="4318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Szövegdoboz 12"/>
          <p:cNvSpPr txBox="1">
            <a:spLocks noChangeArrowheads="1"/>
          </p:cNvSpPr>
          <p:nvPr/>
        </p:nvSpPr>
        <p:spPr bwMode="auto">
          <a:xfrm>
            <a:off x="2781300" y="115888"/>
            <a:ext cx="4703233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dirty="0">
                <a:solidFill>
                  <a:schemeClr val="tx1"/>
                </a:solidFill>
              </a:rPr>
              <a:t>Az elektromágneses spektrum meghatározott tartományában mérnek.</a:t>
            </a:r>
          </a:p>
          <a:p>
            <a:endParaRPr lang="hu-HU" dirty="0"/>
          </a:p>
        </p:txBody>
      </p:sp>
    </p:spTree>
    <p:controls>
      <p:control spid="3074" name="Object" r:id="rId2" imgW="4597567" imgH="3022246"/>
      <p:control spid="3075" name="ShockwaveFlash1" r:id="rId3" imgW="4597567" imgH="3022246"/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9" name="Cím 1"/>
          <p:cNvSpPr>
            <a:spLocks noGrp="1"/>
          </p:cNvSpPr>
          <p:nvPr>
            <p:ph type="title"/>
          </p:nvPr>
        </p:nvSpPr>
        <p:spPr>
          <a:xfrm>
            <a:off x="527051" y="1"/>
            <a:ext cx="10970683" cy="1141413"/>
          </a:xfrm>
        </p:spPr>
        <p:txBody>
          <a:bodyPr/>
          <a:lstStyle/>
          <a:p>
            <a:r>
              <a:rPr lang="hu-HU" sz="4000" dirty="0"/>
              <a:t>Műszerek</a:t>
            </a:r>
          </a:p>
        </p:txBody>
      </p:sp>
      <p:sp>
        <p:nvSpPr>
          <p:cNvPr id="4100" name="Szövegdoboz 4"/>
          <p:cNvSpPr txBox="1">
            <a:spLocks noChangeArrowheads="1"/>
          </p:cNvSpPr>
          <p:nvPr/>
        </p:nvSpPr>
        <p:spPr bwMode="auto">
          <a:xfrm>
            <a:off x="239184" y="1125543"/>
            <a:ext cx="5088467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 dirty="0">
                <a:solidFill>
                  <a:schemeClr val="tx1"/>
                </a:solidFill>
              </a:rPr>
              <a:t>Aktív</a:t>
            </a:r>
          </a:p>
          <a:p>
            <a:pPr>
              <a:buFont typeface="Arial" charset="0"/>
              <a:buChar char="-"/>
            </a:pPr>
            <a:r>
              <a:rPr lang="hu-HU" sz="2400" dirty="0">
                <a:solidFill>
                  <a:schemeClr val="tx1"/>
                </a:solidFill>
              </a:rPr>
              <a:t>Jelet bocsát ki, majd a visszavert jel erősségét méri</a:t>
            </a:r>
          </a:p>
          <a:p>
            <a:pPr>
              <a:buFont typeface="Arial" charset="0"/>
              <a:buChar char="-"/>
            </a:pPr>
            <a:r>
              <a:rPr lang="hu-HU" sz="2400" dirty="0">
                <a:solidFill>
                  <a:schemeClr val="tx1"/>
                </a:solidFill>
              </a:rPr>
              <a:t>Mikrohullámú tartományban </a:t>
            </a:r>
            <a:r>
              <a:rPr lang="hu-HU" sz="2400" dirty="0" smtClean="0">
                <a:solidFill>
                  <a:schemeClr val="tx1"/>
                </a:solidFill>
              </a:rPr>
              <a:t>mér </a:t>
            </a:r>
          </a:p>
          <a:p>
            <a:pPr>
              <a:buFont typeface="Arial" charset="0"/>
              <a:buChar char="-"/>
            </a:pPr>
            <a:r>
              <a:rPr lang="hu-HU" sz="2400" dirty="0" smtClean="0">
                <a:solidFill>
                  <a:schemeClr val="tx1"/>
                </a:solidFill>
              </a:rPr>
              <a:t>(</a:t>
            </a:r>
            <a:r>
              <a:rPr lang="hu-HU" sz="2400" dirty="0" err="1" smtClean="0">
                <a:solidFill>
                  <a:schemeClr val="tx1"/>
                </a:solidFill>
              </a:rPr>
              <a:t>Lidar</a:t>
            </a:r>
            <a:r>
              <a:rPr lang="hu-HU" sz="2400" dirty="0" smtClean="0">
                <a:solidFill>
                  <a:schemeClr val="tx1"/>
                </a:solidFill>
              </a:rPr>
              <a:t> is van)</a:t>
            </a:r>
          </a:p>
        </p:txBody>
      </p:sp>
      <p:pic>
        <p:nvPicPr>
          <p:cNvPr id="4101" name="Picture 13"/>
          <p:cNvPicPr>
            <a:picLocks noChangeAspect="1" noChangeArrowheads="1"/>
          </p:cNvPicPr>
          <p:nvPr/>
        </p:nvPicPr>
        <p:blipFill>
          <a:blip r:embed="rId5" cstate="print"/>
          <a:srcRect t="33382" r="52348"/>
          <a:stretch>
            <a:fillRect/>
          </a:stretch>
        </p:blipFill>
        <p:spPr bwMode="auto">
          <a:xfrm>
            <a:off x="719409" y="4077074"/>
            <a:ext cx="3551767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ontrols>
      <p:control spid="4098" name="Object" r:id="rId2" imgW="4965846" imgH="3378271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zövegdoboz 11"/>
          <p:cNvSpPr txBox="1">
            <a:spLocks noChangeArrowheads="1"/>
          </p:cNvSpPr>
          <p:nvPr/>
        </p:nvSpPr>
        <p:spPr bwMode="auto">
          <a:xfrm>
            <a:off x="4464051" y="0"/>
            <a:ext cx="3742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>
                <a:solidFill>
                  <a:schemeClr val="tx1"/>
                </a:solidFill>
                <a:latin typeface="+mn-lt"/>
                <a:cs typeface="Arial" pitchFamily="34" charset="0"/>
              </a:rPr>
              <a:t>látható fény, infravörös</a:t>
            </a: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2039632" y="88902"/>
            <a:ext cx="7774518" cy="1900239"/>
            <a:chOff x="431800" y="88902"/>
            <a:chExt cx="10752667" cy="1900239"/>
          </a:xfrm>
        </p:grpSpPr>
        <p:pic>
          <p:nvPicPr>
            <p:cNvPr id="17410" name="Kép 3" descr="spectrum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1800" y="88902"/>
              <a:ext cx="10752667" cy="1900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églalap 4"/>
            <p:cNvSpPr/>
            <p:nvPr/>
          </p:nvSpPr>
          <p:spPr>
            <a:xfrm>
              <a:off x="5422900" y="476251"/>
              <a:ext cx="1441451" cy="86360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9221" name="Szövegdoboz 10"/>
            <p:cNvSpPr txBox="1">
              <a:spLocks noChangeArrowheads="1"/>
            </p:cNvSpPr>
            <p:nvPr/>
          </p:nvSpPr>
          <p:spPr bwMode="auto">
            <a:xfrm>
              <a:off x="3983567" y="620717"/>
              <a:ext cx="14414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hu-HU" sz="1200" b="1" dirty="0">
                  <a:solidFill>
                    <a:schemeClr val="tx1"/>
                  </a:solidFill>
                  <a:latin typeface="+mn-lt"/>
                  <a:cs typeface="Times New Roman" pitchFamily="18" charset="0"/>
                </a:rPr>
                <a:t>Mikrohullám</a:t>
              </a:r>
            </a:p>
          </p:txBody>
        </p:sp>
      </p:grpSp>
      <p:sp>
        <p:nvSpPr>
          <p:cNvPr id="6" name="Szövegdoboz 5"/>
          <p:cNvSpPr txBox="1"/>
          <p:nvPr/>
        </p:nvSpPr>
        <p:spPr>
          <a:xfrm>
            <a:off x="624423" y="1989139"/>
            <a:ext cx="6910916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+mn-lt"/>
                <a:cs typeface="Arial" pitchFamily="34" charset="0"/>
              </a:rPr>
              <a:t>Felhőzet megfigyelése – csatornánként</a:t>
            </a:r>
          </a:p>
        </p:txBody>
      </p:sp>
      <p:pic>
        <p:nvPicPr>
          <p:cNvPr id="7" name="2003_04_24_0800-0930_msg1_ch12_loop.avi">
            <a:hlinkClick r:id="" action="ppaction://ole?verb=0"/>
          </p:cNvPr>
          <p:cNvPicPr>
            <a:picLocks noRo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" y="2420941"/>
            <a:ext cx="6049433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239184" y="2565400"/>
            <a:ext cx="115146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+mn-lt"/>
                <a:cs typeface="Arial" pitchFamily="34" charset="0"/>
              </a:rPr>
              <a:t>HRV</a:t>
            </a:r>
          </a:p>
        </p:txBody>
      </p:sp>
      <p:pic>
        <p:nvPicPr>
          <p:cNvPr id="17417" name="Picture 2" descr="D:\Users\putsay_m\Eloadasok\2010\Foldmegfigyeles\IR10.8_20080520_13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0667" y="2349502"/>
            <a:ext cx="6011333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10"/>
          <p:cNvSpPr txBox="1"/>
          <p:nvPr/>
        </p:nvSpPr>
        <p:spPr>
          <a:xfrm>
            <a:off x="6096000" y="5949951"/>
            <a:ext cx="259291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+mn-lt"/>
                <a:cs typeface="Arial" pitchFamily="34" charset="0"/>
              </a:rPr>
              <a:t>IR10.8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6383867" y="6308725"/>
            <a:ext cx="432011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+mn-lt"/>
                <a:cs typeface="Arial" pitchFamily="34" charset="0"/>
              </a:rPr>
              <a:t>Felhőtető hőmérséklet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2018</Words>
  <Application>Microsoft Office PowerPoint</Application>
  <PresentationFormat>Egyéni</PresentationFormat>
  <Paragraphs>544</Paragraphs>
  <Slides>53</Slides>
  <Notes>22</Notes>
  <HiddenSlides>5</HiddenSlides>
  <MMClips>5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53</vt:i4>
      </vt:variant>
    </vt:vector>
  </HeadingPairs>
  <TitlesOfParts>
    <vt:vector size="55" baseType="lpstr">
      <vt:lpstr>Office Theme</vt:lpstr>
      <vt:lpstr>Dokumentum</vt:lpstr>
      <vt:lpstr>1. dia</vt:lpstr>
      <vt:lpstr>Meteorológiai műholdak pályái</vt:lpstr>
      <vt:lpstr>Meteorológiai műholdak pályái</vt:lpstr>
      <vt:lpstr>4. dia</vt:lpstr>
      <vt:lpstr>Műszerek</vt:lpstr>
      <vt:lpstr>Műszerek</vt:lpstr>
      <vt:lpstr>Műszerek</vt:lpstr>
      <vt:lpstr>Műszerek</vt:lpstr>
      <vt:lpstr>9. dia</vt:lpstr>
      <vt:lpstr>10. dia</vt:lpstr>
      <vt:lpstr>11. dia</vt:lpstr>
      <vt:lpstr>Metop műhold műszerei</vt:lpstr>
      <vt:lpstr>Metop műhold műszerei</vt:lpstr>
      <vt:lpstr>14. dia</vt:lpstr>
      <vt:lpstr>15. dia</vt:lpstr>
      <vt:lpstr>16. dia</vt:lpstr>
      <vt:lpstr>Tevékenység</vt:lpstr>
      <vt:lpstr>18. dia</vt:lpstr>
      <vt:lpstr>19. dia</vt:lpstr>
      <vt:lpstr>20. dia</vt:lpstr>
      <vt:lpstr>21. dia</vt:lpstr>
      <vt:lpstr>22. dia</vt:lpstr>
      <vt:lpstr>Valós színű kompozit kép</vt:lpstr>
      <vt:lpstr>Valós színű kompozit kép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Felhőkre vonatkozó produktumok</vt:lpstr>
      <vt:lpstr>39. dia</vt:lpstr>
      <vt:lpstr>40. dia</vt:lpstr>
      <vt:lpstr>Zivatarvizsgálat</vt:lpstr>
      <vt:lpstr>Műhold-, radar- és villám adatok együttes felhasználása, 09 June 2012</vt:lpstr>
      <vt:lpstr>43. dia</vt:lpstr>
      <vt:lpstr>EumeTrain – online oktatóanyagok előállítása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user</dc:creator>
  <cp:lastModifiedBy>kocsis_zs</cp:lastModifiedBy>
  <cp:revision>75</cp:revision>
  <dcterms:created xsi:type="dcterms:W3CDTF">2018-10-25T13:55:37Z</dcterms:created>
  <dcterms:modified xsi:type="dcterms:W3CDTF">2021-08-31T10:59:51Z</dcterms:modified>
</cp:coreProperties>
</file>