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8" r:id="rId3"/>
    <p:sldId id="259" r:id="rId4"/>
    <p:sldId id="263" r:id="rId5"/>
    <p:sldId id="257" r:id="rId6"/>
    <p:sldId id="264" r:id="rId7"/>
    <p:sldId id="260" r:id="rId8"/>
    <p:sldId id="265" r:id="rId9"/>
    <p:sldId id="267" r:id="rId10"/>
    <p:sldId id="262" r:id="rId11"/>
    <p:sldId id="270" r:id="rId12"/>
    <p:sldId id="272" r:id="rId13"/>
    <p:sldId id="261" r:id="rId14"/>
    <p:sldId id="271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32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B5CC5D-878D-3982-34EE-2B42EA51C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119B737-55B9-9E59-9014-EAC13CAF9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0F70BB9-F01A-8232-BD93-E75298FE4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16FD-0C7E-48FB-880A-DD002468CA42}" type="datetimeFigureOut">
              <a:rPr lang="hu-HU" smtClean="0"/>
              <a:t>2023. 07. 03.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576A769-E193-446C-6BE6-7C5C5C130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06B1419-63AE-1438-E9AF-2D0DA91F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8D06-D31A-4933-A119-4046D891B0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804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31F04D-9D41-8198-9540-C45E25BDE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4F0C17A-DEEE-EA03-7D5D-D1B0B425D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BE15C77-5E7A-47C3-C0FA-5C12A738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16FD-0C7E-48FB-880A-DD002468CA42}" type="datetimeFigureOut">
              <a:rPr lang="hu-HU" smtClean="0"/>
              <a:t>2023. 07. 03.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CA6B093-5501-5DF2-D087-5F516ED6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971F927-BB75-1217-7B94-071A6462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8D06-D31A-4933-A119-4046D891B0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321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A13934E-C56D-C13F-79EA-636486B4E5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8679FD0-E4E4-D82F-B309-DC66C4D7A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F27DFA3-8A20-E966-9275-EDCBFBBA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16FD-0C7E-48FB-880A-DD002468CA42}" type="datetimeFigureOut">
              <a:rPr lang="hu-HU" smtClean="0"/>
              <a:t>2023. 07. 03.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D16396-C440-7E30-09B9-9888747B8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D7ACAF6-36BA-9DF6-B631-C0CD1785D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8D06-D31A-4933-A119-4046D891B0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23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059ADC-48A5-AD23-5F38-BB0729EF4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A2B59D9-2189-3F1E-0B83-4CE845731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004F1D5-052D-6CA0-36FF-E7E59628A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16FD-0C7E-48FB-880A-DD002468CA42}" type="datetimeFigureOut">
              <a:rPr lang="hu-HU" smtClean="0"/>
              <a:t>2023. 07. 03.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D58EDDA-6288-9B76-0F06-FB9387B91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A8C3CAB-F7CA-62DD-34A0-6AB134C9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8D06-D31A-4933-A119-4046D891B0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7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1C72D1-D041-E3F5-E867-50176331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FA3B33B-0E90-3266-C6E4-EBBB03FBF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267D92B-540B-F02C-4335-B5F134A24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16FD-0C7E-48FB-880A-DD002468CA42}" type="datetimeFigureOut">
              <a:rPr lang="hu-HU" smtClean="0"/>
              <a:t>2023. 07. 03.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0CDDFE6-9760-EAA9-3AE4-F7A808777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803941B-2C87-0F14-6E22-4B7E9E87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8D06-D31A-4933-A119-4046D891B0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901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1BC202-873F-A219-B78E-06EDCD5FB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F660FB-3000-4D9D-8E23-EFDA78770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A8D9E11-68FC-C77F-CDDF-4C6D103AA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003B9B4-8126-5E3D-1FCD-D79AFD6DA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16FD-0C7E-48FB-880A-DD002468CA42}" type="datetimeFigureOut">
              <a:rPr lang="hu-HU" smtClean="0"/>
              <a:t>2023. 07. 03.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D43C039-0063-EF5D-C29B-72DE32098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1DD06A5-322D-0B20-B206-262B5769B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8D06-D31A-4933-A119-4046D891B0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96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77E823-5631-AF83-BB23-B236E798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891230C-C664-1AB8-BCA4-323A5E376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AEE2F44-F16F-C74A-49BC-F174ED810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B3BB705-1526-F137-14FB-8B264C403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BB0C817-A4D9-8C9E-0D31-B9D04E132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0E85F09-8936-CC52-AC1F-53CBC84E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16FD-0C7E-48FB-880A-DD002468CA42}" type="datetimeFigureOut">
              <a:rPr lang="hu-HU" smtClean="0"/>
              <a:t>2023. 07. 03.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166613C-A9F9-E01F-9C55-1E7A4AC8D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9B03A65-62F1-5267-7CF8-5045472B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8D06-D31A-4933-A119-4046D891B0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275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2FE053-C53C-4B11-7F53-E7E939CB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18C8DE3-016F-9A2F-FA34-0B8296307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16FD-0C7E-48FB-880A-DD002468CA42}" type="datetimeFigureOut">
              <a:rPr lang="hu-HU" smtClean="0"/>
              <a:t>2023. 07. 03.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BE01C2E-638D-E622-4067-48A3EE00B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847F1DA-C749-6DC6-2418-54F571BC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8D06-D31A-4933-A119-4046D891B0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3449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94D0F50-F296-CD14-E378-793B0BEEB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16FD-0C7E-48FB-880A-DD002468CA42}" type="datetimeFigureOut">
              <a:rPr lang="hu-HU" smtClean="0"/>
              <a:t>2023. 07. 03.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0FE6F10-AF37-116E-B2A8-2AB2BC329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3787964-1BDD-40D3-C794-27E660F50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8D06-D31A-4933-A119-4046D891B0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379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1E6412-1FBB-0725-EB37-60347725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4B64A1C-DFC5-6B98-A877-070CBF282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2B74420-082F-A042-85DB-6356197A9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CE4BF49-9090-84F5-BB2D-FA999E74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16FD-0C7E-48FB-880A-DD002468CA42}" type="datetimeFigureOut">
              <a:rPr lang="hu-HU" smtClean="0"/>
              <a:t>2023. 07. 03.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46F4B80-2AA5-A152-41CD-0EDFB0BD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DDD9D4C-11BE-0C63-F42C-15480828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8D06-D31A-4933-A119-4046D891B0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784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38E75E-1043-26BB-DFEE-52C1D91FD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6BE79FC-0A67-F56F-EDAC-88F9AA22B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82FC6BB-B587-D025-1E13-FFE6DD780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062BC01-ABB4-E4FB-4FC0-3BC45DCDD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16FD-0C7E-48FB-880A-DD002468CA42}" type="datetimeFigureOut">
              <a:rPr lang="hu-HU" smtClean="0"/>
              <a:t>2023. 07. 03.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AB1A8A0-F3A9-553D-18A1-3D4E058CA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F33F6A8-503B-FB9E-6ACE-274786D0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8D06-D31A-4933-A119-4046D891B0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890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A216D94-3B56-C114-FAA6-58617099C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964B011-B0B7-8311-6EB3-839AAFB8B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B7E19F9-A876-C954-C5BA-0EE5065DF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416FD-0C7E-48FB-880A-DD002468CA42}" type="datetimeFigureOut">
              <a:rPr lang="hu-HU" smtClean="0"/>
              <a:t>2023. 07. 03.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D0F4F96-98D4-4607-A5CA-9D803B288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82504C8-9E75-A2AE-9D3C-013623C18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F8D06-D31A-4933-A119-4046D891B0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68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D04BF26B-6382-6D0C-D501-346EDD01C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CAC5890-ACEB-A0F2-8EE7-EDB32B3FB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04432"/>
            <a:ext cx="12192000" cy="1990292"/>
          </a:xfrm>
          <a:solidFill>
            <a:schemeClr val="bg1"/>
          </a:solidFill>
        </p:spPr>
        <p:txBody>
          <a:bodyPr anchor="ctr" anchorCtr="0">
            <a:normAutofit/>
          </a:bodyPr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minőség(irányítás) helye </a:t>
            </a:r>
            <a:b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meteorológiában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359B01C-A74D-1E94-1BA9-FBCEF5F89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4973006"/>
            <a:ext cx="12191999" cy="1706711"/>
          </a:xfrm>
          <a:solidFill>
            <a:schemeClr val="bg1"/>
          </a:solidFill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Németh Ákos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minőségirányítási vezető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sz="2000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OMSZ Elnöki Titkárság</a:t>
            </a:r>
          </a:p>
        </p:txBody>
      </p: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A4D7AAA8-E5B3-DD3E-4D00-7F9D987CB551}"/>
              </a:ext>
            </a:extLst>
          </p:cNvPr>
          <p:cNvCxnSpPr>
            <a:cxnSpLocks/>
          </p:cNvCxnSpPr>
          <p:nvPr/>
        </p:nvCxnSpPr>
        <p:spPr>
          <a:xfrm flipH="1">
            <a:off x="1814653" y="4794724"/>
            <a:ext cx="8562693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7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4D505-15AA-BD32-BEFE-410D5BDD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24624"/>
            <a:ext cx="11219774" cy="343996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Tervezzük meg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, hogy mit szándékozunk csinálni! Írjuk le, hogyan akarjuk megvalósítani az adott produktumot, szolgáltatást.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Csináljuk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 a feladatot, a munkát a leírtak szerint! Ügyeljünk arra, hogy mindenki a leírtak szerint végezze munkáját. Ehhez szükség van a dolgozók </a:t>
            </a:r>
            <a:r>
              <a:rPr lang="hu-HU" sz="2800" u="sng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folyamatos képzés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ére.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Ellenőrizzük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, amit csináltunk! </a:t>
            </a:r>
            <a:r>
              <a:rPr lang="hu-HU" sz="2800" u="sng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Feljegyzések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et készítünk az elvégzett munkáról, és megőrizzük őket. Ezek alapján tudjuk ellenőrizni és bizonyítani, hogy mit csináltunk.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Avatkozzunk be! 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Ha jó az, amit csinálunk, akkor csináljuk ugyanúgy, ha viszont hibát követtünk el, akkor </a:t>
            </a:r>
            <a:r>
              <a:rPr lang="hu-HU" sz="2800" u="sng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keressük meg a hiba keletkezésének </a:t>
            </a:r>
            <a:r>
              <a:rPr lang="hu-HU" sz="2800" b="1" u="sng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helyét</a:t>
            </a:r>
            <a:r>
              <a:rPr lang="hu-HU" sz="2800" u="sng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 és </a:t>
            </a:r>
            <a:r>
              <a:rPr lang="hu-HU" sz="2800" b="1" u="sng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okát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, és </a:t>
            </a:r>
            <a:r>
              <a:rPr lang="hu-HU" sz="2800" u="sng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tegyünk intézkedéseket 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a kijavítására.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hu-HU" sz="2800" dirty="0">
              <a:solidFill>
                <a:schemeClr val="accent1">
                  <a:lumMod val="75000"/>
                </a:schemeClr>
              </a:solidFill>
              <a:ea typeface="Avenir LT Std 55 Roman" charset="0"/>
              <a:cs typeface="Avenir LT Std 55 Roman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hu-HU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AFEFA996-F13E-DFA6-9720-B59E0F6426FC}"/>
              </a:ext>
            </a:extLst>
          </p:cNvPr>
          <p:cNvSpPr/>
          <p:nvPr/>
        </p:nvSpPr>
        <p:spPr>
          <a:xfrm>
            <a:off x="838200" y="365125"/>
            <a:ext cx="11353801" cy="2771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3B93793-1115-1B55-AD85-F05DB0D20730}"/>
              </a:ext>
            </a:extLst>
          </p:cNvPr>
          <p:cNvSpPr txBox="1"/>
          <p:nvPr/>
        </p:nvSpPr>
        <p:spPr>
          <a:xfrm>
            <a:off x="937550" y="1813712"/>
            <a:ext cx="9155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„A minőség soha nem véletlen; </a:t>
            </a:r>
            <a:b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mindig intelligens erőfeszítések eredménye.“</a:t>
            </a:r>
          </a:p>
          <a:p>
            <a:pPr marL="0" indent="0" algn="r">
              <a:buNone/>
            </a:pP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(John </a:t>
            </a:r>
            <a:r>
              <a:rPr lang="hu-HU" sz="24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Ruskin</a:t>
            </a: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6CAC01-AEAD-8D36-C312-BCFC498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folyamatos fejlesztés igénye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39A69BC-4380-A761-9875-4976CC9BA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476" y="552685"/>
            <a:ext cx="1685580" cy="24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6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AFEFA996-F13E-DFA6-9720-B59E0F6426FC}"/>
              </a:ext>
            </a:extLst>
          </p:cNvPr>
          <p:cNvSpPr/>
          <p:nvPr/>
        </p:nvSpPr>
        <p:spPr>
          <a:xfrm>
            <a:off x="838200" y="365125"/>
            <a:ext cx="11353801" cy="2771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3B93793-1115-1B55-AD85-F05DB0D20730}"/>
              </a:ext>
            </a:extLst>
          </p:cNvPr>
          <p:cNvSpPr txBox="1"/>
          <p:nvPr/>
        </p:nvSpPr>
        <p:spPr>
          <a:xfrm>
            <a:off x="937550" y="1813712"/>
            <a:ext cx="9155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„A minőség soha nem véletlen; </a:t>
            </a:r>
            <a:b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mindig intelligens erőfeszítések eredménye.“</a:t>
            </a:r>
          </a:p>
          <a:p>
            <a:pPr marL="0" indent="0" algn="r">
              <a:buNone/>
            </a:pP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(John </a:t>
            </a:r>
            <a:r>
              <a:rPr lang="hu-HU" sz="24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Ruskin</a:t>
            </a: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6CAC01-AEAD-8D36-C312-BCFC498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folyamatos fejlesztés igénye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39A69BC-4380-A761-9875-4976CC9BA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476" y="552685"/>
            <a:ext cx="1685580" cy="240797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85C9F15-E82B-59C8-A5DE-029C19370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84" y="3521597"/>
            <a:ext cx="6970832" cy="30638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7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4D505-15AA-BD32-BEFE-410D5BDD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8109"/>
            <a:ext cx="11219774" cy="4732058"/>
          </a:xfrm>
          <a:solidFill>
            <a:schemeClr val="bg2"/>
          </a:solidFill>
        </p:spPr>
        <p:txBody>
          <a:bodyPr anchor="ctr">
            <a:normAutofit fontScale="92500" lnSpcReduction="20000"/>
          </a:bodyPr>
          <a:lstStyle/>
          <a:p>
            <a:pPr marL="457200" indent="-4572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Vevőközpontúság: 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A szervezetek vevőiktől függenek, ezért ismerniük kell jelen és jövőbeli vevőik szükségleteit, teljesíteniük kell a vevők követelményeit, és igyekezniük kell felülmúlni a vevők elvárásait. 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Vezetői szerepvállalás: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 A vezetők gondoskodnak a szervezet céljainak és igazgatásának egységéről. Olyan belső környezetet hozzanak létre és tartsanak fenn, amelyben a munkatársak teljes mértékig részt vesznek a szervezet céljainak elérésében.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Munkatársak elköteleződése: 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 A szervezet lényegét minden szinten az emberek jelentik, és az ő teljes mértékű bevonásuk teszi lehetővé képességeik kihasználását a szervezet javára.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Folyamatszemléletű megközelítés: 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A kívánt eredményt hatékonyabban lehet elérni, ha a tevékenységeket és a velük kapcsolatos erőforrásokat folyamatként irányítják. Az egymással összefüggő folyamatok rendszerként való azonosítása, megértése és irányítása hozzájárul ahhoz, hogy a szervezet eredményesen és hatékonyan érje el céljait.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Fejlesztés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: A szervezet működésének átfogó, folyamatos fejlesztése legyen a szervezet állandó célja. 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Bizonyítékokon alapuló döntéshozatal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: Az eredményes döntések az adatok és egyéb információ elemzésén alapulnak.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Kapcsolatok kezelése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:  A szervezet és (be)szállítói kölcsönösen függenek egymástól, és egy kölcsönösen előnyös kapcsolat fokozza </a:t>
            </a:r>
            <a:r>
              <a:rPr lang="hu-HU" sz="2000" dirty="0" err="1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mindkettejük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 értékteremtő képességét.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6CAC01-AEAD-8D36-C312-BCFC498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minőségirányítás alapelvei</a:t>
            </a:r>
          </a:p>
        </p:txBody>
      </p:sp>
    </p:spTree>
    <p:extLst>
      <p:ext uri="{BB962C8B-B14F-4D97-AF65-F5344CB8AC3E}">
        <p14:creationId xmlns:p14="http://schemas.microsoft.com/office/powerpoint/2010/main" val="23038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4D505-15AA-BD32-BEFE-410D5BDD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60089"/>
            <a:ext cx="11219774" cy="34995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3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2002.12.06.: az OMSZ </a:t>
            </a:r>
            <a:r>
              <a:rPr lang="hu-HU" sz="23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Európában elsőként</a:t>
            </a:r>
            <a:r>
              <a:rPr lang="hu-HU" sz="23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, a </a:t>
            </a:r>
            <a:r>
              <a:rPr lang="hu-HU" sz="23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világon harmadikként </a:t>
            </a:r>
            <a:r>
              <a:rPr lang="hu-HU" sz="23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szerzett ISO9001 szabvány szerinti tanúsítást a MIR működéséről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3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Tanúsított terület</a:t>
            </a:r>
            <a:r>
              <a:rPr lang="hu-HU" sz="23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: Meteorológiai és levegőkörnyezeti megfigyelések végzése, adatok gyűjtése, feldolgozása és szolgáltatása, általános és speciális (veszély- és viharjelzés, repülés­biztonságot támogató) meteorológiai előrejelzések készítése, numerikus modellek futtatása és fejlesztése, klímakutatás, klímamodellek fejlesztése és futtatása, felhasználói igények szerinti produktumfejlesztés, üvegházhatású gázok és légszennyező anyagok kibocsátásának nyilvántartása, meteorológiai műszerkalibrálás, levegőtisztaság-védelmi mérések és mintavétel, műszerkalibrálás, légszennyezettségi adatok kezelése és értékelése.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AFEFA996-F13E-DFA6-9720-B59E0F6426FC}"/>
              </a:ext>
            </a:extLst>
          </p:cNvPr>
          <p:cNvSpPr/>
          <p:nvPr/>
        </p:nvSpPr>
        <p:spPr>
          <a:xfrm>
            <a:off x="838200" y="365125"/>
            <a:ext cx="11353801" cy="2771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3B93793-1115-1B55-AD85-F05DB0D20730}"/>
              </a:ext>
            </a:extLst>
          </p:cNvPr>
          <p:cNvSpPr txBox="1"/>
          <p:nvPr/>
        </p:nvSpPr>
        <p:spPr>
          <a:xfrm>
            <a:off x="937550" y="1813712"/>
            <a:ext cx="9155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„A kiválóság nem örökletes. A minőség nem veled született. </a:t>
            </a:r>
            <a:b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Csak akkor lehetsz a legjobb, ha a legjobbakkal veszed fel a versenyt.“</a:t>
            </a:r>
          </a:p>
          <a:p>
            <a:pPr marL="0" indent="0" algn="r">
              <a:buNone/>
            </a:pP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(Gundel Károly)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6CAC01-AEAD-8D36-C312-BCFC498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Az OMSZ minőségirányítási rendszere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D2AEE06-38DF-7C11-C161-389E74D8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676" y="549030"/>
            <a:ext cx="1768706" cy="240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9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4D505-15AA-BD32-BEFE-410D5BDD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24624"/>
            <a:ext cx="11219774" cy="343996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hu-HU" sz="2800" b="1" dirty="0">
              <a:solidFill>
                <a:schemeClr val="accent1">
                  <a:lumMod val="75000"/>
                </a:schemeClr>
              </a:solidFill>
              <a:ea typeface="Avenir LT Std 55 Roman" charset="0"/>
              <a:cs typeface="Avenir LT Std 55 Roman" charset="0"/>
            </a:endParaRP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39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Köszönöm a figyelmet!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hu-HU" dirty="0">
              <a:solidFill>
                <a:schemeClr val="accent1">
                  <a:lumMod val="75000"/>
                </a:schemeClr>
              </a:solidFill>
              <a:ea typeface="Avenir LT Std 55 Roman" charset="0"/>
              <a:cs typeface="Avenir LT Std 55 Roman" charset="0"/>
            </a:endParaRP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További infó / kérdés: </a:t>
            </a:r>
            <a:b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</a:b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nemeth.a@met.hu  </a:t>
            </a:r>
            <a:br>
              <a:rPr lang="hu-HU" sz="28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</a:br>
            <a: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vagy   </a:t>
            </a:r>
            <a:b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</a:b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mir@met.hu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AFEFA996-F13E-DFA6-9720-B59E0F6426FC}"/>
              </a:ext>
            </a:extLst>
          </p:cNvPr>
          <p:cNvSpPr/>
          <p:nvPr/>
        </p:nvSpPr>
        <p:spPr>
          <a:xfrm>
            <a:off x="838200" y="365125"/>
            <a:ext cx="11353801" cy="2771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3B93793-1115-1B55-AD85-F05DB0D20730}"/>
              </a:ext>
            </a:extLst>
          </p:cNvPr>
          <p:cNvSpPr txBox="1"/>
          <p:nvPr/>
        </p:nvSpPr>
        <p:spPr>
          <a:xfrm>
            <a:off x="937550" y="1813712"/>
            <a:ext cx="9155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„A hiba az, ami vezeti az evolúciót; </a:t>
            </a:r>
            <a:b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tökéletesség nem ösztönzi a haladást.“</a:t>
            </a:r>
          </a:p>
          <a:p>
            <a:pPr algn="r"/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hu-HU" sz="24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Colson</a:t>
            </a: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hu-HU" sz="24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Whitehead</a:t>
            </a: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6CAC01-AEAD-8D36-C312-BCFC498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Útravaló?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25613A2-D194-1712-1417-7461ACEC4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037" y="552685"/>
            <a:ext cx="1604019" cy="24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3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4D505-15AA-BD32-BEFE-410D5BDD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818" y="1956619"/>
            <a:ext cx="8134156" cy="231139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1999: okl. földtudományi mérnök (geográfusmérnök); ME BÁK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2020: média és közszolgálati kommunikáció tanácsadó; NKE ÁKK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2022: minőségirányítási szakmérnök; DE MK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2023: </a:t>
            </a:r>
            <a:r>
              <a:rPr lang="hu-HU" sz="2400" i="1" dirty="0" err="1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lean</a:t>
            </a: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 szakmérnök; DE MK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2024: jogi szakokleveles gazdasági szakember; ELTE ÁJK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6CAC01-AEAD-8D36-C312-BCFC498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Az előadóról…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5B34ECD-FFCE-027A-8634-7D48206E5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1" r="7110"/>
          <a:stretch/>
        </p:blipFill>
        <p:spPr>
          <a:xfrm>
            <a:off x="838200" y="1799143"/>
            <a:ext cx="2986269" cy="246886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4773CC7-F40E-0102-68BC-B81BC5B2141B}"/>
              </a:ext>
            </a:extLst>
          </p:cNvPr>
          <p:cNvSpPr txBox="1"/>
          <p:nvPr/>
        </p:nvSpPr>
        <p:spPr>
          <a:xfrm>
            <a:off x="838200" y="4624168"/>
            <a:ext cx="1102585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hu-HU" sz="2400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2002-től az OMSZ munkatársa (2002-2019 klimatológus, kutató)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hu-HU" sz="2400" dirty="0">
              <a:solidFill>
                <a:srgbClr val="2F5597"/>
              </a:solidFill>
              <a:ea typeface="Avenir LT Std 55 Roman" charset="0"/>
              <a:cs typeface="Avenir LT Std 55 Roman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hu-HU" sz="2400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2014 – 2022 között az MMT főtitkára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hu-HU" sz="2400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2011 – 2014 között az MMT szervező titkára</a:t>
            </a:r>
          </a:p>
        </p:txBody>
      </p:sp>
    </p:spTree>
    <p:extLst>
      <p:ext uri="{BB962C8B-B14F-4D97-AF65-F5344CB8AC3E}">
        <p14:creationId xmlns:p14="http://schemas.microsoft.com/office/powerpoint/2010/main" val="291360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F69D2F59-4BF8-D1AC-0EC5-FB4A9015ABE8}"/>
              </a:ext>
            </a:extLst>
          </p:cNvPr>
          <p:cNvSpPr/>
          <p:nvPr/>
        </p:nvSpPr>
        <p:spPr>
          <a:xfrm>
            <a:off x="838199" y="4975124"/>
            <a:ext cx="11353801" cy="17894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4D505-15AA-BD32-BEFE-410D5BDD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74213"/>
            <a:ext cx="11219774" cy="349038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A minőség annak mértéke, hogy 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mennyire teljesíti 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egy termék, vagy szolgáltatás a 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saját jellemzőinek 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(megkülönböztető tulajdonságainak) egy </a:t>
            </a:r>
            <a:r>
              <a:rPr lang="hu-HU" sz="2800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csoportja a követelményeket, </a:t>
            </a:r>
            <a:r>
              <a:rPr lang="hu-HU" sz="2800" b="1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kinyilvánított igényeket</a:t>
            </a:r>
            <a:r>
              <a:rPr lang="hu-HU" sz="2800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, vagy elvárásokat (amelyek lehetnek </a:t>
            </a:r>
            <a:r>
              <a:rPr lang="hu-HU" sz="2800" b="1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maguktól értetődők</a:t>
            </a:r>
            <a:r>
              <a:rPr lang="hu-HU" sz="2800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 vagy </a:t>
            </a:r>
            <a:r>
              <a:rPr lang="hu-HU" sz="2800" b="1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kötelezők</a:t>
            </a:r>
            <a:r>
              <a:rPr lang="hu-HU" sz="2800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). (ISO 9001:2005)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i="1" dirty="0">
                <a:solidFill>
                  <a:srgbClr val="2F5597"/>
                </a:solidFill>
              </a:rPr>
              <a:t>Mi a meteorológiai információ/szolgáltatás saját jellemzője?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i="1" dirty="0">
                <a:solidFill>
                  <a:srgbClr val="2F5597"/>
                </a:solidFill>
              </a:rPr>
              <a:t>Ki és hol nyilvánítja ki az igényeket, követelményeket?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i="1" dirty="0">
                <a:solidFill>
                  <a:srgbClr val="2F5597"/>
                </a:solidFill>
              </a:rPr>
              <a:t>Mitől magától értetődő vagy kötelező egy elvárás?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AFEFA996-F13E-DFA6-9720-B59E0F6426FC}"/>
              </a:ext>
            </a:extLst>
          </p:cNvPr>
          <p:cNvSpPr/>
          <p:nvPr/>
        </p:nvSpPr>
        <p:spPr>
          <a:xfrm>
            <a:off x="838200" y="365125"/>
            <a:ext cx="11353801" cy="2771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3B93793-1115-1B55-AD85-F05DB0D20730}"/>
              </a:ext>
            </a:extLst>
          </p:cNvPr>
          <p:cNvSpPr txBox="1"/>
          <p:nvPr/>
        </p:nvSpPr>
        <p:spPr>
          <a:xfrm>
            <a:off x="937550" y="1813712"/>
            <a:ext cx="9155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„A minőség nem cselekedet, </a:t>
            </a:r>
            <a:b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hanem szokás” </a:t>
            </a:r>
          </a:p>
          <a:p>
            <a:pPr marL="0" indent="0" algn="r">
              <a:buNone/>
            </a:pP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(Arisztotelész)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6CAC01-AEAD-8D36-C312-BCFC498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minőség fogalma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B698A75-D925-9380-554E-4D0AC78D4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147" y="502272"/>
            <a:ext cx="1883827" cy="251177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6BCB1D2-43B0-0BBF-A066-405F8DBE0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101" y="5083795"/>
            <a:ext cx="2098874" cy="157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8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4D505-15AA-BD32-BEFE-410D5BDD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6619"/>
            <a:ext cx="11219774" cy="480797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8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Saját jellemző: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Pontosság, megbízhatóság, beválás, valószínűség, térbeli/időbeli felbontás, stb.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Előrejelzés fajtája, szolgáltatás típusa, stb.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Kinyilvánított igények, követelmények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„Nagyközönség”, Magyarország Kormánya, üzleti partnerek, WMO, stb.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Jogszabályok, szabványok, WMO előírások, ICAO előírások, stb.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Magától értetődő / kötelező elvárás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Az OMSZ, a partnerek és más érdekelt felek számára szokás, vagy általános gyakorlat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6CAC01-AEAD-8D36-C312-BCFC498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minőség fogalma</a:t>
            </a:r>
          </a:p>
        </p:txBody>
      </p:sp>
    </p:spTree>
    <p:extLst>
      <p:ext uri="{BB962C8B-B14F-4D97-AF65-F5344CB8AC3E}">
        <p14:creationId xmlns:p14="http://schemas.microsoft.com/office/powerpoint/2010/main" val="15866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4D505-15AA-BD32-BEFE-410D5BDD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8109"/>
            <a:ext cx="11219774" cy="4732058"/>
          </a:xfrm>
          <a:solidFill>
            <a:schemeClr val="bg2"/>
          </a:solidFill>
        </p:spPr>
        <p:txBody>
          <a:bodyPr anchor="ctr">
            <a:normAutofit lnSpcReduction="10000"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Meteorológiai piac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: </a:t>
            </a:r>
            <a:r>
              <a:rPr lang="pt-BR" sz="2000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itt fogalmazódnak meg 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a meteorológiai tevékenységgel (és az OMSZ-</a:t>
            </a:r>
            <a:r>
              <a:rPr lang="hu-HU" sz="2000" dirty="0" err="1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szal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)</a:t>
            </a:r>
            <a:r>
              <a:rPr lang="pt-BR" sz="2000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 kapcsolatos igények és elvárások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Pénz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: a vásárló oldaláról vizsgálva a vásárlás lehetőségét, az arra való hajlandóságot jelenti.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Vezetés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:  az OMSZ minőség iránti elköteleződését meghatározó tényező.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Munkavállaló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: a meteorológiai szolgáltatás előállításában közvetlenül részt vesznek, jó esetben motiváltak a minőség elérésében.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Beszállítók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: a meteorológiai szolgáltatás előállításához szükséges inputokat (anyagok, eszközök, stb.) biztosítják.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Meteorológiai műszerek és más berendezések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:  alapvetően meghatározzák a minőségre való képességet.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Informatikai rendszerek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: a műszerekhez hasonlóan a rendszerek elérhetősége, korszerűsége alapvetően befolyásolja a minőségre való képességet.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Növekvő követelmények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ea typeface="Avenir LT Std 55 Roman" charset="0"/>
                <a:cs typeface="Avenir LT Std 55 Roman" charset="0"/>
              </a:rPr>
              <a:t>: követésük folyamatos fejlődést jelent, így pozitív hatással vannak a minőség létrehozására.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6CAC01-AEAD-8D36-C312-BCFC498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minőség létrehozását befolyásoló tényezők</a:t>
            </a:r>
          </a:p>
        </p:txBody>
      </p:sp>
    </p:spTree>
    <p:extLst>
      <p:ext uri="{BB962C8B-B14F-4D97-AF65-F5344CB8AC3E}">
        <p14:creationId xmlns:p14="http://schemas.microsoft.com/office/powerpoint/2010/main" val="177609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6CAC01-AEAD-8D36-C312-BCFC498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minőség értelmezésének fejlődése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14A12F9-A3ED-30CF-6AD8-0C1B3E7B6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84418"/>
            <a:ext cx="6693988" cy="477358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60F6E10-8858-DE78-B643-C007C368CB3C}"/>
              </a:ext>
            </a:extLst>
          </p:cNvPr>
          <p:cNvSpPr txBox="1"/>
          <p:nvPr/>
        </p:nvSpPr>
        <p:spPr>
          <a:xfrm>
            <a:off x="7875638" y="4252857"/>
            <a:ext cx="41015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hu-HU" dirty="0"/>
              <a:t>Megfelelés a szabványnak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hu-HU" dirty="0"/>
              <a:t>Megfelelés a gyakorlati igényeknek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hu-HU" dirty="0"/>
              <a:t>Megfelelés a vevői igényeknek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hu-HU" dirty="0"/>
              <a:t>Megfelelés a vevő rejtett elvárásainak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hu-HU" dirty="0"/>
              <a:t>Megfelelés a vállalati kultúrának, a környezeti és társadalmi elvárásoknak</a:t>
            </a:r>
          </a:p>
        </p:txBody>
      </p:sp>
    </p:spTree>
    <p:extLst>
      <p:ext uri="{BB962C8B-B14F-4D97-AF65-F5344CB8AC3E}">
        <p14:creationId xmlns:p14="http://schemas.microsoft.com/office/powerpoint/2010/main" val="23350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4D505-15AA-BD32-BEFE-410D5BDD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60089"/>
            <a:ext cx="11219774" cy="346398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1780 – </a:t>
            </a:r>
            <a:r>
              <a:rPr lang="hu-HU" sz="2400" dirty="0" err="1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Societas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 </a:t>
            </a:r>
            <a:r>
              <a:rPr lang="hu-HU" sz="2400" dirty="0" err="1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Meteorologica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 </a:t>
            </a:r>
            <a:r>
              <a:rPr lang="hu-HU" sz="2400" dirty="0" err="1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Palatina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: </a:t>
            </a: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Azonos módszerrel, azonos műszerrel, azonos elemet, azonos időben.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WMO </a:t>
            </a:r>
            <a:r>
              <a:rPr lang="hu-HU" sz="2400" dirty="0" err="1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Guide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 – A hidrometeorológiai szolgálatok számára kötelező előírásokat tartalmazó dokumentumok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14th World </a:t>
            </a:r>
            <a:r>
              <a:rPr lang="hu-HU" sz="2400" dirty="0" err="1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Meteorological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 </a:t>
            </a:r>
            <a:r>
              <a:rPr lang="hu-HU" sz="2400" dirty="0" err="1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Congress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 (2003): </a:t>
            </a: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WMO </a:t>
            </a:r>
            <a:r>
              <a:rPr lang="hu-HU" sz="2400" b="1" dirty="0" err="1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Quality</a:t>
            </a: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 Management Framework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(tartalmazza WMO műszaki előírásait, iránymutatást ad a minőségirányítási rendszerek működtetéséhez és a minőségellenőrzéshez, valamint segítséget nyújt a tanúsítási eljárásokhoz)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2007. december: </a:t>
            </a: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Az ISO elismeri a WMO-t nemzetközi tanúsítási szervként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; </a:t>
            </a:r>
            <a:b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</a:b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43/2007 ISO Tanácsi Határozat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 – (WMO </a:t>
            </a:r>
            <a:r>
              <a:rPr lang="hu-HU" sz="2400" dirty="0" err="1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Technical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 </a:t>
            </a:r>
            <a:r>
              <a:rPr lang="hu-HU" sz="2400" dirty="0" err="1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Regulation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, WMO </a:t>
            </a:r>
            <a:r>
              <a:rPr lang="hu-HU" sz="2400" dirty="0" err="1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Manual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, WMO </a:t>
            </a:r>
            <a:r>
              <a:rPr lang="hu-HU" sz="2400" dirty="0" err="1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Guide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hu-HU" sz="2400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AFEFA996-F13E-DFA6-9720-B59E0F6426FC}"/>
              </a:ext>
            </a:extLst>
          </p:cNvPr>
          <p:cNvSpPr/>
          <p:nvPr/>
        </p:nvSpPr>
        <p:spPr>
          <a:xfrm>
            <a:off x="838200" y="365125"/>
            <a:ext cx="11353801" cy="2771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3B93793-1115-1B55-AD85-F05DB0D20730}"/>
              </a:ext>
            </a:extLst>
          </p:cNvPr>
          <p:cNvSpPr txBox="1"/>
          <p:nvPr/>
        </p:nvSpPr>
        <p:spPr>
          <a:xfrm>
            <a:off x="937550" y="1813712"/>
            <a:ext cx="9155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„A minőség azt jelenti, hogy akkor is jól csináljuk a dolgokat, </a:t>
            </a:r>
            <a:b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amikor senki sem figyel.“</a:t>
            </a:r>
          </a:p>
          <a:p>
            <a:pPr marL="0" indent="0" algn="r">
              <a:buNone/>
            </a:pP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(Henry Ford)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6CAC01-AEAD-8D36-C312-BCFC498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„Minőségügy” és a meteorológia</a:t>
            </a:r>
            <a:endParaRPr lang="hu-HU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DE3B512-58B1-B5A9-052E-60405B2C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145" y="549030"/>
            <a:ext cx="1883826" cy="239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4D505-15AA-BD32-BEFE-410D5BDD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182" y="3260089"/>
            <a:ext cx="8455792" cy="346398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2011 – 2017 MIR bevezetése a meteorológiai szolgálatoknál (elsősorban a repülésmeteorológia miatt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venir LT Std 55 Roman" charset="0"/>
                <a:cs typeface="Avenir LT Std 55 Roman" charset="0"/>
              </a:rPr>
              <a:t>→ ICAO elvárás!)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venir LT Std 55 Roman" charset="0"/>
                <a:cs typeface="Avenir LT Std 55 Roman" charset="0"/>
              </a:rPr>
              <a:t>A WMO tagszervezetek több mint 80%-a az ISO 9001 szabványnak megfelelő minőségirányítási rendszerrel rendelkezik!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1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6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th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 World Meteorological Congress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 (2011)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: WMO Strategy for Service Delivery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a typeface="Avenir LT Std 55 Roman" charset="0"/>
                <a:cs typeface="Avenir LT Std 55 Roman" charset="0"/>
              </a:rPr>
              <a:t>– a WMO arra ösztönzi a tagszervezeteket, hogy ne csak a repülésmeteorológia területére terjedjen ki a tanúsítás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hu-HU" sz="2400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AFEFA996-F13E-DFA6-9720-B59E0F6426FC}"/>
              </a:ext>
            </a:extLst>
          </p:cNvPr>
          <p:cNvSpPr/>
          <p:nvPr/>
        </p:nvSpPr>
        <p:spPr>
          <a:xfrm>
            <a:off x="838200" y="365125"/>
            <a:ext cx="11353801" cy="2771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3B93793-1115-1B55-AD85-F05DB0D20730}"/>
              </a:ext>
            </a:extLst>
          </p:cNvPr>
          <p:cNvSpPr txBox="1"/>
          <p:nvPr/>
        </p:nvSpPr>
        <p:spPr>
          <a:xfrm>
            <a:off x="937550" y="1813712"/>
            <a:ext cx="9155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„A minőség azt jelenti, hogy akkor is jól csináljuk a dolgokat, </a:t>
            </a:r>
            <a:b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hu-H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amikor senki sem figyel.“</a:t>
            </a:r>
          </a:p>
          <a:p>
            <a:pPr marL="0" indent="0" algn="r">
              <a:buNone/>
            </a:pP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(Henry Ford)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6CAC01-AEAD-8D36-C312-BCFC498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„Minőségügy” és a meteorológia</a:t>
            </a:r>
            <a:endParaRPr lang="hu-HU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DE3B512-58B1-B5A9-052E-60405B2C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145" y="549030"/>
            <a:ext cx="1883826" cy="239515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3D696D4-AFF4-6048-EFE7-11A1151BE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37065"/>
            <a:ext cx="2627378" cy="372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4D505-15AA-BD32-BEFE-410D5BDD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1706"/>
            <a:ext cx="11219774" cy="398116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400" b="1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Segít azonosítani </a:t>
            </a:r>
            <a:r>
              <a:rPr lang="hu-HU" sz="2400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a folyamatok, az eljárások, illetve a meteorológiai szolgáltatások minőségének eléréséhez és folyamatos fejlesztéséhez szükséges legmegfelelőbb </a:t>
            </a:r>
            <a:r>
              <a:rPr lang="hu-HU" sz="2400" b="1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irányelveket</a:t>
            </a:r>
            <a:r>
              <a:rPr lang="hu-HU" sz="2400" dirty="0">
                <a:solidFill>
                  <a:srgbClr val="2F5597"/>
                </a:solidFill>
                <a:ea typeface="Avenir LT Std 55 Roman" charset="0"/>
                <a:cs typeface="Avenir LT Std 55 Roman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hu-HU" sz="2400" dirty="0">
              <a:solidFill>
                <a:srgbClr val="2F5597"/>
              </a:solidFill>
              <a:ea typeface="Avenir LT Std 55 Roman" charset="0"/>
              <a:cs typeface="Avenir LT Std 55 Roman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400" dirty="0">
                <a:solidFill>
                  <a:srgbClr val="2F5597"/>
                </a:solidFill>
              </a:rPr>
              <a:t>A minőségirányítási rendszer sikeres bevezetése és működtetése pedig </a:t>
            </a:r>
            <a:r>
              <a:rPr lang="hu-HU" sz="2400" b="1" dirty="0">
                <a:solidFill>
                  <a:srgbClr val="2F5597"/>
                </a:solidFill>
              </a:rPr>
              <a:t>minőségi attitűdöt ébreszt</a:t>
            </a:r>
            <a:r>
              <a:rPr lang="hu-HU" sz="2400" dirty="0">
                <a:solidFill>
                  <a:srgbClr val="2F5597"/>
                </a:solidFill>
              </a:rPr>
              <a:t> a meteorológiai szolgáltatók minden szintjén, ami elősegíti a vevők számára megfelelő szolgáltatás biztosítását. 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6CAC01-AEAD-8D36-C312-BCFC498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Miért jó a meteorológiának a MIR?</a:t>
            </a:r>
            <a:endParaRPr lang="hu-HU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45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1208</Words>
  <Application>Microsoft Office PowerPoint</Application>
  <PresentationFormat>Szélesvásznú</PresentationFormat>
  <Paragraphs>93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Arial</vt:lpstr>
      <vt:lpstr>Avenir LT Std 55 Roman</vt:lpstr>
      <vt:lpstr>Calibri</vt:lpstr>
      <vt:lpstr>Calibri Light</vt:lpstr>
      <vt:lpstr>Office-téma</vt:lpstr>
      <vt:lpstr>A minőség(irányítás) helye  a meteorológiában</vt:lpstr>
      <vt:lpstr>Az előadóról…</vt:lpstr>
      <vt:lpstr>A minőség fogalma</vt:lpstr>
      <vt:lpstr>A minőség fogalma</vt:lpstr>
      <vt:lpstr>A minőség létrehozását befolyásoló tényezők</vt:lpstr>
      <vt:lpstr>A minőség értelmezésének fejlődése</vt:lpstr>
      <vt:lpstr>„Minőségügy” és a meteorológia</vt:lpstr>
      <vt:lpstr>„Minőségügy” és a meteorológia</vt:lpstr>
      <vt:lpstr>Miért jó a meteorológiának a MIR?</vt:lpstr>
      <vt:lpstr>A folyamatos fejlesztés igénye</vt:lpstr>
      <vt:lpstr>A folyamatos fejlesztés igénye</vt:lpstr>
      <vt:lpstr>A minőségirányítás alapelvei</vt:lpstr>
      <vt:lpstr>Az OMSZ minőségirányítási rendszere</vt:lpstr>
      <vt:lpstr>Útravaló?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minőségirányítás helye a meteorológiában</dc:title>
  <dc:creator>nemeth_a@ad.met.hu</dc:creator>
  <cp:lastModifiedBy>nemeth_a@ad.met.hu</cp:lastModifiedBy>
  <cp:revision>32</cp:revision>
  <dcterms:created xsi:type="dcterms:W3CDTF">2023-06-27T13:32:06Z</dcterms:created>
  <dcterms:modified xsi:type="dcterms:W3CDTF">2023-07-03T09:02:37Z</dcterms:modified>
</cp:coreProperties>
</file>