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75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3588" cy="6858000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D4D3254-5521-40B4-A2C9-5547029797E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053DFEB-5EA1-46A8-8B29-03D82DBB128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57FA8D1-30A8-427E-B954-FB1EA6FE08D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F5E8C0A-D702-47AF-A516-4AB995CB9AE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82B86CC-721C-4670-B466-C17CC94BAFE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2FFFFB2-D716-4F4C-8D55-B12D1DE3B39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6E183C1-87C5-47CE-BC54-4082DBDB8A9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F04B0A2-5B75-4430-A01F-E18EB9A56CF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4D92A5B-0C0E-4067-B910-B009CA50C7B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352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5DDF89E-7371-4CED-A029-9CFED0B597D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F46FC24-45DC-416F-9048-90B34ADD979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212B06F-B47E-48E8-BCE6-DEA62998A893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4BCE6A6-EAA7-4AC8-8627-99783D201F4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50CA688-BF34-4D00-9287-1C5CA05B4F0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E567E2E-2AF1-47AC-9441-ABE89ADB38D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7F15CAC-BFE7-414D-973C-65BEDE03DE1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25B9F79-6131-4BAF-A183-5DF8BDA6F1B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4C1F952-D95C-452B-BB31-4BF6E757A94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2D3264C-8254-4281-879A-648F34D00DF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F4561DB-B7F3-4140-ABD0-44846A31958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3F4D2C7-2C9A-432A-A443-5010E638902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9998CA8-D0F5-4D87-8BB5-78123A5CA50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0063EA2-4CB2-4EC1-9D5E-BC689CD152C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352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0707F69-C1EE-433A-B1E2-FE6C8BBCCFC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52B5B74-6525-46F1-AD25-9ACFA276D58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3C47798-F5DB-4796-9D32-6319F747A4D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DEB6A9E-E6E9-4BF1-91DF-556C5D3944F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1AD56F2-930A-43D9-82CF-84BFC0D4AC4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5128EE4-917C-443D-B6FD-BC59207450F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DEF31A4-F3A1-40CC-80EB-DED2DE832F6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7BE3292-0E58-4E99-A396-9022724D5B4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198010-F84B-4809-AC80-B28B41057C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7516F3D-BD5C-4AC7-80FF-D8DF446E18A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8BE224E-2377-4BFC-9549-2871265F37D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B6BDFE3-431E-435D-BD21-C1C02B42228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C219234-79B5-4F20-9C18-89F82E4119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352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D361C77-6B3D-4D4B-B0A2-1857DD04A14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D317060-DB0F-4924-977F-31EEB888F91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415AEE6-74C1-4000-8D16-38B712D73BF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DAFBDF2-3E53-4A56-89DD-E2D26E97237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543439D-CB7B-4DFB-BC1D-241A946062E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3BCD23-F222-4E81-B942-2CC987BB025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E57C56D-07EF-4098-8DFF-DD2760C81EF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D4B0A-A0DD-4211-BFDA-D8849D35A5B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24937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03AE607-D52C-4812-91DB-45EC21E322A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FC5605F1-4C3F-44CE-98C5-1B51A595664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E9266991-F7C6-4F50-AD6B-BA92C4A922F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0CFF8B53-C951-42D8-B081-5D6F1FBD2EA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7C0D732C-3398-4E28-858A-BC32640FA58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6A7428DE-98D6-4050-97F7-31AA2BEACEE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352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54057BCC-78FE-4559-921D-2AD501614E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C8EB319E-392A-48E8-93EA-EB92645598D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44EDC7DC-77B1-4EF0-902B-500835923CD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D9C6B438-B3A7-4DD4-BFD4-32EAE8BC4F5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BED2D9EE-1C75-410A-A6AD-20146117C92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352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915A898-9688-43ED-817C-706BA82ABAA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88635506-F042-4F20-B175-AD99234E293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35F37663-3A51-44AE-AFE3-99F280280A5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900F59B8-FD34-4DAB-B6B5-32B9E3AEC1F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1914EA6A-BFE3-47F2-A90C-5C7B102C01A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9A5A4692-5717-4DBB-9B72-FF93EEA6DAD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06BE1F8D-C313-42D7-9B6E-C63F4481F39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0E283EDA-B2BC-49FA-A2D8-6113D77E35E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352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74B76AFE-9764-4701-A42C-CD762746FD2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A7D338D1-D4E9-4F31-88EA-477B51A6307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F020E0F3-4E6C-488C-8B04-16446CFCB02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ED63529-A677-4E7B-85D9-EFBE2D593A0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08C44008-5C11-424E-8924-269BBD2C41D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4FD74028-E9CE-4807-A418-33B5926DC62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1040F5FF-6C5E-4A86-820A-DD9203CA587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58130D2C-4AB8-4735-BD3A-B5B59355373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65F0FAC-1F22-4F14-BAA5-5163AD4AA77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1282D30-C5E7-4A68-9A0F-A8B7E9424BB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404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4400" b="0" strike="noStrike" spc="-1">
                <a:solidFill>
                  <a:srgbClr val="000000"/>
                </a:solidFill>
                <a:latin typeface="Calibri"/>
              </a:rPr>
              <a:t>Mintacím szerkesztése</a:t>
            </a:r>
            <a:endParaRPr lang="hu-H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609480" y="6356520"/>
            <a:ext cx="28447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lang="en-GB" sz="1400" b="0" strike="noStrike" spc="-1">
                <a:latin typeface="Times New Roman"/>
              </a:defRPr>
            </a:lvl1pPr>
          </a:lstStyle>
          <a:p>
            <a:r>
              <a:rPr lang="en-GB" sz="1400" b="0" strike="noStrike" spc="-1">
                <a:latin typeface="Times New Roman"/>
              </a:rPr>
              <a:t>&lt;dátum/idő&gt;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165920" y="6356520"/>
            <a:ext cx="3860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GB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GB" sz="1400" b="0" strike="noStrike" spc="-1">
                <a:latin typeface="Times New Roman"/>
              </a:rPr>
              <a:t>&lt;élőláb&gt;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738280" y="6356520"/>
            <a:ext cx="2844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algn="r">
              <a:lnSpc>
                <a:spcPct val="100000"/>
              </a:lnSpc>
              <a:spcBef>
                <a:spcPts val="601"/>
              </a:spcBef>
              <a:buNone/>
              <a:defRPr lang="hu-HU" sz="1200" b="0" strike="noStrike" spc="-1">
                <a:solidFill>
                  <a:srgbClr val="898989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spcBef>
                <a:spcPts val="601"/>
              </a:spcBef>
              <a:buNone/>
            </a:pPr>
            <a:fld id="{6D326F2E-207C-4771-9892-BDDB215B6074}" type="slidenum">
              <a:rPr lang="hu-HU" sz="1200" b="0" strike="noStrike" spc="-1">
                <a:solidFill>
                  <a:srgbClr val="898989"/>
                </a:solidFill>
                <a:latin typeface="Times New Roman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solidFill>
                  <a:srgbClr val="000000"/>
                </a:solidFill>
                <a:latin typeface="Calibri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400" b="0" strike="noStrike" spc="-1">
                <a:solidFill>
                  <a:srgbClr val="000000"/>
                </a:solidFill>
                <a:latin typeface="Calibri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4400" b="0" strike="noStrike" spc="-1">
                <a:solidFill>
                  <a:srgbClr val="000000"/>
                </a:solidFill>
                <a:latin typeface="Calibri"/>
              </a:rPr>
              <a:t>Mintacím szerkesztése</a:t>
            </a:r>
            <a:endParaRPr lang="hu-H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609480" y="6356520"/>
            <a:ext cx="28447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lang="en-GB" sz="1400" b="0" strike="noStrike" spc="-1">
                <a:latin typeface="Times New Roman"/>
              </a:defRPr>
            </a:lvl1pPr>
          </a:lstStyle>
          <a:p>
            <a:r>
              <a:rPr lang="en-GB" sz="1400" b="0" strike="noStrike" spc="-1">
                <a:latin typeface="Times New Roman"/>
              </a:rPr>
              <a:t>&lt;dátum/idő&gt;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4165920" y="6356520"/>
            <a:ext cx="3860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GB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GB" sz="1400" b="0" strike="noStrike" spc="-1">
                <a:latin typeface="Times New Roman"/>
              </a:rPr>
              <a:t>&lt;élőláb&gt;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8738280" y="6356520"/>
            <a:ext cx="2844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algn="r">
              <a:lnSpc>
                <a:spcPct val="100000"/>
              </a:lnSpc>
              <a:spcBef>
                <a:spcPts val="601"/>
              </a:spcBef>
              <a:buNone/>
              <a:defRPr lang="hu-HU" sz="1200" b="0" strike="noStrike" spc="-1">
                <a:solidFill>
                  <a:srgbClr val="898989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spcBef>
                <a:spcPts val="601"/>
              </a:spcBef>
              <a:buNone/>
            </a:pPr>
            <a:fld id="{93E7689E-6036-44C5-9618-AF77783E9D6A}" type="slidenum">
              <a:rPr lang="hu-HU" sz="1200" b="0" strike="noStrike" spc="-1">
                <a:solidFill>
                  <a:srgbClr val="898989"/>
                </a:solidFill>
                <a:latin typeface="Times New Roman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solidFill>
                  <a:srgbClr val="000000"/>
                </a:solidFill>
                <a:latin typeface="Calibri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400" b="0" strike="noStrike" spc="-1">
                <a:solidFill>
                  <a:srgbClr val="000000"/>
                </a:solidFill>
                <a:latin typeface="Calibri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4400" b="0" strike="noStrike" spc="-1">
                <a:solidFill>
                  <a:srgbClr val="000000"/>
                </a:solidFill>
                <a:latin typeface="Calibri"/>
              </a:rPr>
              <a:t>Mintacím szerkesztése</a:t>
            </a:r>
            <a:endParaRPr lang="hu-H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352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Char char="•"/>
            </a:pPr>
            <a:r>
              <a:rPr lang="hu-HU" sz="3200" b="0" strike="noStrike" spc="-1">
                <a:solidFill>
                  <a:srgbClr val="000000"/>
                </a:solidFill>
                <a:latin typeface="Calibri"/>
              </a:rPr>
              <a:t>Mintaszöveg szerkesztése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Char char="–"/>
            </a:pPr>
            <a:r>
              <a:rPr lang="hu-HU" sz="2800" b="0" strike="noStrike" spc="-1">
                <a:solidFill>
                  <a:srgbClr val="000000"/>
                </a:solidFill>
                <a:latin typeface="Calibri"/>
              </a:rPr>
              <a:t>Második szint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Char char="•"/>
            </a:pPr>
            <a:r>
              <a:rPr lang="hu-HU" sz="2400" b="0" strike="noStrike" spc="-1">
                <a:solidFill>
                  <a:srgbClr val="000000"/>
                </a:solidFill>
                <a:latin typeface="Calibri"/>
              </a:rPr>
              <a:t>Harmadik szint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–"/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Negyedik szint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»"/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Ötödik szint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 idx="7"/>
          </p:nvPr>
        </p:nvSpPr>
        <p:spPr>
          <a:xfrm>
            <a:off x="609480" y="6356520"/>
            <a:ext cx="28447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lang="en-GB" sz="1400" b="0" strike="noStrike" spc="-1">
                <a:latin typeface="Times New Roman"/>
              </a:defRPr>
            </a:lvl1pPr>
          </a:lstStyle>
          <a:p>
            <a:r>
              <a:rPr lang="en-GB" sz="1400" b="0" strike="noStrike" spc="-1">
                <a:latin typeface="Times New Roman"/>
              </a:rPr>
              <a:t>&lt;dátum/idő&gt;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ftr" idx="8"/>
          </p:nvPr>
        </p:nvSpPr>
        <p:spPr>
          <a:xfrm>
            <a:off x="4165920" y="6356520"/>
            <a:ext cx="3860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GB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GB" sz="1400" b="0" strike="noStrike" spc="-1">
                <a:latin typeface="Times New Roman"/>
              </a:rPr>
              <a:t>&lt;élőláb&gt;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 idx="9"/>
          </p:nvPr>
        </p:nvSpPr>
        <p:spPr>
          <a:xfrm>
            <a:off x="8738280" y="6356520"/>
            <a:ext cx="2844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algn="r">
              <a:lnSpc>
                <a:spcPct val="100000"/>
              </a:lnSpc>
              <a:spcBef>
                <a:spcPts val="601"/>
              </a:spcBef>
              <a:buNone/>
              <a:defRPr lang="hu-HU" sz="1200" b="0" strike="noStrike" spc="-1">
                <a:solidFill>
                  <a:srgbClr val="898989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spcBef>
                <a:spcPts val="601"/>
              </a:spcBef>
              <a:buNone/>
            </a:pPr>
            <a:fld id="{2E290FED-0478-494B-ACF1-A147D0634A8F}" type="slidenum">
              <a:rPr lang="hu-HU" sz="1200" b="0" strike="noStrike" spc="-1">
                <a:solidFill>
                  <a:srgbClr val="898989"/>
                </a:solidFill>
                <a:latin typeface="Times New Roman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Num" idx="10"/>
          </p:nvPr>
        </p:nvSpPr>
        <p:spPr>
          <a:xfrm>
            <a:off x="11297520" y="6217200"/>
            <a:ext cx="731160" cy="5241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hu-HU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0ADFF600-CF1E-44F9-B5CF-2E97D7853599}" type="slidenum">
              <a:rPr lang="hu-HU" sz="1000" b="0" strike="noStrike" spc="-1">
                <a:solidFill>
                  <a:srgbClr val="595959"/>
                </a:solidFill>
                <a:latin typeface="Arial"/>
                <a:ea typeface="Arial"/>
              </a:rPr>
              <a:t>‹#›</a:t>
            </a:fld>
            <a:endParaRPr lang="en-GB" sz="1000" b="0" strike="noStrike" spc="-1"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1870" b="0" strike="noStrike" spc="-1">
                <a:solidFill>
                  <a:srgbClr val="000000"/>
                </a:solidFill>
                <a:latin typeface="Arial"/>
              </a:rPr>
              <a:t>Címszöveg formátumának szerkesztése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8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7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50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7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7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7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67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67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67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2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4400" b="0" strike="noStrike" spc="-1">
                <a:solidFill>
                  <a:srgbClr val="000000"/>
                </a:solidFill>
                <a:latin typeface="Calibri Light"/>
              </a:rPr>
              <a:t>Mintacím szerkesztése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63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000000"/>
                </a:solidFill>
                <a:latin typeface="Calibri"/>
              </a:rPr>
              <a:t>Mintaszöveg szerkesztése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u-HU" sz="2400" b="0" strike="noStrike" spc="-1">
                <a:solidFill>
                  <a:srgbClr val="000000"/>
                </a:solidFill>
                <a:latin typeface="Calibri"/>
              </a:rPr>
              <a:t>Második szint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Harmadik szint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u-HU" sz="1800" b="0" strike="noStrike" spc="-1">
                <a:solidFill>
                  <a:srgbClr val="000000"/>
                </a:solidFill>
                <a:latin typeface="Calibri"/>
              </a:rPr>
              <a:t>Negyedik szint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u-HU" sz="1800" b="0" strike="noStrike" spc="-1">
                <a:solidFill>
                  <a:srgbClr val="000000"/>
                </a:solidFill>
                <a:latin typeface="Calibri"/>
              </a:rPr>
              <a:t>Ötödik szint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dt" idx="11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GB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8B8B8B"/>
                </a:solidFill>
                <a:latin typeface="Calibri"/>
              </a:rPr>
              <a:t>&lt;dátum/idő&gt;</a:t>
            </a:r>
            <a:endParaRPr lang="en-GB" sz="1200" b="0" strike="noStrike" spc="-1">
              <a:latin typeface="Times New Roman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ftr" idx="12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GB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GB" sz="1400" b="0" strike="noStrike" spc="-1">
                <a:latin typeface="Times New Roman"/>
              </a:rPr>
              <a:t>&lt;élőláb&gt;</a:t>
            </a:r>
          </a:p>
        </p:txBody>
      </p:sp>
      <p:sp>
        <p:nvSpPr>
          <p:cNvPr id="166" name="PlaceHolder 5"/>
          <p:cNvSpPr>
            <a:spLocks noGrp="1"/>
          </p:cNvSpPr>
          <p:nvPr>
            <p:ph type="sldNum" idx="13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GB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735BBD4-E7B9-45DC-AB8C-D2FAB4C47824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dt" idx="14"/>
          </p:nvPr>
        </p:nvSpPr>
        <p:spPr>
          <a:xfrm>
            <a:off x="609480" y="6356520"/>
            <a:ext cx="28447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lang="en-GB" sz="1400" b="0" strike="noStrike" spc="-1">
                <a:latin typeface="Times New Roman"/>
              </a:defRPr>
            </a:lvl1pPr>
          </a:lstStyle>
          <a:p>
            <a:r>
              <a:rPr lang="en-GB" sz="1400" b="0" strike="noStrike" spc="-1">
                <a:latin typeface="Times New Roman"/>
              </a:rPr>
              <a:t>&lt;dátum/idő&gt;</a:t>
            </a:r>
          </a:p>
        </p:txBody>
      </p:sp>
      <p:sp>
        <p:nvSpPr>
          <p:cNvPr id="204" name="PlaceHolder 2"/>
          <p:cNvSpPr>
            <a:spLocks noGrp="1"/>
          </p:cNvSpPr>
          <p:nvPr>
            <p:ph type="ftr" idx="15"/>
          </p:nvPr>
        </p:nvSpPr>
        <p:spPr>
          <a:xfrm>
            <a:off x="4165560" y="6356520"/>
            <a:ext cx="3860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GB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GB" sz="1400" b="0" strike="noStrike" spc="-1">
                <a:latin typeface="Times New Roman"/>
              </a:rPr>
              <a:t>&lt;élőláb&gt;</a:t>
            </a:r>
          </a:p>
        </p:txBody>
      </p:sp>
      <p:sp>
        <p:nvSpPr>
          <p:cNvPr id="205" name="PlaceHolder 3"/>
          <p:cNvSpPr>
            <a:spLocks noGrp="1"/>
          </p:cNvSpPr>
          <p:nvPr>
            <p:ph type="sldNum" idx="16"/>
          </p:nvPr>
        </p:nvSpPr>
        <p:spPr>
          <a:xfrm>
            <a:off x="8737920" y="6356520"/>
            <a:ext cx="2844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algn="r">
              <a:lnSpc>
                <a:spcPct val="100000"/>
              </a:lnSpc>
              <a:spcBef>
                <a:spcPts val="601"/>
              </a:spcBef>
              <a:buNone/>
              <a:defRPr lang="hu-HU" sz="1200" b="0" strike="noStrike" spc="-1">
                <a:solidFill>
                  <a:srgbClr val="898989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spcBef>
                <a:spcPts val="601"/>
              </a:spcBef>
              <a:buNone/>
            </a:pPr>
            <a:fld id="{9BC1F7FD-7296-4EB9-9C38-4636DD01E8EF}" type="slidenum">
              <a:rPr lang="hu-HU" sz="1200" b="0" strike="noStrike" spc="-1">
                <a:solidFill>
                  <a:srgbClr val="898989"/>
                </a:solidFill>
                <a:latin typeface="Times New Roman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hu-HU" sz="2810" b="0" strike="noStrike" spc="-1">
                <a:solidFill>
                  <a:srgbClr val="000000"/>
                </a:solidFill>
                <a:latin typeface="Times New Roman"/>
              </a:rPr>
              <a:t>Címszöveg formátumának szerkesztése</a:t>
            </a:r>
          </a:p>
        </p:txBody>
      </p:sp>
      <p:sp>
        <p:nvSpPr>
          <p:cNvPr id="20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solidFill>
                  <a:srgbClr val="000000"/>
                </a:solidFill>
                <a:latin typeface="Calibri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400" b="0" strike="noStrike" spc="-1">
                <a:solidFill>
                  <a:srgbClr val="000000"/>
                </a:solidFill>
                <a:latin typeface="Calibri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legszennyezettseg.met.hu/modellezes/terkepes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ngairy.hu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amanop.met.hu/login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legszennyezettseg.met.hu/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s://www.met.hu/levegokornyezet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eea.europa.eu/themes/air/air-quality-index" TargetMode="External"/><Relationship Id="rId5" Type="http://schemas.openxmlformats.org/officeDocument/2006/relationships/hyperlink" Target="https://atmosphere.copernicus.eu/" TargetMode="External"/><Relationship Id="rId4" Type="http://schemas.openxmlformats.org/officeDocument/2006/relationships/hyperlink" Target="https://emep.int/" TargetMode="External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olicy.atmosphere.copernicus.eu/" TargetMode="Externa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images.google.com/imgres?imgurl=http://oceanworld.tamu.edu/resources/oceanography-book/Images/LA-smog-2.jpg&amp;imgrefurl=http://oceanworld.tamu.edu/resources/oceanography-book/atmosphere.html&amp;h=224&amp;w=400&amp;sz=9&amp;hl=en&amp;start=4&amp;tbnid=DFwZWTQIsjySMM:&amp;tbnh=69&amp;tbnw=124&amp;prev=/images?q=smog&amp;hl=en&amp;rls=GGLR,GGLR:2006-29,GGLR:en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hyperlink" Target="file:///C:\Documents%20and%20Settings\ferenczi_z\Local%20Settings\Temporary%20Internet%20Files\Content.IE5\WRASZNWL\Links\carbon_GII.ppt#-1,1,PowerPoint Presentation" TargetMode="External"/><Relationship Id="rId11" Type="http://schemas.openxmlformats.org/officeDocument/2006/relationships/hyperlink" Target="http://www.whatreallyhappened.com/plume1.jpg" TargetMode="External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0.jpe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3"/>
          <p:cNvPicPr/>
          <p:nvPr/>
        </p:nvPicPr>
        <p:blipFill>
          <a:blip r:embed="rId2"/>
          <a:stretch/>
        </p:blipFill>
        <p:spPr>
          <a:xfrm>
            <a:off x="0" y="0"/>
            <a:ext cx="12192840" cy="6857640"/>
          </a:xfrm>
          <a:prstGeom prst="rect">
            <a:avLst/>
          </a:prstGeom>
          <a:ln w="0">
            <a:noFill/>
          </a:ln>
        </p:spPr>
      </p:pic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07520" y="632520"/>
            <a:ext cx="8138520" cy="2881080"/>
          </a:xfrm>
          <a:prstGeom prst="rect">
            <a:avLst/>
          </a:prstGeom>
          <a:solidFill>
            <a:srgbClr val="1F497D"/>
          </a:solidFill>
          <a:ln w="9360">
            <a:noFill/>
          </a:ln>
        </p:spPr>
        <p:txBody>
          <a:bodyPr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4400" b="1" strike="noStrike" spc="-1">
                <a:solidFill>
                  <a:srgbClr val="FFFFFF"/>
                </a:solidFill>
                <a:latin typeface="Calibri"/>
              </a:rPr>
              <a:t>Levegőminőségi elemzések és</a:t>
            </a:r>
            <a:endParaRPr lang="hu-HU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buNone/>
            </a:pPr>
            <a:r>
              <a:rPr lang="hu-HU" sz="4400" b="1" strike="noStrike" spc="-1">
                <a:solidFill>
                  <a:srgbClr val="FFFFFF"/>
                </a:solidFill>
                <a:latin typeface="Calibri"/>
              </a:rPr>
              <a:t>terjedésszámítás</a:t>
            </a:r>
            <a:endParaRPr lang="hu-H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6" name="Alcím 2"/>
          <p:cNvSpPr/>
          <p:nvPr/>
        </p:nvSpPr>
        <p:spPr>
          <a:xfrm>
            <a:off x="1415520" y="4365000"/>
            <a:ext cx="6447240" cy="14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2600" b="1" strike="noStrike" spc="-1">
                <a:solidFill>
                  <a:srgbClr val="000000"/>
                </a:solidFill>
                <a:latin typeface="Calibri"/>
              </a:rPr>
              <a:t>Ferenczi Zita </a:t>
            </a:r>
            <a:endParaRPr lang="en-GB" sz="2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2600" b="0" strike="noStrike" spc="-1">
                <a:solidFill>
                  <a:srgbClr val="000000"/>
                </a:solidFill>
                <a:latin typeface="Calibri"/>
              </a:rPr>
              <a:t>Országos Meteorológiai Szolgálat</a:t>
            </a:r>
            <a:endParaRPr lang="en-GB" sz="2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2600" b="0" strike="noStrike" spc="-1">
                <a:solidFill>
                  <a:srgbClr val="000000"/>
                </a:solidFill>
                <a:latin typeface="Calibri"/>
              </a:rPr>
              <a:t>Modellezési Osztály</a:t>
            </a:r>
            <a:endParaRPr lang="en-GB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2567520" y="899640"/>
            <a:ext cx="7417080" cy="8092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3600" b="1" strike="noStrike" spc="-1">
                <a:solidFill>
                  <a:srgbClr val="000000"/>
                </a:solidFill>
                <a:latin typeface="Calibri"/>
              </a:rPr>
              <a:t>Levegőminőség - </a:t>
            </a:r>
            <a:r>
              <a:rPr lang="hu-HU" sz="3600" b="1" i="1" u="sng" strike="noStrike" spc="-1">
                <a:solidFill>
                  <a:srgbClr val="000000"/>
                </a:solidFill>
                <a:uFillTx/>
                <a:latin typeface="Calibri"/>
              </a:rPr>
              <a:t>Értékelés</a:t>
            </a:r>
            <a:endParaRPr lang="hu-HU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2783520" y="1845000"/>
            <a:ext cx="6697080" cy="33840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hu-HU" sz="2400" b="1" strike="noStrike" spc="-1">
                <a:solidFill>
                  <a:srgbClr val="000000"/>
                </a:solidFill>
                <a:latin typeface="Calibri"/>
              </a:rPr>
              <a:t>Kialakult levegőminőségi helyzet értékelése:</a:t>
            </a: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hu-HU" sz="24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–"/>
              <a:tabLst>
                <a:tab pos="0" algn="l"/>
              </a:tabLst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EU ill. hazai határértékek függvényében a levegőminőségi helyzet értékelése</a:t>
            </a: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–"/>
              <a:tabLst>
                <a:tab pos="0" algn="l"/>
              </a:tabLst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A rossz levegőminőség által érintett lakosság szám meghatározása, negatív egészségügyi hatások feltérképezése</a:t>
            </a: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–"/>
              <a:tabLst>
                <a:tab pos="0" algn="l"/>
              </a:tabLst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Források azonosítása, hozzájárulásuk mértékének meghatározása a kialakult légszennyezettséghez</a:t>
            </a:r>
          </a:p>
        </p:txBody>
      </p:sp>
      <p:pic>
        <p:nvPicPr>
          <p:cNvPr id="315" name="Kép 3" descr="assess.PNG"/>
          <p:cNvPicPr/>
          <p:nvPr/>
        </p:nvPicPr>
        <p:blipFill>
          <a:blip r:embed="rId2"/>
          <a:stretch/>
        </p:blipFill>
        <p:spPr>
          <a:xfrm>
            <a:off x="263520" y="899640"/>
            <a:ext cx="2037600" cy="5939640"/>
          </a:xfrm>
          <a:prstGeom prst="rect">
            <a:avLst/>
          </a:prstGeom>
          <a:ln w="0">
            <a:noFill/>
          </a:ln>
        </p:spPr>
      </p:pic>
      <p:pic>
        <p:nvPicPr>
          <p:cNvPr id="316" name="Kép 4"/>
          <p:cNvPicPr/>
          <p:nvPr/>
        </p:nvPicPr>
        <p:blipFill>
          <a:blip r:embed="rId3"/>
          <a:stretch/>
        </p:blipFill>
        <p:spPr>
          <a:xfrm>
            <a:off x="8688960" y="4568040"/>
            <a:ext cx="3381120" cy="2271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2567520" y="747000"/>
            <a:ext cx="9144360" cy="8092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3600" b="1" strike="noStrike" spc="-1">
                <a:solidFill>
                  <a:srgbClr val="000000"/>
                </a:solidFill>
                <a:latin typeface="Calibri"/>
              </a:rPr>
              <a:t>L</a:t>
            </a:r>
            <a:r>
              <a:rPr lang="en-US" sz="3600" b="1" strike="noStrike" spc="-1">
                <a:solidFill>
                  <a:srgbClr val="000000"/>
                </a:solidFill>
                <a:latin typeface="Calibri"/>
              </a:rPr>
              <a:t>evegőminőség</a:t>
            </a:r>
            <a:r>
              <a:rPr lang="hu-HU" sz="3600" b="1" strike="noStrike" spc="-1">
                <a:solidFill>
                  <a:srgbClr val="000000"/>
                </a:solidFill>
                <a:latin typeface="Calibri"/>
              </a:rPr>
              <a:t> - </a:t>
            </a:r>
            <a:r>
              <a:rPr lang="hu-HU" sz="3600" b="1" i="1" u="sng" strike="noStrike" spc="-1">
                <a:solidFill>
                  <a:srgbClr val="000000"/>
                </a:solidFill>
                <a:uFillTx/>
                <a:latin typeface="Calibri"/>
              </a:rPr>
              <a:t>Előrejelzés </a:t>
            </a:r>
            <a:endParaRPr lang="hu-HU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2927520" y="1989000"/>
            <a:ext cx="6697080" cy="38160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hu-HU" sz="2400" b="1" strike="noStrike" spc="-1">
                <a:solidFill>
                  <a:srgbClr val="000000"/>
                </a:solidFill>
                <a:latin typeface="Calibri"/>
              </a:rPr>
              <a:t>Levegőminőség előrejelzés: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hu-HU" sz="24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–"/>
              <a:tabLst>
                <a:tab pos="0" algn="l"/>
              </a:tabLst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Cél a lakosság és a döntéshozók tájékoztatása a levegőminőség várható alakulásáról (rossz levegőminőség várható kialakulása, lesz-e határérték túllépés?)</a:t>
            </a: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–"/>
              <a:tabLst>
                <a:tab pos="0" algn="l"/>
              </a:tabLst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Levegőminőség javítását célzó intézkedések várható hatásának előrevetítése</a:t>
            </a:r>
          </a:p>
          <a:p>
            <a:endParaRPr lang="hu-HU" sz="20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–"/>
              <a:tabLst>
                <a:tab pos="0" algn="l"/>
              </a:tabLst>
            </a:pPr>
            <a:r>
              <a:rPr lang="hu-HU" sz="2000" b="0" u="sng" strike="noStrike" spc="-1">
                <a:solidFill>
                  <a:srgbClr val="0000FF"/>
                </a:solidFill>
                <a:uFillTx/>
                <a:latin typeface="Calibri"/>
                <a:hlinkClick r:id="rId2"/>
              </a:rPr>
              <a:t>https://legszennyezettseg.met.hu/modellezes/terkepes</a:t>
            </a:r>
            <a:endParaRPr lang="hu-HU" sz="2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9" name="Kép 4" descr="forecast.PNG"/>
          <p:cNvPicPr/>
          <p:nvPr/>
        </p:nvPicPr>
        <p:blipFill>
          <a:blip r:embed="rId3"/>
          <a:stretch/>
        </p:blipFill>
        <p:spPr>
          <a:xfrm>
            <a:off x="191520" y="747000"/>
            <a:ext cx="2122560" cy="5939640"/>
          </a:xfrm>
          <a:prstGeom prst="rect">
            <a:avLst/>
          </a:prstGeom>
          <a:ln w="0">
            <a:noFill/>
          </a:ln>
        </p:spPr>
      </p:pic>
      <p:pic>
        <p:nvPicPr>
          <p:cNvPr id="320" name="Kép 5"/>
          <p:cNvPicPr/>
          <p:nvPr/>
        </p:nvPicPr>
        <p:blipFill>
          <a:blip r:embed="rId4"/>
          <a:stretch/>
        </p:blipFill>
        <p:spPr>
          <a:xfrm>
            <a:off x="9367560" y="96840"/>
            <a:ext cx="2801880" cy="2109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2423520" y="764640"/>
            <a:ext cx="9144360" cy="8092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3600" b="1" strike="noStrike" spc="-1">
                <a:solidFill>
                  <a:srgbClr val="000000"/>
                </a:solidFill>
                <a:latin typeface="Calibri"/>
              </a:rPr>
              <a:t>L</a:t>
            </a:r>
            <a:r>
              <a:rPr lang="en-US" sz="3600" b="1" strike="noStrike" spc="-1">
                <a:solidFill>
                  <a:srgbClr val="000000"/>
                </a:solidFill>
                <a:latin typeface="Calibri"/>
              </a:rPr>
              <a:t>evegőminőség</a:t>
            </a:r>
            <a:r>
              <a:rPr lang="hu-HU" sz="3600" b="1" strike="noStrike" spc="-1">
                <a:solidFill>
                  <a:srgbClr val="000000"/>
                </a:solidFill>
                <a:latin typeface="Calibri"/>
              </a:rPr>
              <a:t> - </a:t>
            </a:r>
            <a:r>
              <a:rPr lang="hu-HU" sz="3600" b="1" i="1" u="sng" strike="noStrike" spc="-1">
                <a:solidFill>
                  <a:srgbClr val="000000"/>
                </a:solidFill>
                <a:uFillTx/>
                <a:latin typeface="Calibri"/>
              </a:rPr>
              <a:t>Tervezés </a:t>
            </a:r>
            <a:endParaRPr lang="hu-HU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2783520" y="1845000"/>
            <a:ext cx="8641440" cy="30960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hu-HU" sz="2400" b="1" strike="noStrike" spc="-1">
                <a:solidFill>
                  <a:srgbClr val="000000"/>
                </a:solidFill>
                <a:latin typeface="Calibri"/>
              </a:rPr>
              <a:t>Levegőminőség tervezése:</a:t>
            </a:r>
            <a:endParaRPr lang="hu-HU" sz="24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–"/>
              <a:tabLst>
                <a:tab pos="0" algn="l"/>
              </a:tabLst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Szennyezőanyag kibocsátás mérséklésének elősegítésére lehetséges intézkedések azonosítása</a:t>
            </a: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–"/>
              <a:tabLst>
                <a:tab pos="0" algn="l"/>
              </a:tabLst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Kibocsátás csökkentési forgatókönyvek kidolgozása</a:t>
            </a:r>
          </a:p>
          <a:p>
            <a:pPr marL="4572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     -&gt; légszennyezettség-csökkentési intézkedési programok Magyarországon</a:t>
            </a:r>
          </a:p>
          <a:p>
            <a:pPr marL="1143000" lvl="2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Calibri"/>
              <a:buChar char="•"/>
              <a:tabLst>
                <a:tab pos="0" algn="l"/>
              </a:tabLst>
            </a:pPr>
            <a:r>
              <a:rPr lang="hu-HU" sz="1800" b="0" strike="noStrike" spc="-1">
                <a:solidFill>
                  <a:srgbClr val="000000"/>
                </a:solidFill>
                <a:latin typeface="Calibri"/>
              </a:rPr>
              <a:t>Országos szint: </a:t>
            </a:r>
            <a:r>
              <a:rPr lang="hu-HU" sz="1800" b="1" strike="noStrike" spc="-1">
                <a:solidFill>
                  <a:srgbClr val="000000"/>
                </a:solidFill>
                <a:latin typeface="Calibri"/>
              </a:rPr>
              <a:t>Országos Levegőterhelés-csökkentési Program</a:t>
            </a:r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Calibri"/>
              <a:buChar char="•"/>
              <a:tabLst>
                <a:tab pos="0" algn="l"/>
              </a:tabLst>
            </a:pPr>
            <a:r>
              <a:rPr lang="hu-HU" sz="1800" b="0" strike="noStrike" spc="-1">
                <a:solidFill>
                  <a:srgbClr val="000000"/>
                </a:solidFill>
                <a:latin typeface="Calibri"/>
              </a:rPr>
              <a:t>Települési (városi szint) szint: </a:t>
            </a:r>
            <a:r>
              <a:rPr lang="hu-HU" sz="1800" b="1" strike="noStrike" spc="-1">
                <a:solidFill>
                  <a:srgbClr val="000000"/>
                </a:solidFill>
                <a:latin typeface="Calibri"/>
              </a:rPr>
              <a:t>Levegőminőségi Tervek</a:t>
            </a:r>
            <a:endParaRPr lang="hu-HU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3" name="Kép 4" descr="plan.PNG"/>
          <p:cNvPicPr/>
          <p:nvPr/>
        </p:nvPicPr>
        <p:blipFill>
          <a:blip r:embed="rId2"/>
          <a:stretch/>
        </p:blipFill>
        <p:spPr>
          <a:xfrm>
            <a:off x="191520" y="764640"/>
            <a:ext cx="2138400" cy="5939640"/>
          </a:xfrm>
          <a:prstGeom prst="rect">
            <a:avLst/>
          </a:prstGeom>
          <a:ln w="0">
            <a:noFill/>
          </a:ln>
        </p:spPr>
      </p:pic>
      <p:pic>
        <p:nvPicPr>
          <p:cNvPr id="324" name="Kép 1"/>
          <p:cNvPicPr/>
          <p:nvPr/>
        </p:nvPicPr>
        <p:blipFill>
          <a:blip r:embed="rId3"/>
          <a:stretch/>
        </p:blipFill>
        <p:spPr>
          <a:xfrm>
            <a:off x="7392600" y="4509000"/>
            <a:ext cx="4620960" cy="234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Tartalom helye 3"/>
          <p:cNvGraphicFramePr/>
          <p:nvPr/>
        </p:nvGraphicFramePr>
        <p:xfrm>
          <a:off x="3143520" y="2282760"/>
          <a:ext cx="5796360" cy="0"/>
        </p:xfrm>
        <a:graphic>
          <a:graphicData uri="http://schemas.openxmlformats.org/drawingml/2006/table">
            <a:tbl>
              <a:tblPr/>
              <a:tblGrid>
                <a:gridCol w="263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8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4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72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u-HU" sz="1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Nemzeti kibocsátáscsökkentési kötelezettségek a 2005-ös bázisévhez viszonyítva (%-ban)</a:t>
                      </a:r>
                      <a:endParaRPr lang="en-GB" sz="1200" b="0" strike="noStrike" spc="-1"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u-HU" sz="1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SO</a:t>
                      </a:r>
                      <a:r>
                        <a:rPr lang="hu-HU" sz="1200" b="1" strike="noStrike" spc="-1" baseline="-25000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  <a:endParaRPr lang="en-GB" sz="1200" b="0" strike="noStrike" spc="-1"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u-HU" sz="1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NO</a:t>
                      </a:r>
                      <a:r>
                        <a:rPr lang="hu-HU" sz="1200" b="1" strike="noStrike" spc="-1" baseline="-25000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  <a:endParaRPr lang="en-GB" sz="1200" b="0" strike="noStrike" spc="-1"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u-HU" sz="1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NMVOC</a:t>
                      </a:r>
                      <a:endParaRPr lang="en-GB" sz="1200" b="0" strike="noStrike" spc="-1"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u-HU" sz="1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NH</a:t>
                      </a:r>
                      <a:r>
                        <a:rPr lang="hu-HU" sz="1200" b="1" strike="noStrike" spc="-1" baseline="-25000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  <a:endParaRPr lang="en-GB" sz="1200" b="0" strike="noStrike" spc="-1"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u-HU" sz="1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PM</a:t>
                      </a:r>
                      <a:r>
                        <a:rPr lang="hu-HU" sz="1200" b="1" strike="noStrike" spc="-1" baseline="-25000">
                          <a:solidFill>
                            <a:srgbClr val="FFFFFF"/>
                          </a:solidFill>
                          <a:latin typeface="Calibri"/>
                        </a:rPr>
                        <a:t>2,5</a:t>
                      </a:r>
                      <a:endParaRPr lang="en-GB" sz="1200" b="0" strike="noStrike" spc="-1"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u-HU" sz="1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2020–2029</a:t>
                      </a:r>
                      <a:endParaRPr lang="en-GB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-46%</a:t>
                      </a:r>
                      <a:endParaRPr lang="en-GB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-34%</a:t>
                      </a:r>
                      <a:endParaRPr lang="en-GB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-30%</a:t>
                      </a:r>
                      <a:endParaRPr lang="en-GB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-10%</a:t>
                      </a:r>
                      <a:endParaRPr lang="en-GB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-13%</a:t>
                      </a:r>
                      <a:endParaRPr lang="en-GB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u-HU" sz="1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2030-tól</a:t>
                      </a:r>
                      <a:endParaRPr lang="en-GB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-73%</a:t>
                      </a:r>
                      <a:endParaRPr lang="en-GB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-66%</a:t>
                      </a:r>
                      <a:endParaRPr lang="en-GB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-58%</a:t>
                      </a:r>
                      <a:endParaRPr lang="en-GB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-32%</a:t>
                      </a:r>
                      <a:endParaRPr lang="en-GB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-55%</a:t>
                      </a:r>
                      <a:endParaRPr lang="en-GB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6" name="Cím 1"/>
          <p:cNvSpPr/>
          <p:nvPr/>
        </p:nvSpPr>
        <p:spPr>
          <a:xfrm>
            <a:off x="2423520" y="764640"/>
            <a:ext cx="9144360" cy="8092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3600" b="1" strike="noStrike" spc="-1">
                <a:solidFill>
                  <a:srgbClr val="000000"/>
                </a:solidFill>
                <a:latin typeface="Calibri"/>
              </a:rPr>
              <a:t>L</a:t>
            </a:r>
            <a:r>
              <a:rPr lang="en-US" sz="3600" b="1" strike="noStrike" spc="-1">
                <a:solidFill>
                  <a:srgbClr val="000000"/>
                </a:solidFill>
                <a:latin typeface="Calibri"/>
              </a:rPr>
              <a:t>evegőminőség</a:t>
            </a:r>
            <a:r>
              <a:rPr lang="hu-HU" sz="3600" b="1" strike="noStrike" spc="-1">
                <a:solidFill>
                  <a:srgbClr val="000000"/>
                </a:solidFill>
                <a:latin typeface="Calibri"/>
              </a:rPr>
              <a:t> - </a:t>
            </a:r>
            <a:r>
              <a:rPr lang="hu-HU" sz="3600" b="1" i="1" u="sng" strike="noStrike" spc="-1">
                <a:solidFill>
                  <a:srgbClr val="000000"/>
                </a:solidFill>
                <a:uFillTx/>
                <a:latin typeface="Calibri"/>
              </a:rPr>
              <a:t>Tervezés </a:t>
            </a:r>
            <a:endParaRPr lang="en-GB" sz="3600" b="0" strike="noStrike" spc="-1">
              <a:latin typeface="Arial"/>
            </a:endParaRPr>
          </a:p>
        </p:txBody>
      </p:sp>
      <p:pic>
        <p:nvPicPr>
          <p:cNvPr id="327" name="Kép 5" descr="plan.PNG"/>
          <p:cNvPicPr/>
          <p:nvPr/>
        </p:nvPicPr>
        <p:blipFill>
          <a:blip r:embed="rId2"/>
          <a:stretch/>
        </p:blipFill>
        <p:spPr>
          <a:xfrm>
            <a:off x="191520" y="764640"/>
            <a:ext cx="2138400" cy="5939640"/>
          </a:xfrm>
          <a:prstGeom prst="rect">
            <a:avLst/>
          </a:prstGeom>
          <a:ln w="0">
            <a:noFill/>
          </a:ln>
        </p:spPr>
      </p:pic>
      <p:sp>
        <p:nvSpPr>
          <p:cNvPr id="328" name="Szövegdoboz 6"/>
          <p:cNvSpPr/>
          <p:nvPr/>
        </p:nvSpPr>
        <p:spPr>
          <a:xfrm>
            <a:off x="2639520" y="1574280"/>
            <a:ext cx="842544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Char char="•"/>
            </a:pPr>
            <a:r>
              <a:rPr lang="hu-HU" sz="3200" b="0" strike="noStrike" spc="-1">
                <a:solidFill>
                  <a:srgbClr val="000000"/>
                </a:solidFill>
                <a:latin typeface="Calibri"/>
              </a:rPr>
              <a:t>Országos Levegőterhelés-csökkentési Program</a:t>
            </a:r>
            <a:endParaRPr lang="en-GB" sz="3200" b="0" strike="noStrike" spc="-1">
              <a:latin typeface="Arial"/>
            </a:endParaRPr>
          </a:p>
        </p:txBody>
      </p:sp>
      <p:pic>
        <p:nvPicPr>
          <p:cNvPr id="329" name="Kép 7"/>
          <p:cNvPicPr/>
          <p:nvPr/>
        </p:nvPicPr>
        <p:blipFill>
          <a:blip r:embed="rId3"/>
          <a:stretch/>
        </p:blipFill>
        <p:spPr>
          <a:xfrm>
            <a:off x="2783520" y="4019760"/>
            <a:ext cx="3815640" cy="2559960"/>
          </a:xfrm>
          <a:prstGeom prst="rect">
            <a:avLst/>
          </a:prstGeom>
          <a:ln w="0">
            <a:noFill/>
          </a:ln>
        </p:spPr>
      </p:pic>
      <p:sp>
        <p:nvSpPr>
          <p:cNvPr id="330" name="Egyenes összekötő nyíllal 10"/>
          <p:cNvSpPr/>
          <p:nvPr/>
        </p:nvSpPr>
        <p:spPr>
          <a:xfrm flipH="1">
            <a:off x="6455520" y="3654360"/>
            <a:ext cx="21564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Egyenes összekötő nyíllal 12"/>
          <p:cNvSpPr/>
          <p:nvPr/>
        </p:nvSpPr>
        <p:spPr>
          <a:xfrm>
            <a:off x="8760960" y="3654360"/>
            <a:ext cx="36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32" name="Kép 13"/>
          <p:cNvPicPr/>
          <p:nvPr/>
        </p:nvPicPr>
        <p:blipFill>
          <a:blip r:embed="rId4"/>
          <a:stretch/>
        </p:blipFill>
        <p:spPr>
          <a:xfrm>
            <a:off x="8004240" y="4019760"/>
            <a:ext cx="3815640" cy="2559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ím 1"/>
          <p:cNvSpPr/>
          <p:nvPr/>
        </p:nvSpPr>
        <p:spPr>
          <a:xfrm>
            <a:off x="2423520" y="764640"/>
            <a:ext cx="9144360" cy="8092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3600" b="1" strike="noStrike" spc="-1">
                <a:solidFill>
                  <a:srgbClr val="000000"/>
                </a:solidFill>
                <a:latin typeface="Calibri"/>
              </a:rPr>
              <a:t>L</a:t>
            </a:r>
            <a:r>
              <a:rPr lang="en-US" sz="3600" b="1" strike="noStrike" spc="-1">
                <a:solidFill>
                  <a:srgbClr val="000000"/>
                </a:solidFill>
                <a:latin typeface="Calibri"/>
              </a:rPr>
              <a:t>evegőminőség</a:t>
            </a:r>
            <a:r>
              <a:rPr lang="hu-HU" sz="3600" b="1" strike="noStrike" spc="-1">
                <a:solidFill>
                  <a:srgbClr val="000000"/>
                </a:solidFill>
                <a:latin typeface="Calibri"/>
              </a:rPr>
              <a:t> - </a:t>
            </a:r>
            <a:r>
              <a:rPr lang="hu-HU" sz="3600" b="1" i="1" u="sng" strike="noStrike" spc="-1">
                <a:solidFill>
                  <a:srgbClr val="000000"/>
                </a:solidFill>
                <a:uFillTx/>
                <a:latin typeface="Calibri"/>
              </a:rPr>
              <a:t>Tervezés </a:t>
            </a:r>
            <a:endParaRPr lang="en-GB" sz="3600" b="0" strike="noStrike" spc="-1">
              <a:latin typeface="Arial"/>
            </a:endParaRPr>
          </a:p>
        </p:txBody>
      </p:sp>
      <p:pic>
        <p:nvPicPr>
          <p:cNvPr id="334" name="Kép 5" descr="plan.PNG"/>
          <p:cNvPicPr/>
          <p:nvPr/>
        </p:nvPicPr>
        <p:blipFill>
          <a:blip r:embed="rId2"/>
          <a:stretch/>
        </p:blipFill>
        <p:spPr>
          <a:xfrm>
            <a:off x="191520" y="764640"/>
            <a:ext cx="2138400" cy="5939640"/>
          </a:xfrm>
          <a:prstGeom prst="rect">
            <a:avLst/>
          </a:prstGeom>
          <a:ln w="0">
            <a:noFill/>
          </a:ln>
        </p:spPr>
      </p:pic>
      <p:sp>
        <p:nvSpPr>
          <p:cNvPr id="335" name="PlaceHolder 1"/>
          <p:cNvSpPr>
            <a:spLocks noGrp="1"/>
          </p:cNvSpPr>
          <p:nvPr>
            <p:ph/>
          </p:nvPr>
        </p:nvSpPr>
        <p:spPr>
          <a:xfrm>
            <a:off x="2711520" y="1845000"/>
            <a:ext cx="92894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Char char="•"/>
            </a:pPr>
            <a:r>
              <a:rPr lang="hu-HU" sz="3200" b="0" strike="noStrike" spc="-1">
                <a:solidFill>
                  <a:srgbClr val="000000"/>
                </a:solidFill>
                <a:latin typeface="Calibri"/>
              </a:rPr>
              <a:t>Városi Levegőminőségi Tervek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Char char="–"/>
            </a:pPr>
            <a:r>
              <a:rPr lang="hu-HU" sz="2800" b="0" strike="noStrike" spc="-1">
                <a:solidFill>
                  <a:srgbClr val="000000"/>
                </a:solidFill>
                <a:latin typeface="Calibri"/>
              </a:rPr>
              <a:t>Hungairy projekt   </a:t>
            </a:r>
            <a:r>
              <a:rPr lang="hu-HU" sz="2800" b="0" u="sng" strike="noStrike" spc="-1">
                <a:solidFill>
                  <a:srgbClr val="0000FF"/>
                </a:solidFill>
                <a:uFillTx/>
                <a:latin typeface="Calibri"/>
                <a:hlinkClick r:id="rId3"/>
              </a:rPr>
              <a:t>http://www.hungairy.hu/</a:t>
            </a:r>
            <a:endParaRPr lang="hu-HU" sz="2800" b="0" strike="noStrike" spc="-1">
              <a:solidFill>
                <a:srgbClr val="000000"/>
              </a:solidFill>
              <a:latin typeface="Calibri"/>
            </a:endParaRPr>
          </a:p>
          <a:p>
            <a:pPr marL="80964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hu-HU" sz="2800" b="0" i="1" strike="noStrike" spc="-1">
                <a:solidFill>
                  <a:srgbClr val="000000"/>
                </a:solidFill>
                <a:latin typeface="Calibri"/>
              </a:rPr>
              <a:t>Levegőminőség javítása 8 régióban a levegőminőségi tervek végrehajtásának elősegítésével</a:t>
            </a:r>
            <a:endParaRPr lang="hu-HU" sz="2800" b="0" strike="noStrike" spc="-1">
              <a:solidFill>
                <a:srgbClr val="000000"/>
              </a:solidFill>
              <a:latin typeface="Calibri"/>
            </a:endParaRPr>
          </a:p>
          <a:p>
            <a:endParaRPr lang="hu-HU" sz="28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Char char="–"/>
              <a:tabLst>
                <a:tab pos="0" algn="l"/>
              </a:tabLst>
            </a:pPr>
            <a:r>
              <a:rPr lang="hu-HU" sz="2800" b="0" strike="noStrike" spc="-1">
                <a:solidFill>
                  <a:srgbClr val="000000"/>
                </a:solidFill>
                <a:latin typeface="Calibri"/>
              </a:rPr>
              <a:t>ATMO_PLAN: döntéstámogató modell-rendszer</a:t>
            </a:r>
          </a:p>
          <a:p>
            <a:pPr marL="91440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hu-HU" sz="2800" b="0" strike="noStrike" spc="-1">
                <a:solidFill>
                  <a:srgbClr val="000000"/>
                </a:solidFill>
                <a:latin typeface="Calibri"/>
                <a:hlinkClick r:id="rId4"/>
              </a:rPr>
              <a:t>http://amanop.met.hu/login</a:t>
            </a:r>
            <a:endParaRPr lang="hu-H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3600" b="1" strike="noStrike" spc="-1">
                <a:solidFill>
                  <a:srgbClr val="000000"/>
                </a:solidFill>
                <a:latin typeface="Calibri"/>
              </a:rPr>
              <a:t>Hiteles tájékoztató portálok</a:t>
            </a:r>
            <a:endParaRPr lang="hu-HU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609480" y="1331640"/>
            <a:ext cx="1097352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Char char="•"/>
            </a:pPr>
            <a:r>
              <a:rPr lang="hu-HU" sz="3200" b="0" strike="noStrike" spc="-1">
                <a:solidFill>
                  <a:srgbClr val="000000"/>
                </a:solidFill>
                <a:latin typeface="Calibri"/>
              </a:rPr>
              <a:t>OMSZ: </a:t>
            </a:r>
            <a:r>
              <a:rPr lang="hu-HU" sz="3200" b="0" u="sng" strike="noStrike" spc="-1">
                <a:solidFill>
                  <a:srgbClr val="0000FF"/>
                </a:solidFill>
                <a:uFillTx/>
                <a:latin typeface="Calibri"/>
                <a:hlinkClick r:id="rId2"/>
              </a:rPr>
              <a:t>https://www.met.hu/levegokornyezet/</a:t>
            </a:r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hu-HU" sz="3200" b="0" strike="noStrike" spc="-1">
                <a:solidFill>
                  <a:srgbClr val="000000"/>
                </a:solidFill>
                <a:latin typeface="Calibri"/>
              </a:rPr>
              <a:t>                 </a:t>
            </a:r>
            <a:r>
              <a:rPr lang="hu-HU" sz="3200" b="0" u="sng" strike="noStrike" spc="-1">
                <a:solidFill>
                  <a:srgbClr val="0000FF"/>
                </a:solidFill>
                <a:uFillTx/>
                <a:latin typeface="Calibri"/>
                <a:hlinkClick r:id="rId3"/>
              </a:rPr>
              <a:t>( https://legszennyezettseg.met.hu/</a:t>
            </a:r>
            <a:r>
              <a:rPr lang="hu-HU" sz="3200" b="0" strike="noStrike" spc="-1">
                <a:solidFill>
                  <a:srgbClr val="000000"/>
                </a:solidFill>
                <a:latin typeface="Calibri"/>
              </a:rPr>
              <a:t> )</a:t>
            </a: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Char char="•"/>
              <a:tabLst>
                <a:tab pos="0" algn="l"/>
              </a:tabLst>
            </a:pPr>
            <a:r>
              <a:rPr lang="hu-HU" sz="3200" b="0" strike="noStrike" spc="-1">
                <a:solidFill>
                  <a:srgbClr val="000000"/>
                </a:solidFill>
                <a:latin typeface="Calibri"/>
              </a:rPr>
              <a:t>EMEP: </a:t>
            </a:r>
            <a:r>
              <a:rPr lang="hu-HU" sz="3200" b="0" u="sng" strike="noStrike" spc="-1">
                <a:solidFill>
                  <a:srgbClr val="0000FF"/>
                </a:solidFill>
                <a:uFillTx/>
                <a:latin typeface="Calibri"/>
                <a:hlinkClick r:id="rId4"/>
              </a:rPr>
              <a:t>https://emep.int/</a:t>
            </a:r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Char char="•"/>
              <a:tabLst>
                <a:tab pos="0" algn="l"/>
              </a:tabLst>
            </a:pPr>
            <a:r>
              <a:rPr lang="hu-HU" sz="3200" b="0" strike="noStrike" spc="-1">
                <a:solidFill>
                  <a:srgbClr val="000000"/>
                </a:solidFill>
                <a:latin typeface="Calibri"/>
              </a:rPr>
              <a:t>CAMS: </a:t>
            </a:r>
            <a:r>
              <a:rPr lang="hu-HU" sz="3200" b="0" u="sng" strike="noStrike" spc="-1">
                <a:solidFill>
                  <a:srgbClr val="0000FF"/>
                </a:solidFill>
                <a:uFillTx/>
                <a:latin typeface="Calibri"/>
                <a:hlinkClick r:id="rId5"/>
              </a:rPr>
              <a:t>https://atmosphere.copernicus.eu/</a:t>
            </a:r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Char char="•"/>
              <a:tabLst>
                <a:tab pos="0" algn="l"/>
              </a:tabLst>
            </a:pPr>
            <a:r>
              <a:rPr lang="hu-HU" sz="3200" b="0" strike="noStrike" spc="-1">
                <a:solidFill>
                  <a:srgbClr val="000000"/>
                </a:solidFill>
                <a:latin typeface="Calibri"/>
              </a:rPr>
              <a:t>EEA:  </a:t>
            </a:r>
            <a:r>
              <a:rPr lang="hu-HU" sz="3200" b="0" u="sng" strike="noStrike" spc="-1">
                <a:solidFill>
                  <a:srgbClr val="0000FF"/>
                </a:solidFill>
                <a:uFillTx/>
                <a:latin typeface="Calibri"/>
                <a:hlinkClick r:id="rId6"/>
              </a:rPr>
              <a:t>https://www.eea.europa.eu/themes/air/air-quality-index</a:t>
            </a:r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38" name="Kép 4"/>
          <p:cNvPicPr/>
          <p:nvPr/>
        </p:nvPicPr>
        <p:blipFill>
          <a:blip r:embed="rId7"/>
          <a:stretch/>
        </p:blipFill>
        <p:spPr>
          <a:xfrm>
            <a:off x="5815800" y="2984400"/>
            <a:ext cx="4515480" cy="876240"/>
          </a:xfrm>
          <a:prstGeom prst="rect">
            <a:avLst/>
          </a:prstGeom>
          <a:ln w="0">
            <a:noFill/>
          </a:ln>
        </p:spPr>
      </p:pic>
      <p:pic>
        <p:nvPicPr>
          <p:cNvPr id="339" name="Kép 6"/>
          <p:cNvPicPr/>
          <p:nvPr/>
        </p:nvPicPr>
        <p:blipFill>
          <a:blip r:embed="rId8"/>
          <a:stretch/>
        </p:blipFill>
        <p:spPr>
          <a:xfrm>
            <a:off x="8425080" y="5972400"/>
            <a:ext cx="3747240" cy="856080"/>
          </a:xfrm>
          <a:prstGeom prst="rect">
            <a:avLst/>
          </a:prstGeom>
          <a:ln w="0">
            <a:noFill/>
          </a:ln>
        </p:spPr>
      </p:pic>
      <p:pic>
        <p:nvPicPr>
          <p:cNvPr id="340" name="Kép 7"/>
          <p:cNvPicPr/>
          <p:nvPr/>
        </p:nvPicPr>
        <p:blipFill>
          <a:blip r:embed="rId9"/>
          <a:stretch/>
        </p:blipFill>
        <p:spPr>
          <a:xfrm>
            <a:off x="8616960" y="4165200"/>
            <a:ext cx="2542680" cy="752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52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3600" b="1" strike="noStrike" spc="-1">
                <a:solidFill>
                  <a:srgbClr val="000000"/>
                </a:solidFill>
                <a:latin typeface="Calibri"/>
              </a:rPr>
              <a:t>Web-en elérhető, </a:t>
            </a:r>
            <a:r>
              <a:rPr sz="3600"/>
              <a:t/>
            </a:r>
            <a:br>
              <a:rPr sz="3600"/>
            </a:br>
            <a:r>
              <a:rPr lang="hu-HU" sz="3600" b="1" strike="noStrike" spc="-1">
                <a:solidFill>
                  <a:srgbClr val="000000"/>
                </a:solidFill>
                <a:latin typeface="Calibri"/>
              </a:rPr>
              <a:t>egyszerűen használható programok</a:t>
            </a:r>
            <a:endParaRPr lang="hu-HU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581400" y="1772640"/>
            <a:ext cx="10455840" cy="48240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Char char="•"/>
            </a:pPr>
            <a:r>
              <a:rPr lang="hu-HU" sz="3200" b="0" strike="noStrike" spc="-1">
                <a:solidFill>
                  <a:srgbClr val="000000"/>
                </a:solidFill>
                <a:latin typeface="Calibri"/>
              </a:rPr>
              <a:t>Policy Support: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Char char="–"/>
            </a:pPr>
            <a:r>
              <a:rPr lang="hu-HU" sz="2800" b="0" u="sng" strike="noStrike" spc="-1">
                <a:solidFill>
                  <a:srgbClr val="0000FF"/>
                </a:solidFill>
                <a:uFillTx/>
                <a:latin typeface="Calibri"/>
                <a:hlinkClick r:id="rId2"/>
              </a:rPr>
              <a:t>https://policy.atmosphere.copernicus.eu/</a:t>
            </a:r>
            <a:endParaRPr lang="hu-HU" sz="28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Char char="–"/>
            </a:pPr>
            <a:r>
              <a:rPr lang="hu-HU" sz="2800" b="0" strike="noStrike" spc="-1">
                <a:solidFill>
                  <a:srgbClr val="000000"/>
                </a:solidFill>
                <a:latin typeface="Calibri"/>
              </a:rPr>
              <a:t>Különféle forgatókönyvek hatása 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Char char="–"/>
            </a:pPr>
            <a:r>
              <a:rPr lang="hu-HU" sz="2800" b="0" strike="noStrike" spc="-1">
                <a:solidFill>
                  <a:srgbClr val="000000"/>
                </a:solidFill>
                <a:latin typeface="Calibri"/>
              </a:rPr>
              <a:t>Forrásazonosítás Európa fővárosai esetében</a:t>
            </a: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Char char="•"/>
            </a:pPr>
            <a:r>
              <a:rPr lang="hu-HU" sz="3200" b="0" strike="noStrike" spc="-1">
                <a:solidFill>
                  <a:srgbClr val="000000"/>
                </a:solidFill>
                <a:latin typeface="Calibri"/>
              </a:rPr>
              <a:t>FAIRMODE: SHERPA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Char char="–"/>
            </a:pPr>
            <a:r>
              <a:rPr lang="hu-HU" sz="2800" b="0" u="sng" strike="noStrike" spc="-1">
                <a:solidFill>
                  <a:srgbClr val="0000FF"/>
                </a:solidFill>
                <a:uFillTx/>
                <a:latin typeface="Calibri"/>
              </a:rPr>
              <a:t>https://aqm.jrc.ec.europa.eu/Section/Sherpa/Background</a:t>
            </a:r>
            <a:endParaRPr lang="hu-HU" sz="28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Char char="–"/>
            </a:pPr>
            <a:r>
              <a:rPr lang="hu-HU" sz="2800" b="0" strike="noStrike" spc="-1">
                <a:solidFill>
                  <a:srgbClr val="000000"/>
                </a:solidFill>
                <a:latin typeface="Calibri"/>
              </a:rPr>
              <a:t>Regisztráció után letölthető a program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Char char="–"/>
            </a:pPr>
            <a:r>
              <a:rPr lang="hu-HU" sz="2800" b="0" strike="noStrike" spc="-1">
                <a:solidFill>
                  <a:srgbClr val="000000"/>
                </a:solidFill>
                <a:latin typeface="Calibri"/>
              </a:rPr>
              <a:t>Egyszerű használat</a:t>
            </a:r>
          </a:p>
          <a:p>
            <a:endParaRPr lang="hu-H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lang="hu-H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1051632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3600" b="1" strike="noStrike" spc="-1">
                <a:solidFill>
                  <a:srgbClr val="000000"/>
                </a:solidFill>
                <a:latin typeface="Calibri"/>
              </a:rPr>
              <a:t>Baleseti kibocsátás</a:t>
            </a:r>
            <a:endParaRPr lang="hu-HU" sz="3600" b="1" strike="noStrike" spc="-1">
              <a:solidFill>
                <a:srgbClr val="000000"/>
              </a:solidFill>
              <a:latin typeface="Calibri"/>
              <a:ea typeface="Microsoft YaHei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701640" y="1459080"/>
            <a:ext cx="10516320" cy="4907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3500" lnSpcReduction="20000"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000000"/>
                </a:solidFill>
                <a:latin typeface="Calibri"/>
              </a:rPr>
              <a:t>Milyen baleset lehetséges?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u-HU" sz="2400" b="0" strike="noStrike" spc="-1">
                <a:solidFill>
                  <a:srgbClr val="000000"/>
                </a:solidFill>
                <a:latin typeface="Calibri"/>
              </a:rPr>
              <a:t>Ipari - ismert a helyszín, és a légkörbe kerülő anyag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A szennyezőanyag kémiai összetétele befolyásolja az ülepedés mértékét és a légköri koncentrációkat (kémiai reakciók, radioaktív bomlás)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u-HU" sz="2400" b="0" strike="noStrike" spc="-1">
                <a:solidFill>
                  <a:srgbClr val="000000"/>
                </a:solidFill>
                <a:latin typeface="Calibri"/>
              </a:rPr>
              <a:t>Tűz esetek – általában nem tudni mi került a légkörbe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u-HU" sz="2400" b="0" strike="noStrike" spc="-1">
                <a:solidFill>
                  <a:srgbClr val="000000"/>
                </a:solidFill>
                <a:latin typeface="Calibri"/>
              </a:rPr>
              <a:t>További nehézség: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pontosan mikor történt a baleset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u-HU" sz="2000" b="0" strike="noStrike" spc="-1">
                <a:solidFill>
                  <a:srgbClr val="000000"/>
                </a:solidFill>
                <a:latin typeface="Calibri"/>
              </a:rPr>
              <a:t>meddig fog tartani a szennyeződésnek a légkörbe jutása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000000"/>
                </a:solidFill>
                <a:latin typeface="Calibri"/>
              </a:rPr>
              <a:t>Mit tudunk előrejelezni, miben tudjuk segíteni a hatóságokat?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u-HU" sz="2400" b="0" strike="noStrike" spc="-1">
                <a:solidFill>
                  <a:srgbClr val="000000"/>
                </a:solidFill>
                <a:latin typeface="Calibri"/>
              </a:rPr>
              <a:t>A meteorológia szerepe meghatározó a terjedés szempontjából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u-HU" sz="2400" b="0" strike="noStrike" spc="-1">
                <a:solidFill>
                  <a:srgbClr val="000000"/>
                </a:solidFill>
                <a:latin typeface="Calibri"/>
              </a:rPr>
              <a:t>Mivel az OMSZ folyamatos üzemben dolgozik azonnal tud reagálni, gyorsan tudunk előrejelzést készíteni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u-HU" sz="2400" b="0" strike="noStrike" spc="-1">
                <a:solidFill>
                  <a:srgbClr val="000000"/>
                </a:solidFill>
                <a:latin typeface="Calibri"/>
              </a:rPr>
              <a:t>Korlátaink: sok információ hiányzik a balesetről, nem vagyunk nukleáris, vegyvédelmi stb. szakemberek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b="0" strike="noStrike" spc="-1">
                <a:solidFill>
                  <a:srgbClr val="000000"/>
                </a:solidFill>
                <a:latin typeface="Calibri"/>
              </a:rPr>
              <a:t>Milyen eszköz/szoftver áll rendelkezésre itt az OMSZ-ban?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u-HU" sz="2400" b="0" strike="noStrike" spc="-1">
                <a:solidFill>
                  <a:srgbClr val="000000"/>
                </a:solidFill>
                <a:latin typeface="Calibri"/>
              </a:rPr>
              <a:t>Flextra: trajektória számolás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u-HU" sz="2400" b="0" strike="noStrike" spc="-1">
                <a:solidFill>
                  <a:srgbClr val="000000"/>
                </a:solidFill>
                <a:latin typeface="Calibri"/>
              </a:rPr>
              <a:t>Flexpart: szennyezőanyag várható terjedésének meghatározása, szennyeződő terület meghatározása, légköri koncentráció, kiülepedés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45" name="Kép 9"/>
          <p:cNvPicPr/>
          <p:nvPr/>
        </p:nvPicPr>
        <p:blipFill>
          <a:blip r:embed="rId2"/>
          <a:stretch/>
        </p:blipFill>
        <p:spPr>
          <a:xfrm>
            <a:off x="9078840" y="155520"/>
            <a:ext cx="2905560" cy="1744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lide Number Placeholder 1"/>
          <p:cNvSpPr/>
          <p:nvPr/>
        </p:nvSpPr>
        <p:spPr>
          <a:xfrm>
            <a:off x="10871640" y="6324480"/>
            <a:ext cx="7592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17E6C9AF-B60C-412C-B411-A074ECEBFAD5}" type="slidenum">
              <a:rPr lang="en-GB" sz="1200" b="1" strike="noStrike" spc="-1">
                <a:solidFill>
                  <a:srgbClr val="898989"/>
                </a:solidFill>
                <a:latin typeface="Calibri"/>
              </a:rPr>
              <a:t>18</a:t>
            </a:fld>
            <a:endParaRPr lang="en-GB" sz="1200" b="0" strike="noStrike" spc="-1">
              <a:latin typeface="Arial"/>
            </a:endParaRPr>
          </a:p>
        </p:txBody>
      </p:sp>
      <p:pic>
        <p:nvPicPr>
          <p:cNvPr id="347" name="Kép 11"/>
          <p:cNvPicPr/>
          <p:nvPr/>
        </p:nvPicPr>
        <p:blipFill>
          <a:blip r:embed="rId2"/>
          <a:stretch/>
        </p:blipFill>
        <p:spPr>
          <a:xfrm>
            <a:off x="159120" y="1892160"/>
            <a:ext cx="5743440" cy="3959640"/>
          </a:xfrm>
          <a:prstGeom prst="rect">
            <a:avLst/>
          </a:prstGeom>
          <a:ln w="0">
            <a:noFill/>
          </a:ln>
        </p:spPr>
      </p:pic>
      <p:pic>
        <p:nvPicPr>
          <p:cNvPr id="348" name="Kép 12"/>
          <p:cNvPicPr/>
          <p:nvPr/>
        </p:nvPicPr>
        <p:blipFill>
          <a:blip r:embed="rId3"/>
          <a:stretch/>
        </p:blipFill>
        <p:spPr>
          <a:xfrm>
            <a:off x="2831400" y="2336400"/>
            <a:ext cx="5743440" cy="3959640"/>
          </a:xfrm>
          <a:prstGeom prst="rect">
            <a:avLst/>
          </a:prstGeom>
          <a:ln w="0">
            <a:noFill/>
          </a:ln>
        </p:spPr>
      </p:pic>
      <p:pic>
        <p:nvPicPr>
          <p:cNvPr id="349" name="Kép 14"/>
          <p:cNvPicPr/>
          <p:nvPr/>
        </p:nvPicPr>
        <p:blipFill>
          <a:blip r:embed="rId4"/>
          <a:stretch/>
        </p:blipFill>
        <p:spPr>
          <a:xfrm>
            <a:off x="6257520" y="2817360"/>
            <a:ext cx="5743440" cy="3959640"/>
          </a:xfrm>
          <a:prstGeom prst="rect">
            <a:avLst/>
          </a:prstGeom>
          <a:ln w="0">
            <a:noFill/>
          </a:ln>
        </p:spPr>
      </p:pic>
      <p:sp>
        <p:nvSpPr>
          <p:cNvPr id="350" name="Rectangle 4"/>
          <p:cNvSpPr/>
          <p:nvPr/>
        </p:nvSpPr>
        <p:spPr>
          <a:xfrm>
            <a:off x="406440" y="304920"/>
            <a:ext cx="1148148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hu-HU" sz="3600" b="1" strike="noStrike" spc="-1">
                <a:solidFill>
                  <a:srgbClr val="000000"/>
                </a:solidFill>
                <a:latin typeface="Calibri"/>
              </a:rPr>
              <a:t>FLEXPART</a:t>
            </a:r>
            <a:r>
              <a:rPr lang="hu-HU" sz="4000" b="1" strike="noStrike" spc="-1">
                <a:solidFill>
                  <a:srgbClr val="000000"/>
                </a:solidFill>
                <a:latin typeface="Calibri"/>
              </a:rPr>
              <a:t> – eredmények: koncentráció mezők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351" name="Szövegdoboz 4"/>
          <p:cNvSpPr/>
          <p:nvPr/>
        </p:nvSpPr>
        <p:spPr>
          <a:xfrm>
            <a:off x="1439280" y="1393560"/>
            <a:ext cx="17755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2400" b="0" strike="noStrike" spc="-1">
                <a:solidFill>
                  <a:srgbClr val="000000"/>
                </a:solidFill>
                <a:latin typeface="Calibri"/>
              </a:rPr>
              <a:t>+9 óra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352" name="Szövegdoboz 7"/>
          <p:cNvSpPr/>
          <p:nvPr/>
        </p:nvSpPr>
        <p:spPr>
          <a:xfrm>
            <a:off x="5972400" y="1850400"/>
            <a:ext cx="17755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2400" b="0" strike="noStrike" spc="-1">
                <a:solidFill>
                  <a:srgbClr val="000000"/>
                </a:solidFill>
                <a:latin typeface="Calibri"/>
              </a:rPr>
              <a:t>+18 óra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353" name="Szövegdoboz 8"/>
          <p:cNvSpPr/>
          <p:nvPr/>
        </p:nvSpPr>
        <p:spPr>
          <a:xfrm>
            <a:off x="9095400" y="2336400"/>
            <a:ext cx="17755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2400" b="0" strike="noStrike" spc="-1">
                <a:solidFill>
                  <a:srgbClr val="000000"/>
                </a:solidFill>
                <a:latin typeface="Calibri"/>
              </a:rPr>
              <a:t>+24 óra</a:t>
            </a: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lide Number Placeholder 2"/>
          <p:cNvSpPr/>
          <p:nvPr/>
        </p:nvSpPr>
        <p:spPr>
          <a:xfrm>
            <a:off x="10871640" y="6324480"/>
            <a:ext cx="7592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3F93D178-C0B3-4EE2-84F4-4112FE14E4BD}" type="slidenum">
              <a:rPr lang="en-GB" sz="1200" b="1" strike="noStrike" spc="-1">
                <a:solidFill>
                  <a:srgbClr val="898989"/>
                </a:solidFill>
                <a:latin typeface="Calibri"/>
              </a:rPr>
              <a:t>19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355" name="Rectangle 1"/>
          <p:cNvSpPr/>
          <p:nvPr/>
        </p:nvSpPr>
        <p:spPr>
          <a:xfrm>
            <a:off x="406440" y="304920"/>
            <a:ext cx="1148148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3600" b="1" strike="noStrike" spc="-1">
                <a:solidFill>
                  <a:srgbClr val="000000"/>
                </a:solidFill>
                <a:latin typeface="Calibri"/>
              </a:rPr>
              <a:t>FLEXPART</a:t>
            </a:r>
            <a:r>
              <a:rPr lang="hu-HU" sz="4000" b="1" strike="noStrike" spc="-1">
                <a:solidFill>
                  <a:srgbClr val="000000"/>
                </a:solidFill>
                <a:latin typeface="Calibri"/>
              </a:rPr>
              <a:t> – eredmények: ülepedési mezők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356" name="Szövegdoboz 1"/>
          <p:cNvSpPr/>
          <p:nvPr/>
        </p:nvSpPr>
        <p:spPr>
          <a:xfrm>
            <a:off x="1439280" y="1393560"/>
            <a:ext cx="17755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2400" b="0" strike="noStrike" spc="-1">
                <a:solidFill>
                  <a:srgbClr val="000000"/>
                </a:solidFill>
                <a:latin typeface="Calibri"/>
              </a:rPr>
              <a:t>+9 óra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357" name="Szövegdoboz 2"/>
          <p:cNvSpPr/>
          <p:nvPr/>
        </p:nvSpPr>
        <p:spPr>
          <a:xfrm>
            <a:off x="5972400" y="1850400"/>
            <a:ext cx="17755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2400" b="0" strike="noStrike" spc="-1">
                <a:solidFill>
                  <a:srgbClr val="000000"/>
                </a:solidFill>
                <a:latin typeface="Calibri"/>
              </a:rPr>
              <a:t>+18 óra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358" name="Szövegdoboz 3"/>
          <p:cNvSpPr/>
          <p:nvPr/>
        </p:nvSpPr>
        <p:spPr>
          <a:xfrm>
            <a:off x="9095400" y="2336400"/>
            <a:ext cx="17755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2400" b="0" strike="noStrike" spc="-1">
                <a:solidFill>
                  <a:srgbClr val="000000"/>
                </a:solidFill>
                <a:latin typeface="Calibri"/>
              </a:rPr>
              <a:t>+24 óra</a:t>
            </a:r>
            <a:endParaRPr lang="en-GB" sz="2400" b="0" strike="noStrike" spc="-1">
              <a:latin typeface="Arial"/>
            </a:endParaRPr>
          </a:p>
        </p:txBody>
      </p:sp>
      <p:pic>
        <p:nvPicPr>
          <p:cNvPr id="359" name="Kép 15"/>
          <p:cNvPicPr/>
          <p:nvPr/>
        </p:nvPicPr>
        <p:blipFill>
          <a:blip r:embed="rId2"/>
          <a:stretch/>
        </p:blipFill>
        <p:spPr>
          <a:xfrm>
            <a:off x="105120" y="1882080"/>
            <a:ext cx="5743440" cy="3959640"/>
          </a:xfrm>
          <a:prstGeom prst="rect">
            <a:avLst/>
          </a:prstGeom>
          <a:ln w="0">
            <a:noFill/>
          </a:ln>
        </p:spPr>
      </p:pic>
      <p:pic>
        <p:nvPicPr>
          <p:cNvPr id="360" name="Kép 16"/>
          <p:cNvPicPr/>
          <p:nvPr/>
        </p:nvPicPr>
        <p:blipFill>
          <a:blip r:embed="rId3"/>
          <a:stretch/>
        </p:blipFill>
        <p:spPr>
          <a:xfrm>
            <a:off x="3340800" y="2381760"/>
            <a:ext cx="5743440" cy="3959640"/>
          </a:xfrm>
          <a:prstGeom prst="rect">
            <a:avLst/>
          </a:prstGeom>
          <a:ln w="0">
            <a:noFill/>
          </a:ln>
        </p:spPr>
      </p:pic>
      <p:pic>
        <p:nvPicPr>
          <p:cNvPr id="361" name="Kép 18"/>
          <p:cNvPicPr/>
          <p:nvPr/>
        </p:nvPicPr>
        <p:blipFill>
          <a:blip r:embed="rId4"/>
          <a:stretch/>
        </p:blipFill>
        <p:spPr>
          <a:xfrm>
            <a:off x="6448680" y="2797920"/>
            <a:ext cx="5743440" cy="39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38" descr="300:400"/>
          <p:cNvPicPr/>
          <p:nvPr/>
        </p:nvPicPr>
        <p:blipFill>
          <a:blip r:embed="rId3"/>
          <a:stretch/>
        </p:blipFill>
        <p:spPr>
          <a:xfrm>
            <a:off x="4875840" y="875160"/>
            <a:ext cx="2996640" cy="182016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37" descr="N:\ferenczi_z\powerpoint\2010N.png"/>
          <p:cNvPicPr/>
          <p:nvPr/>
        </p:nvPicPr>
        <p:blipFill>
          <a:blip r:embed="rId4"/>
          <a:stretch/>
        </p:blipFill>
        <p:spPr>
          <a:xfrm>
            <a:off x="4873320" y="4525200"/>
            <a:ext cx="2996640" cy="1820160"/>
          </a:xfrm>
          <a:prstGeom prst="rect">
            <a:avLst/>
          </a:prstGeom>
          <a:ln w="0">
            <a:noFill/>
          </a:ln>
        </p:spPr>
      </p:pic>
      <p:sp>
        <p:nvSpPr>
          <p:cNvPr id="249" name="Text Box 25"/>
          <p:cNvSpPr/>
          <p:nvPr/>
        </p:nvSpPr>
        <p:spPr>
          <a:xfrm>
            <a:off x="3027240" y="6363720"/>
            <a:ext cx="107676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45000" rIns="342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1500" b="1" strike="noStrike" spc="-1">
                <a:solidFill>
                  <a:srgbClr val="000000"/>
                </a:solidFill>
                <a:latin typeface="Calibri"/>
              </a:rPr>
              <a:t>LOKÁLIS</a:t>
            </a:r>
            <a:r>
              <a:rPr lang="en-US" sz="1500" b="1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en-GB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500" b="1" strike="noStrike" spc="-1">
                <a:solidFill>
                  <a:srgbClr val="000000"/>
                </a:solidFill>
                <a:latin typeface="Calibri"/>
              </a:rPr>
              <a:t>&lt; 100 km</a:t>
            </a:r>
            <a:endParaRPr lang="en-GB" sz="1500" b="0" strike="noStrike" spc="-1">
              <a:latin typeface="Arial"/>
            </a:endParaRPr>
          </a:p>
        </p:txBody>
      </p:sp>
      <p:sp>
        <p:nvSpPr>
          <p:cNvPr id="250" name="Text Box 41"/>
          <p:cNvSpPr/>
          <p:nvPr/>
        </p:nvSpPr>
        <p:spPr>
          <a:xfrm>
            <a:off x="5663520" y="6363720"/>
            <a:ext cx="149760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45000" rIns="342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1500" b="1" strike="noStrike" spc="-1">
                <a:solidFill>
                  <a:srgbClr val="000000"/>
                </a:solidFill>
                <a:latin typeface="Calibri"/>
              </a:rPr>
              <a:t>REGIONÁLIS </a:t>
            </a:r>
            <a:endParaRPr lang="en-GB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500" b="1" strike="noStrike" spc="-1">
                <a:solidFill>
                  <a:srgbClr val="000000"/>
                </a:solidFill>
                <a:latin typeface="Calibri"/>
              </a:rPr>
              <a:t>100-1000 km</a:t>
            </a:r>
            <a:endParaRPr lang="en-GB" sz="1500" b="0" strike="noStrike" spc="-1">
              <a:latin typeface="Arial"/>
            </a:endParaRPr>
          </a:p>
        </p:txBody>
      </p:sp>
      <p:sp>
        <p:nvSpPr>
          <p:cNvPr id="251" name="Text Box 42"/>
          <p:cNvSpPr/>
          <p:nvPr/>
        </p:nvSpPr>
        <p:spPr>
          <a:xfrm>
            <a:off x="8439480" y="6345720"/>
            <a:ext cx="189864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45000" rIns="342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1500" b="1" strike="noStrike" spc="-1">
                <a:solidFill>
                  <a:srgbClr val="000000"/>
                </a:solidFill>
                <a:latin typeface="Calibri"/>
              </a:rPr>
              <a:t>GLOBÁLIS SKÁLA</a:t>
            </a:r>
            <a:endParaRPr lang="en-GB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500" b="1" strike="noStrike" spc="-1">
                <a:solidFill>
                  <a:srgbClr val="000000"/>
                </a:solidFill>
                <a:latin typeface="Calibri"/>
              </a:rPr>
              <a:t> &gt; 1000 km</a:t>
            </a:r>
            <a:endParaRPr lang="en-GB" sz="1500" b="0" strike="noStrike" spc="-1">
              <a:latin typeface="Arial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1189440" y="165240"/>
            <a:ext cx="5829480" cy="7138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3600" b="1" strike="noStrike" spc="-1">
                <a:solidFill>
                  <a:srgbClr val="000000"/>
                </a:solidFill>
                <a:latin typeface="Calibri"/>
              </a:rPr>
              <a:t>Levegőminőségi problémák</a:t>
            </a:r>
            <a:endParaRPr lang="hu-HU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53" name="Object 2"/>
          <p:cNvGraphicFramePr/>
          <p:nvPr/>
        </p:nvGraphicFramePr>
        <p:xfrm>
          <a:off x="7851960" y="4500360"/>
          <a:ext cx="2996280" cy="182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0" imgH="0" progId="MSPhotoEd.3">
                  <p:embed/>
                </p:oleObj>
              </mc:Choice>
              <mc:Fallback>
                <p:oleObj r:id="rId5" imgW="0" imgH="0" progId="MSPhotoEd.3">
                  <p:embed/>
                  <p:pic>
                    <p:nvPicPr>
                      <p:cNvPr id="254" name="Object 2">
                        <a:hlinkClick r:id="rId6"/>
                      </p:cNvPr>
                      <p:cNvPicPr/>
                      <p:nvPr/>
                    </p:nvPicPr>
                    <p:blipFill>
                      <a:blip r:embed="rId7"/>
                      <a:stretch/>
                    </p:blipFill>
                    <p:spPr>
                      <a:xfrm>
                        <a:off x="7851960" y="4500360"/>
                        <a:ext cx="2996280" cy="18208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5" name="Picture 17"/>
          <p:cNvPicPr/>
          <p:nvPr/>
        </p:nvPicPr>
        <p:blipFill>
          <a:blip r:embed="rId8"/>
          <a:stretch/>
        </p:blipFill>
        <p:spPr>
          <a:xfrm>
            <a:off x="7890120" y="2680920"/>
            <a:ext cx="2996640" cy="182016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18"/>
          <p:cNvPicPr/>
          <p:nvPr/>
        </p:nvPicPr>
        <p:blipFill>
          <a:blip r:embed="rId9"/>
          <a:srcRect l="3942" t="40973" r="21582" b="6552"/>
          <a:stretch/>
        </p:blipFill>
        <p:spPr>
          <a:xfrm>
            <a:off x="4873320" y="2682360"/>
            <a:ext cx="2996640" cy="182016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20" descr="FULLDAY_GLOB"/>
          <p:cNvPicPr/>
          <p:nvPr/>
        </p:nvPicPr>
        <p:blipFill>
          <a:blip r:embed="rId10"/>
          <a:srcRect l="8954" t="16870" r="8954" b="21063"/>
          <a:stretch/>
        </p:blipFill>
        <p:spPr>
          <a:xfrm>
            <a:off x="7890120" y="879120"/>
            <a:ext cx="2996640" cy="182016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24" descr="plume1">
            <a:hlinkClick r:id="rId11"/>
          </p:cNvPr>
          <p:cNvPicPr/>
          <p:nvPr/>
        </p:nvPicPr>
        <p:blipFill>
          <a:blip r:embed="rId12"/>
          <a:stretch/>
        </p:blipFill>
        <p:spPr>
          <a:xfrm>
            <a:off x="1891080" y="884880"/>
            <a:ext cx="2996640" cy="1820160"/>
          </a:xfrm>
          <a:prstGeom prst="rect">
            <a:avLst/>
          </a:prstGeom>
          <a:ln w="0">
            <a:noFill/>
          </a:ln>
        </p:spPr>
      </p:pic>
      <p:grpSp>
        <p:nvGrpSpPr>
          <p:cNvPr id="259" name="Group 50"/>
          <p:cNvGrpSpPr/>
          <p:nvPr/>
        </p:nvGrpSpPr>
        <p:grpSpPr>
          <a:xfrm>
            <a:off x="1896480" y="2685960"/>
            <a:ext cx="2996640" cy="1820160"/>
            <a:chOff x="1896480" y="2685960"/>
            <a:chExt cx="2996640" cy="1820160"/>
          </a:xfrm>
        </p:grpSpPr>
        <p:pic>
          <p:nvPicPr>
            <p:cNvPr id="260" name="Picture 22" descr="LA-smog-2">
              <a:hlinkClick r:id="rId13"/>
            </p:cNvPr>
            <p:cNvPicPr/>
            <p:nvPr/>
          </p:nvPicPr>
          <p:blipFill>
            <a:blip r:embed="rId14"/>
            <a:stretch/>
          </p:blipFill>
          <p:spPr>
            <a:xfrm>
              <a:off x="1896480" y="2685960"/>
              <a:ext cx="2996640" cy="1820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61" name="Text Box 26">
              <a:hlinkClick r:id="rId13"/>
            </p:cNvPr>
            <p:cNvSpPr/>
            <p:nvPr/>
          </p:nvSpPr>
          <p:spPr>
            <a:xfrm>
              <a:off x="2083320" y="4079160"/>
              <a:ext cx="1014480" cy="295920"/>
            </a:xfrm>
            <a:prstGeom prst="rect">
              <a:avLst/>
            </a:pr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34200" tIns="45000" rIns="342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hu-HU" sz="1350" b="0" strike="noStrike" spc="-1">
                  <a:solidFill>
                    <a:srgbClr val="FFFFFF"/>
                  </a:solidFill>
                  <a:latin typeface="Times New Roman"/>
                </a:rPr>
                <a:t>Városi szmog</a:t>
              </a:r>
              <a:endParaRPr lang="en-GB" sz="1350" b="0" strike="noStrike" spc="-1">
                <a:latin typeface="Arial"/>
              </a:endParaRPr>
            </a:p>
          </p:txBody>
        </p:sp>
      </p:grpSp>
      <p:grpSp>
        <p:nvGrpSpPr>
          <p:cNvPr id="262" name="Group 51"/>
          <p:cNvGrpSpPr/>
          <p:nvPr/>
        </p:nvGrpSpPr>
        <p:grpSpPr>
          <a:xfrm>
            <a:off x="1898640" y="4508280"/>
            <a:ext cx="2996640" cy="1820160"/>
            <a:chOff x="1898640" y="4508280"/>
            <a:chExt cx="2996640" cy="1820160"/>
          </a:xfrm>
        </p:grpSpPr>
        <p:pic>
          <p:nvPicPr>
            <p:cNvPr id="263" name="Picture 48" descr="AEP's coal-fired power plant in Cheshire, Ohio releases up to 32 tons per day of sulfuric acid mist, a toxic pollutant."/>
            <p:cNvPicPr/>
            <p:nvPr/>
          </p:nvPicPr>
          <p:blipFill>
            <a:blip r:embed="rId15"/>
            <a:stretch/>
          </p:blipFill>
          <p:spPr>
            <a:xfrm>
              <a:off x="1898640" y="4508280"/>
              <a:ext cx="2996640" cy="1820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64" name="Text Box 27"/>
            <p:cNvSpPr/>
            <p:nvPr/>
          </p:nvSpPr>
          <p:spPr>
            <a:xfrm>
              <a:off x="2051640" y="5924160"/>
              <a:ext cx="822240" cy="295920"/>
            </a:xfrm>
            <a:prstGeom prst="rect">
              <a:avLst/>
            </a:pr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34200" tIns="45000" rIns="342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hu-HU" sz="1350" b="0" strike="noStrike" spc="-1">
                  <a:solidFill>
                    <a:srgbClr val="FFFFFF"/>
                  </a:solidFill>
                  <a:latin typeface="Times New Roman"/>
                </a:rPr>
                <a:t>Pont forrás</a:t>
              </a:r>
              <a:endParaRPr lang="en-GB" sz="1350" b="0" strike="noStrike" spc="-1">
                <a:latin typeface="Arial"/>
              </a:endParaRPr>
            </a:p>
          </p:txBody>
        </p:sp>
      </p:grpSp>
      <p:sp>
        <p:nvSpPr>
          <p:cNvPr id="265" name="Text Box 28"/>
          <p:cNvSpPr/>
          <p:nvPr/>
        </p:nvSpPr>
        <p:spPr>
          <a:xfrm>
            <a:off x="1891080" y="2396520"/>
            <a:ext cx="1467360" cy="295920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45000" rIns="342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1350" b="0" strike="noStrike" spc="-1">
                <a:solidFill>
                  <a:srgbClr val="FFFFFF"/>
                </a:solidFill>
                <a:latin typeface="Times New Roman"/>
              </a:rPr>
              <a:t>Ipari balesetek</a:t>
            </a:r>
            <a:endParaRPr lang="en-GB" sz="1350" b="0" strike="noStrike" spc="-1">
              <a:latin typeface="Arial"/>
            </a:endParaRPr>
          </a:p>
        </p:txBody>
      </p:sp>
      <p:sp>
        <p:nvSpPr>
          <p:cNvPr id="266" name="Text Box 29"/>
          <p:cNvSpPr/>
          <p:nvPr/>
        </p:nvSpPr>
        <p:spPr>
          <a:xfrm>
            <a:off x="4964040" y="2381040"/>
            <a:ext cx="1122120" cy="295920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45000" rIns="342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1350" b="0" strike="noStrike" spc="-1">
                <a:solidFill>
                  <a:srgbClr val="FFFFFF"/>
                </a:solidFill>
                <a:latin typeface="Times New Roman"/>
              </a:rPr>
              <a:t>Látástávolság</a:t>
            </a:r>
            <a:endParaRPr lang="en-GB" sz="1350" b="0" strike="noStrike" spc="-1">
              <a:latin typeface="Arial"/>
            </a:endParaRPr>
          </a:p>
        </p:txBody>
      </p:sp>
      <p:sp>
        <p:nvSpPr>
          <p:cNvPr id="267" name="Text Box 30"/>
          <p:cNvSpPr/>
          <p:nvPr/>
        </p:nvSpPr>
        <p:spPr>
          <a:xfrm>
            <a:off x="4909320" y="4288320"/>
            <a:ext cx="2449440" cy="205920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3420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1350" b="0" strike="noStrike" spc="-1">
                <a:solidFill>
                  <a:srgbClr val="FFFFFF"/>
                </a:solidFill>
                <a:latin typeface="Times New Roman"/>
              </a:rPr>
              <a:t>Regionális légszennyezés</a:t>
            </a:r>
            <a:endParaRPr lang="en-GB" sz="1350" b="0" strike="noStrike" spc="-1">
              <a:latin typeface="Arial"/>
            </a:endParaRPr>
          </a:p>
        </p:txBody>
      </p:sp>
      <p:sp>
        <p:nvSpPr>
          <p:cNvPr id="268" name="Text Box 37"/>
          <p:cNvSpPr/>
          <p:nvPr/>
        </p:nvSpPr>
        <p:spPr>
          <a:xfrm>
            <a:off x="4921560" y="6138000"/>
            <a:ext cx="2308320" cy="205920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1350" b="0" strike="noStrike" spc="-1">
                <a:solidFill>
                  <a:srgbClr val="FFFFFF"/>
                </a:solidFill>
                <a:latin typeface="Times New Roman"/>
              </a:rPr>
              <a:t>Savasodás, eutrofizáció</a:t>
            </a:r>
            <a:endParaRPr lang="en-GB" sz="1350" b="0" strike="noStrike" spc="-1">
              <a:latin typeface="Arial"/>
            </a:endParaRPr>
          </a:p>
        </p:txBody>
      </p:sp>
      <p:sp>
        <p:nvSpPr>
          <p:cNvPr id="269" name="Text Box 38"/>
          <p:cNvSpPr/>
          <p:nvPr/>
        </p:nvSpPr>
        <p:spPr>
          <a:xfrm>
            <a:off x="9025560" y="880200"/>
            <a:ext cx="2053440" cy="295920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45000" rIns="342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1350" b="0" strike="noStrike" spc="-1">
                <a:solidFill>
                  <a:srgbClr val="FFFFFF"/>
                </a:solidFill>
                <a:latin typeface="Times New Roman"/>
              </a:rPr>
              <a:t>Sztaroszférikus ózon</a:t>
            </a:r>
            <a:endParaRPr lang="en-GB" sz="1350" b="0" strike="noStrike" spc="-1">
              <a:latin typeface="Arial"/>
            </a:endParaRPr>
          </a:p>
        </p:txBody>
      </p:sp>
      <p:sp>
        <p:nvSpPr>
          <p:cNvPr id="270" name="Text Box 39"/>
          <p:cNvSpPr/>
          <p:nvPr/>
        </p:nvSpPr>
        <p:spPr>
          <a:xfrm>
            <a:off x="9300240" y="3405600"/>
            <a:ext cx="1604160" cy="295920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45000" rIns="342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1350" b="0" strike="noStrike" spc="-1">
                <a:solidFill>
                  <a:srgbClr val="FFFFFF"/>
                </a:solidFill>
                <a:latin typeface="Times New Roman"/>
              </a:rPr>
              <a:t>Klíma(változás)</a:t>
            </a:r>
            <a:endParaRPr lang="en-GB" sz="1350" b="0" strike="noStrike" spc="-1">
              <a:latin typeface="Arial"/>
            </a:endParaRPr>
          </a:p>
        </p:txBody>
      </p:sp>
      <p:sp>
        <p:nvSpPr>
          <p:cNvPr id="271" name="Text Box 40"/>
          <p:cNvSpPr/>
          <p:nvPr/>
        </p:nvSpPr>
        <p:spPr>
          <a:xfrm>
            <a:off x="7890120" y="6078600"/>
            <a:ext cx="2535480" cy="295920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45000" rIns="342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1350" b="0" strike="noStrike" spc="-1">
                <a:solidFill>
                  <a:srgbClr val="FFFFFF"/>
                </a:solidFill>
                <a:latin typeface="Times New Roman"/>
              </a:rPr>
              <a:t>Biogeokémiai folyamatok</a:t>
            </a:r>
            <a:endParaRPr lang="en-GB" sz="1350" b="0" strike="noStrike" spc="-1">
              <a:latin typeface="Arial"/>
            </a:endParaRPr>
          </a:p>
        </p:txBody>
      </p:sp>
      <p:grpSp>
        <p:nvGrpSpPr>
          <p:cNvPr id="273" name="Group 66"/>
          <p:cNvGrpSpPr/>
          <p:nvPr/>
        </p:nvGrpSpPr>
        <p:grpSpPr>
          <a:xfrm>
            <a:off x="6813360" y="1805400"/>
            <a:ext cx="2941560" cy="3749400"/>
            <a:chOff x="6813360" y="1805400"/>
            <a:chExt cx="2941560" cy="3749400"/>
          </a:xfrm>
        </p:grpSpPr>
        <p:sp>
          <p:nvSpPr>
            <p:cNvPr id="274" name="AutoShape 61"/>
            <p:cNvSpPr/>
            <p:nvPr/>
          </p:nvSpPr>
          <p:spPr>
            <a:xfrm>
              <a:off x="6818400" y="3277440"/>
              <a:ext cx="1933920" cy="856080"/>
            </a:xfrm>
            <a:prstGeom prst="leftRightArrow">
              <a:avLst>
                <a:gd name="adj1" fmla="val 50000"/>
                <a:gd name="adj2" fmla="val 55944"/>
              </a:avLst>
            </a:prstGeom>
            <a:solidFill>
              <a:srgbClr val="FF9933"/>
            </a:solidFill>
            <a:ln w="38100">
              <a:solidFill>
                <a:srgbClr val="1F497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AutoShape 62"/>
            <p:cNvSpPr/>
            <p:nvPr/>
          </p:nvSpPr>
          <p:spPr>
            <a:xfrm rot="2163000">
              <a:off x="6973560" y="2292120"/>
              <a:ext cx="1933920" cy="856080"/>
            </a:xfrm>
            <a:prstGeom prst="leftRightArrow">
              <a:avLst>
                <a:gd name="adj1" fmla="val 50000"/>
                <a:gd name="adj2" fmla="val 55944"/>
              </a:avLst>
            </a:prstGeom>
            <a:solidFill>
              <a:srgbClr val="FF9933"/>
            </a:solidFill>
            <a:ln w="38100">
              <a:solidFill>
                <a:srgbClr val="1F497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" name="AutoShape 63"/>
            <p:cNvSpPr/>
            <p:nvPr/>
          </p:nvSpPr>
          <p:spPr>
            <a:xfrm rot="19742400">
              <a:off x="6895440" y="4262040"/>
              <a:ext cx="1934280" cy="856080"/>
            </a:xfrm>
            <a:prstGeom prst="leftRightArrow">
              <a:avLst>
                <a:gd name="adj1" fmla="val 50000"/>
                <a:gd name="adj2" fmla="val 55944"/>
              </a:avLst>
            </a:prstGeom>
            <a:solidFill>
              <a:srgbClr val="FF9933"/>
            </a:solidFill>
            <a:ln w="38100">
              <a:solidFill>
                <a:srgbClr val="1F497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7" name="AutoShape 64"/>
            <p:cNvSpPr/>
            <p:nvPr/>
          </p:nvSpPr>
          <p:spPr>
            <a:xfrm rot="16200000">
              <a:off x="9239040" y="4420440"/>
              <a:ext cx="493560" cy="538200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rgbClr val="FF9933"/>
            </a:solidFill>
            <a:ln w="38100">
              <a:solidFill>
                <a:srgbClr val="1F497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" name="AutoShape 65"/>
            <p:cNvSpPr/>
            <p:nvPr/>
          </p:nvSpPr>
          <p:spPr>
            <a:xfrm rot="16200000">
              <a:off x="9239040" y="2369160"/>
              <a:ext cx="493560" cy="538200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rgbClr val="FF9933"/>
            </a:solidFill>
            <a:ln w="38100">
              <a:solidFill>
                <a:srgbClr val="1F497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9" name="Rectangle 35"/>
          <p:cNvSpPr/>
          <p:nvPr/>
        </p:nvSpPr>
        <p:spPr>
          <a:xfrm>
            <a:off x="2952720" y="971640"/>
            <a:ext cx="6229800" cy="62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1775520" y="836640"/>
            <a:ext cx="822996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4400" b="1" strike="noStrike" spc="-1">
                <a:solidFill>
                  <a:srgbClr val="000000"/>
                </a:solidFill>
                <a:latin typeface="Calibri"/>
              </a:rPr>
              <a:t>Köszönöm a figyelmet!</a:t>
            </a:r>
            <a:endParaRPr lang="hu-H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3" name="Kép 2"/>
          <p:cNvPicPr/>
          <p:nvPr/>
        </p:nvPicPr>
        <p:blipFill>
          <a:blip r:embed="rId2"/>
          <a:stretch/>
        </p:blipFill>
        <p:spPr>
          <a:xfrm>
            <a:off x="407520" y="2997000"/>
            <a:ext cx="4826160" cy="2565000"/>
          </a:xfrm>
          <a:prstGeom prst="rect">
            <a:avLst/>
          </a:prstGeom>
          <a:ln w="0">
            <a:noFill/>
          </a:ln>
        </p:spPr>
      </p:pic>
      <p:sp>
        <p:nvSpPr>
          <p:cNvPr id="364" name="Tartalom helye 2"/>
          <p:cNvSpPr/>
          <p:nvPr/>
        </p:nvSpPr>
        <p:spPr>
          <a:xfrm>
            <a:off x="5592240" y="2966040"/>
            <a:ext cx="6193080" cy="256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hu-HU" sz="3200" b="0" strike="noStrike" spc="-1">
                <a:solidFill>
                  <a:srgbClr val="000000"/>
                </a:solidFill>
                <a:latin typeface="Calibri"/>
              </a:rPr>
              <a:t>„A természetnek nincs szüksége az emberre, az embernek van szüksége a természetre” </a:t>
            </a:r>
            <a:endParaRPr lang="en-GB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buNone/>
              <a:tabLst>
                <a:tab pos="0" algn="l"/>
              </a:tabLst>
            </a:pPr>
            <a:r>
              <a:rPr lang="hu-HU" sz="2200" b="0" i="1" strike="noStrike" spc="-1">
                <a:solidFill>
                  <a:srgbClr val="000000"/>
                </a:solidFill>
                <a:latin typeface="Calibri"/>
              </a:rPr>
              <a:t>Harrison Ford, Global Climate Action Summi környezetvédelmi konferencián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1415520" y="276120"/>
            <a:ext cx="9144360" cy="8092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3600" b="1" strike="noStrike" spc="-1">
                <a:solidFill>
                  <a:srgbClr val="000000"/>
                </a:solidFill>
                <a:latin typeface="Calibri"/>
              </a:rPr>
              <a:t>Levegőminőségi problémák vizsgálata</a:t>
            </a:r>
            <a:endParaRPr lang="hu-HU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1" name="Egyenes összekötő nyíllal 3"/>
          <p:cNvSpPr/>
          <p:nvPr/>
        </p:nvSpPr>
        <p:spPr>
          <a:xfrm flipH="1">
            <a:off x="2711160" y="1116360"/>
            <a:ext cx="2411640" cy="824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1F497D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Szövegdoboz 5"/>
          <p:cNvSpPr/>
          <p:nvPr/>
        </p:nvSpPr>
        <p:spPr>
          <a:xfrm>
            <a:off x="479520" y="2124360"/>
            <a:ext cx="4464360" cy="296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2200" b="1" strike="noStrike" spc="-1">
                <a:solidFill>
                  <a:srgbClr val="000000"/>
                </a:solidFill>
                <a:latin typeface="Calibri"/>
              </a:rPr>
              <a:t>Mérés</a:t>
            </a:r>
            <a:r>
              <a:rPr lang="hu-HU" sz="2200" b="0" strike="noStrike" spc="-1">
                <a:solidFill>
                  <a:srgbClr val="000000"/>
                </a:solidFill>
                <a:latin typeface="Calibri"/>
              </a:rPr>
              <a:t>:</a:t>
            </a:r>
            <a:endParaRPr lang="en-GB" sz="2200" b="0" strike="noStrike" spc="-1">
              <a:latin typeface="Arial"/>
            </a:endParaRPr>
          </a:p>
          <a:p>
            <a:pPr marL="361800" lvl="1" indent="-181080">
              <a:lnSpc>
                <a:spcPct val="9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lang="hu-HU" sz="2200" b="0" strike="noStrike" spc="-1">
                <a:solidFill>
                  <a:srgbClr val="000000"/>
                </a:solidFill>
                <a:latin typeface="Calibri"/>
              </a:rPr>
              <a:t>Pontos információt szolgáltat, amely azonban csak a mérési pont környezetére nézve reprezentatív </a:t>
            </a:r>
            <a:endParaRPr lang="en-GB" sz="2200" b="0" strike="noStrike" spc="-1">
              <a:latin typeface="Arial"/>
            </a:endParaRPr>
          </a:p>
          <a:p>
            <a:pPr marL="361800" lvl="1" indent="-181080">
              <a:lnSpc>
                <a:spcPct val="9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lang="hu-HU" sz="2200" b="0" i="1" u="sng" strike="noStrike" spc="-1">
                <a:solidFill>
                  <a:srgbClr val="000000"/>
                </a:solidFill>
                <a:uFillTx/>
                <a:latin typeface="Calibri"/>
              </a:rPr>
              <a:t>kritikus pont: </a:t>
            </a:r>
            <a:r>
              <a:rPr lang="hu-HU" sz="2200" b="0" strike="noStrike" spc="-1">
                <a:solidFill>
                  <a:srgbClr val="000000"/>
                </a:solidFill>
                <a:latin typeface="Calibri"/>
              </a:rPr>
              <a:t>adatok térbeli reprezentativitás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283" name="Szövegdoboz 9"/>
          <p:cNvSpPr/>
          <p:nvPr/>
        </p:nvSpPr>
        <p:spPr>
          <a:xfrm>
            <a:off x="6130440" y="2124360"/>
            <a:ext cx="5688720" cy="208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2200" b="1" strike="noStrike" spc="-1">
                <a:solidFill>
                  <a:srgbClr val="000000"/>
                </a:solidFill>
                <a:latin typeface="Calibri"/>
              </a:rPr>
              <a:t>Modellezés</a:t>
            </a:r>
            <a:r>
              <a:rPr lang="hu-HU" sz="2200" b="0" strike="noStrike" spc="-1">
                <a:solidFill>
                  <a:srgbClr val="000000"/>
                </a:solidFill>
                <a:latin typeface="Arial"/>
              </a:rPr>
              <a:t>:</a:t>
            </a:r>
            <a:endParaRPr lang="en-GB" sz="2200" b="0" strike="noStrike" spc="-1">
              <a:latin typeface="Arial"/>
            </a:endParaRPr>
          </a:p>
          <a:p>
            <a:pPr marL="361800" lvl="1" indent="-181080">
              <a:lnSpc>
                <a:spcPct val="9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lang="hu-HU" sz="2200" b="0" strike="noStrike" spc="-1">
                <a:solidFill>
                  <a:srgbClr val="000000"/>
                </a:solidFill>
                <a:latin typeface="Calibri"/>
              </a:rPr>
              <a:t>Olyan területek levegőminősége is vizsgálható, ahol nincs mérőállomás (térbeli lefedettség növelése)</a:t>
            </a:r>
            <a:endParaRPr lang="en-GB" sz="2200" b="0" strike="noStrike" spc="-1">
              <a:latin typeface="Arial"/>
            </a:endParaRPr>
          </a:p>
          <a:p>
            <a:pPr marL="361800" lvl="1" indent="-181080">
              <a:lnSpc>
                <a:spcPct val="9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lang="hu-HU" sz="2200" b="0" i="1" u="sng" strike="noStrike" spc="-1">
                <a:solidFill>
                  <a:srgbClr val="000000"/>
                </a:solidFill>
                <a:uFillTx/>
                <a:latin typeface="Calibri"/>
              </a:rPr>
              <a:t>kritikus pont</a:t>
            </a:r>
            <a:r>
              <a:rPr lang="hu-HU" sz="2200" b="0" strike="noStrike" spc="-1">
                <a:solidFill>
                  <a:srgbClr val="000000"/>
                </a:solidFill>
                <a:latin typeface="Calibri"/>
              </a:rPr>
              <a:t>:  megbízható rácsponti emissziós és meteorológiai adatok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284" name="Egyenes összekötő nyíllal 11"/>
          <p:cNvSpPr/>
          <p:nvPr/>
        </p:nvSpPr>
        <p:spPr>
          <a:xfrm>
            <a:off x="5592240" y="1104840"/>
            <a:ext cx="2412000" cy="824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1F497D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5" name="Kép 19"/>
          <p:cNvPicPr/>
          <p:nvPr/>
        </p:nvPicPr>
        <p:blipFill>
          <a:blip r:embed="rId2"/>
          <a:srcRect l="18736" r="17684"/>
          <a:stretch/>
        </p:blipFill>
        <p:spPr>
          <a:xfrm>
            <a:off x="7032600" y="4293000"/>
            <a:ext cx="3312360" cy="2573640"/>
          </a:xfrm>
          <a:prstGeom prst="rect">
            <a:avLst/>
          </a:prstGeom>
          <a:ln w="0">
            <a:noFill/>
          </a:ln>
        </p:spPr>
      </p:pic>
      <p:pic>
        <p:nvPicPr>
          <p:cNvPr id="286" name="Kép 17"/>
          <p:cNvPicPr/>
          <p:nvPr/>
        </p:nvPicPr>
        <p:blipFill>
          <a:blip r:embed="rId3"/>
          <a:stretch/>
        </p:blipFill>
        <p:spPr>
          <a:xfrm>
            <a:off x="839520" y="4315680"/>
            <a:ext cx="3541680" cy="2385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2160" y="802080"/>
            <a:ext cx="1121292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3600" b="1" strike="noStrike" spc="-1">
                <a:solidFill>
                  <a:srgbClr val="000000"/>
                </a:solidFill>
                <a:latin typeface="Calibri"/>
              </a:rPr>
              <a:t>Levegőminőség modellezése</a:t>
            </a:r>
            <a:endParaRPr lang="hu-HU" sz="3600" b="1" strike="noStrike" spc="-1">
              <a:solidFill>
                <a:srgbClr val="000000"/>
              </a:solidFill>
              <a:latin typeface="Calibri"/>
              <a:ea typeface="Microsoft YaHei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1590840" y="1729440"/>
            <a:ext cx="9311400" cy="398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43080" indent="-343080">
              <a:lnSpc>
                <a:spcPct val="100000"/>
              </a:lnSpc>
              <a:buClr>
                <a:srgbClr val="1B5C93"/>
              </a:buClr>
              <a:buFont typeface="Noto Sans Symbols"/>
              <a:buChar char="▪"/>
            </a:pPr>
            <a:r>
              <a:rPr lang="hu-HU" sz="1800" b="0" strike="noStrike" spc="-1">
                <a:solidFill>
                  <a:srgbClr val="424242"/>
                </a:solidFill>
                <a:latin typeface="Calibri"/>
                <a:ea typeface="Calibri"/>
              </a:rPr>
              <a:t>A levegőminőségi modellek olyan számítógépes szoftverek, amelyek matematikai és numerikus eszközöket használnak, hogy azokat a fizikai és kémiai folyamatokat szimulálják, amelyek a szennyező anyagok koncentrációinak kialakulásáért felelnek. 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spcAft>
                <a:spcPts val="1199"/>
              </a:spcAft>
              <a:buClr>
                <a:srgbClr val="1B5C93"/>
              </a:buClr>
              <a:buFont typeface="Noto Sans Symbols"/>
              <a:buChar char="▪"/>
            </a:pPr>
            <a:r>
              <a:rPr lang="hu-HU" sz="1800" b="0" strike="noStrike" spc="-1">
                <a:solidFill>
                  <a:srgbClr val="424242"/>
                </a:solidFill>
                <a:latin typeface="Calibri"/>
                <a:ea typeface="Calibri"/>
              </a:rPr>
              <a:t>A modell segítségével valójában a források és a kialakult levegőminőség közötti kapcsolatot határozhatjuk meg.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sldNum" idx="17"/>
          </p:nvPr>
        </p:nvSpPr>
        <p:spPr>
          <a:xfrm>
            <a:off x="11665440" y="6309360"/>
            <a:ext cx="5259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hu-HU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F12997BB-1EC8-4228-AC79-6EAAB374FEB8}" type="slidenum">
              <a:rPr lang="hu-HU" sz="1000" b="0" strike="noStrike" spc="-1">
                <a:solidFill>
                  <a:srgbClr val="595959"/>
                </a:solidFill>
                <a:latin typeface="Arial"/>
                <a:ea typeface="Arial"/>
              </a:rPr>
              <a:t>4</a:t>
            </a:fld>
            <a:endParaRPr lang="en-GB" sz="1000" b="0" strike="noStrike" spc="-1">
              <a:latin typeface="Times New Roman"/>
            </a:endParaRPr>
          </a:p>
        </p:txBody>
      </p:sp>
      <p:pic>
        <p:nvPicPr>
          <p:cNvPr id="290" name="Google Shape;63;p 2"/>
          <p:cNvPicPr/>
          <p:nvPr/>
        </p:nvPicPr>
        <p:blipFill>
          <a:blip r:embed="rId2"/>
          <a:stretch/>
        </p:blipFill>
        <p:spPr>
          <a:xfrm>
            <a:off x="5514120" y="4245120"/>
            <a:ext cx="6150960" cy="1866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88160" y="802080"/>
            <a:ext cx="1121292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3600" b="1" strike="noStrike" spc="-1">
                <a:solidFill>
                  <a:srgbClr val="000000"/>
                </a:solidFill>
                <a:latin typeface="Calibri"/>
              </a:rPr>
              <a:t>Levegőminőségi modellek</a:t>
            </a:r>
            <a:endParaRPr lang="hu-HU" sz="3600" b="1" strike="noStrike" spc="-1">
              <a:solidFill>
                <a:srgbClr val="000000"/>
              </a:solidFill>
              <a:latin typeface="Calibri"/>
              <a:ea typeface="Microsoft YaHei"/>
            </a:endParaRPr>
          </a:p>
        </p:txBody>
      </p:sp>
      <p:pic>
        <p:nvPicPr>
          <p:cNvPr id="292" name="Google Shape;69;p 2"/>
          <p:cNvPicPr/>
          <p:nvPr/>
        </p:nvPicPr>
        <p:blipFill>
          <a:blip r:embed="rId2"/>
          <a:stretch/>
        </p:blipFill>
        <p:spPr>
          <a:xfrm>
            <a:off x="2488320" y="1858320"/>
            <a:ext cx="6780240" cy="4383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2160" y="403920"/>
            <a:ext cx="11212920" cy="114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hu-HU" sz="36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Tér és időskálák</a:t>
            </a:r>
            <a:endParaRPr lang="en-GB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4" name="Google Shape;75;p 2" descr="N:\ferenczi_z\powerpoint\skala.PNG"/>
          <p:cNvPicPr/>
          <p:nvPr/>
        </p:nvPicPr>
        <p:blipFill>
          <a:blip r:embed="rId2"/>
          <a:stretch/>
        </p:blipFill>
        <p:spPr>
          <a:xfrm>
            <a:off x="591840" y="1940040"/>
            <a:ext cx="4304160" cy="4158000"/>
          </a:xfrm>
          <a:prstGeom prst="rect">
            <a:avLst/>
          </a:prstGeom>
          <a:ln w="0">
            <a:noFill/>
          </a:ln>
        </p:spPr>
      </p:pic>
      <p:pic>
        <p:nvPicPr>
          <p:cNvPr id="295" name="Google Shape;76;p 2"/>
          <p:cNvPicPr/>
          <p:nvPr/>
        </p:nvPicPr>
        <p:blipFill>
          <a:blip r:embed="rId3"/>
          <a:stretch/>
        </p:blipFill>
        <p:spPr>
          <a:xfrm>
            <a:off x="7404120" y="1546200"/>
            <a:ext cx="4158000" cy="4559400"/>
          </a:xfrm>
          <a:prstGeom prst="rect">
            <a:avLst/>
          </a:prstGeom>
          <a:ln w="0">
            <a:noFill/>
          </a:ln>
        </p:spPr>
      </p:pic>
      <p:sp>
        <p:nvSpPr>
          <p:cNvPr id="296" name="Google Shape;77;p 2"/>
          <p:cNvSpPr/>
          <p:nvPr/>
        </p:nvSpPr>
        <p:spPr>
          <a:xfrm>
            <a:off x="5988240" y="1831320"/>
            <a:ext cx="3330720" cy="3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hu-HU" sz="1600" b="0" strike="noStrike" spc="-1">
                <a:solidFill>
                  <a:srgbClr val="424242"/>
                </a:solidFill>
                <a:latin typeface="Calibri"/>
                <a:ea typeface="Calibri"/>
              </a:rPr>
              <a:t>Korlátos tartományú modellek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297" name="Google Shape;78;p 2"/>
          <p:cNvSpPr/>
          <p:nvPr/>
        </p:nvSpPr>
        <p:spPr>
          <a:xfrm flipH="1">
            <a:off x="8822520" y="2324160"/>
            <a:ext cx="5040" cy="45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24242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Google Shape;79;p 2"/>
          <p:cNvSpPr/>
          <p:nvPr/>
        </p:nvSpPr>
        <p:spPr>
          <a:xfrm>
            <a:off x="8942400" y="2324160"/>
            <a:ext cx="989280" cy="156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24242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Google Shape;80;p 2"/>
          <p:cNvSpPr/>
          <p:nvPr/>
        </p:nvSpPr>
        <p:spPr>
          <a:xfrm rot="10800000" flipH="1">
            <a:off x="10192680" y="7376040"/>
            <a:ext cx="187920" cy="75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424242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PlaceHolder 2"/>
          <p:cNvSpPr>
            <a:spLocks noGrp="1"/>
          </p:cNvSpPr>
          <p:nvPr>
            <p:ph type="sldNum" idx="18"/>
          </p:nvPr>
        </p:nvSpPr>
        <p:spPr>
          <a:xfrm>
            <a:off x="11297520" y="6217200"/>
            <a:ext cx="731160" cy="524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hu-HU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F55F2A3-3848-4B7C-BF6C-A0810F3FE8D4}" type="slidenum">
              <a:rPr lang="hu-HU" sz="1000" b="0" strike="noStrike" spc="-1">
                <a:solidFill>
                  <a:srgbClr val="595959"/>
                </a:solidFill>
                <a:latin typeface="Arial"/>
                <a:ea typeface="Arial"/>
              </a:rPr>
              <a:t>6</a:t>
            </a:fld>
            <a:endParaRPr lang="en-GB" sz="10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285120" y="622080"/>
            <a:ext cx="1051596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3600" b="1" strike="noStrike" spc="-1" dirty="0">
                <a:solidFill>
                  <a:srgbClr val="000000"/>
                </a:solidFill>
                <a:latin typeface="Calibri"/>
              </a:rPr>
              <a:t>Kémiai transzport modellek</a:t>
            </a:r>
            <a:endParaRPr lang="hu-HU" sz="3600" b="1" strike="noStrike" spc="-1" dirty="0">
              <a:solidFill>
                <a:srgbClr val="000000"/>
              </a:solidFill>
              <a:latin typeface="Calibri"/>
              <a:ea typeface="Microsoft YaHei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336960" y="1410480"/>
            <a:ext cx="10649880" cy="500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 lnSpcReduction="10000"/>
          </a:bodyPr>
          <a:lstStyle/>
          <a:p>
            <a:pPr marL="343080" indent="-343080">
              <a:lnSpc>
                <a:spcPct val="100000"/>
              </a:lnSpc>
              <a:buClr>
                <a:srgbClr val="1B5C93"/>
              </a:buClr>
              <a:buFont typeface="Arial"/>
              <a:buChar char="•"/>
            </a:pPr>
            <a:r>
              <a:rPr lang="hu-HU" sz="2200" b="0" strike="noStrike" spc="-1">
                <a:solidFill>
                  <a:srgbClr val="424242"/>
                </a:solidFill>
                <a:latin typeface="Calibri"/>
                <a:ea typeface="Calibri"/>
              </a:rPr>
              <a:t>A kémiai transzport modellek a légszennyezőanyagok térbeli és időbeli eloszlását határozzák meg</a:t>
            </a: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343080">
              <a:lnSpc>
                <a:spcPct val="90000"/>
              </a:lnSpc>
              <a:spcBef>
                <a:spcPts val="374"/>
              </a:spcBef>
              <a:buClr>
                <a:srgbClr val="1B5C93"/>
              </a:buClr>
              <a:buFont typeface="Arial"/>
              <a:buChar char="•"/>
            </a:pPr>
            <a:r>
              <a:rPr lang="hu-HU" sz="2200" b="0" u="sng" strike="noStrike" spc="-1">
                <a:solidFill>
                  <a:srgbClr val="424242"/>
                </a:solidFill>
                <a:uFillTx/>
                <a:latin typeface="Calibri"/>
                <a:ea typeface="Calibri"/>
              </a:rPr>
              <a:t>légkörben lezajló fizikai és kémiai folyamatok leírása</a:t>
            </a:r>
            <a:r>
              <a:rPr lang="hu-HU" sz="2200" b="0" strike="noStrike" spc="-1">
                <a:solidFill>
                  <a:srgbClr val="424242"/>
                </a:solidFill>
                <a:latin typeface="Calibri"/>
                <a:ea typeface="Calibri"/>
              </a:rPr>
              <a:t> differenciálegyenletekkel</a:t>
            </a: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buNone/>
              <a:tabLst>
                <a:tab pos="0" algn="l"/>
              </a:tabLst>
            </a:pP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1B5C93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200" b="0" strike="noStrike" spc="-1">
                <a:solidFill>
                  <a:srgbClr val="424242"/>
                </a:solidFill>
                <a:latin typeface="Calibri"/>
                <a:ea typeface="Calibri"/>
              </a:rPr>
              <a:t>Online vagy Offline típusú modellek</a:t>
            </a: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343080">
              <a:lnSpc>
                <a:spcPct val="90000"/>
              </a:lnSpc>
              <a:spcBef>
                <a:spcPts val="374"/>
              </a:spcBef>
              <a:buClr>
                <a:srgbClr val="1B5C93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200" b="0" strike="noStrike" spc="-1">
                <a:solidFill>
                  <a:srgbClr val="424242"/>
                </a:solidFill>
                <a:latin typeface="Calibri"/>
                <a:ea typeface="Calibri"/>
              </a:rPr>
              <a:t>Online: online access v. online integrált</a:t>
            </a: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buNone/>
              <a:tabLst>
                <a:tab pos="0" algn="l"/>
              </a:tabLst>
            </a:pP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1B5C93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200" b="0" strike="noStrike" spc="-1">
                <a:solidFill>
                  <a:srgbClr val="424242"/>
                </a:solidFill>
                <a:latin typeface="Calibri"/>
                <a:ea typeface="Calibri"/>
              </a:rPr>
              <a:t>Figyelembe vett legfontosabb folyamatok:</a:t>
            </a: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343080">
              <a:lnSpc>
                <a:spcPct val="90000"/>
              </a:lnSpc>
              <a:spcBef>
                <a:spcPts val="374"/>
              </a:spcBef>
              <a:buClr>
                <a:srgbClr val="1B5C93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200" b="0" strike="noStrike" spc="-1">
                <a:solidFill>
                  <a:srgbClr val="424242"/>
                </a:solidFill>
                <a:latin typeface="Calibri"/>
                <a:ea typeface="Calibri"/>
              </a:rPr>
              <a:t>az advekció, </a:t>
            </a: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343080">
              <a:lnSpc>
                <a:spcPct val="90000"/>
              </a:lnSpc>
              <a:spcBef>
                <a:spcPts val="374"/>
              </a:spcBef>
              <a:buClr>
                <a:srgbClr val="1B5C93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200" b="0" strike="noStrike" spc="-1">
                <a:solidFill>
                  <a:srgbClr val="424242"/>
                </a:solidFill>
                <a:latin typeface="Calibri"/>
                <a:ea typeface="Calibri"/>
              </a:rPr>
              <a:t>turbulens diffúzió, </a:t>
            </a: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343080">
              <a:lnSpc>
                <a:spcPct val="90000"/>
              </a:lnSpc>
              <a:spcBef>
                <a:spcPts val="374"/>
              </a:spcBef>
              <a:buClr>
                <a:srgbClr val="1B5C93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200" b="0" strike="noStrike" spc="-1">
                <a:solidFill>
                  <a:srgbClr val="424242"/>
                </a:solidFill>
                <a:latin typeface="Calibri"/>
                <a:ea typeface="Calibri"/>
              </a:rPr>
              <a:t>légkörben lezajló </a:t>
            </a:r>
            <a:r>
              <a:rPr lang="hu-HU" sz="2200" b="0" i="1" u="sng" strike="noStrike" spc="-1">
                <a:solidFill>
                  <a:srgbClr val="424242"/>
                </a:solidFill>
                <a:uFillTx/>
                <a:latin typeface="Calibri"/>
                <a:ea typeface="Calibri"/>
              </a:rPr>
              <a:t>kémiai átalakulások</a:t>
            </a:r>
            <a:r>
              <a:rPr lang="hu-HU" sz="2200" b="0" strike="noStrike" spc="-1">
                <a:solidFill>
                  <a:srgbClr val="424242"/>
                </a:solidFill>
                <a:latin typeface="Calibri"/>
                <a:ea typeface="Calibri"/>
              </a:rPr>
              <a:t>, </a:t>
            </a: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343080">
              <a:lnSpc>
                <a:spcPct val="90000"/>
              </a:lnSpc>
              <a:spcBef>
                <a:spcPts val="374"/>
              </a:spcBef>
              <a:buClr>
                <a:srgbClr val="1B5C93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200" b="0" strike="noStrike" spc="-1">
                <a:solidFill>
                  <a:srgbClr val="424242"/>
                </a:solidFill>
                <a:latin typeface="Calibri"/>
                <a:ea typeface="Calibri"/>
              </a:rPr>
              <a:t>aeroszolok összetett hatásai,</a:t>
            </a: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343080">
              <a:lnSpc>
                <a:spcPct val="90000"/>
              </a:lnSpc>
              <a:spcBef>
                <a:spcPts val="374"/>
              </a:spcBef>
              <a:buClr>
                <a:srgbClr val="1B5C93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200" b="0" strike="noStrike" spc="-1">
                <a:solidFill>
                  <a:srgbClr val="424242"/>
                </a:solidFill>
                <a:latin typeface="Calibri"/>
                <a:ea typeface="Calibri"/>
              </a:rPr>
              <a:t>ülepedések (száraz és nedves),</a:t>
            </a: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343080">
              <a:lnSpc>
                <a:spcPct val="90000"/>
              </a:lnSpc>
              <a:spcBef>
                <a:spcPts val="374"/>
              </a:spcBef>
              <a:spcAft>
                <a:spcPts val="1199"/>
              </a:spcAft>
              <a:buClr>
                <a:srgbClr val="1B5C93"/>
              </a:buClr>
              <a:buFont typeface="Arial"/>
              <a:buChar char="•"/>
              <a:tabLst>
                <a:tab pos="0" algn="l"/>
              </a:tabLst>
            </a:pPr>
            <a:r>
              <a:rPr lang="hu-HU" sz="2200" b="0" strike="noStrike" spc="-1">
                <a:solidFill>
                  <a:srgbClr val="424242"/>
                </a:solidFill>
                <a:latin typeface="Calibri"/>
                <a:ea typeface="Calibri"/>
              </a:rPr>
              <a:t>antropogén és természetes eredetű emissziók időbeli és térbeli változékonysága.</a:t>
            </a: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3" name="Google Shape;88;p 2"/>
          <p:cNvPicPr/>
          <p:nvPr/>
        </p:nvPicPr>
        <p:blipFill>
          <a:blip r:embed="rId2"/>
          <a:stretch/>
        </p:blipFill>
        <p:spPr>
          <a:xfrm>
            <a:off x="5760360" y="2718360"/>
            <a:ext cx="6351840" cy="3041640"/>
          </a:xfrm>
          <a:prstGeom prst="rect">
            <a:avLst/>
          </a:prstGeom>
          <a:ln w="0">
            <a:noFill/>
          </a:ln>
        </p:spPr>
      </p:pic>
      <p:sp>
        <p:nvSpPr>
          <p:cNvPr id="304" name="Google Shape;89;p 2"/>
          <p:cNvSpPr/>
          <p:nvPr/>
        </p:nvSpPr>
        <p:spPr>
          <a:xfrm>
            <a:off x="9962640" y="5400000"/>
            <a:ext cx="2149560" cy="2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hu-HU" sz="1000" b="0" strike="noStrike" spc="-1">
                <a:solidFill>
                  <a:srgbClr val="00000A"/>
                </a:solidFill>
                <a:latin typeface="Calibri"/>
                <a:ea typeface="Calibri"/>
              </a:rPr>
              <a:t>(Baklanov et al. 2014)</a:t>
            </a:r>
            <a:endParaRPr lang="en-GB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5127383" y="3411977"/>
            <a:ext cx="1903412" cy="156333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5184536" y="1698772"/>
            <a:ext cx="1800225" cy="857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7" name="Lekerekített téglalap 6"/>
          <p:cNvSpPr/>
          <p:nvPr/>
        </p:nvSpPr>
        <p:spPr>
          <a:xfrm>
            <a:off x="7621349" y="2265512"/>
            <a:ext cx="1798637" cy="8524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2625486" y="4154635"/>
            <a:ext cx="1800225" cy="8953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9" name="Lekerekített téglalap 8"/>
          <p:cNvSpPr/>
          <p:nvPr/>
        </p:nvSpPr>
        <p:spPr>
          <a:xfrm>
            <a:off x="7665004" y="4154636"/>
            <a:ext cx="1800225" cy="8683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2622311" y="2311549"/>
            <a:ext cx="1800225" cy="8731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5216286" y="5584974"/>
            <a:ext cx="1800225" cy="868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Lefelé nyíl 11"/>
          <p:cNvSpPr/>
          <p:nvPr/>
        </p:nvSpPr>
        <p:spPr>
          <a:xfrm>
            <a:off x="5871922" y="2749697"/>
            <a:ext cx="425450" cy="66675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13" name="Lefelé nyíl 12"/>
          <p:cNvSpPr/>
          <p:nvPr/>
        </p:nvSpPr>
        <p:spPr>
          <a:xfrm>
            <a:off x="5935422" y="5097610"/>
            <a:ext cx="40640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15" name="Jobbra nyíl 14"/>
          <p:cNvSpPr/>
          <p:nvPr/>
        </p:nvSpPr>
        <p:spPr>
          <a:xfrm rot="10800000">
            <a:off x="6984761" y="4365772"/>
            <a:ext cx="466725" cy="3556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16" name="Jobbra nyíl 15"/>
          <p:cNvSpPr/>
          <p:nvPr/>
        </p:nvSpPr>
        <p:spPr>
          <a:xfrm>
            <a:off x="4706697" y="4405460"/>
            <a:ext cx="468312" cy="355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17" name="Jobbra nyíl 16"/>
          <p:cNvSpPr/>
          <p:nvPr/>
        </p:nvSpPr>
        <p:spPr>
          <a:xfrm rot="7697802">
            <a:off x="7016511" y="3205310"/>
            <a:ext cx="466725" cy="3556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18" name="Jobbra nyíl 17"/>
          <p:cNvSpPr/>
          <p:nvPr/>
        </p:nvSpPr>
        <p:spPr>
          <a:xfrm rot="2423533">
            <a:off x="4655899" y="3305322"/>
            <a:ext cx="466725" cy="355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7183" name="Szövegdoboz 13"/>
          <p:cNvSpPr txBox="1">
            <a:spLocks noChangeArrowheads="1"/>
          </p:cNvSpPr>
          <p:nvPr/>
        </p:nvSpPr>
        <p:spPr bwMode="auto">
          <a:xfrm>
            <a:off x="5113096" y="3937834"/>
            <a:ext cx="1943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altLang="hu-HU" dirty="0">
                <a:solidFill>
                  <a:schemeClr val="bg1"/>
                </a:solidFill>
                <a:latin typeface="Arial" charset="0"/>
                <a:cs typeface="Arial" charset="0"/>
              </a:rPr>
              <a:t>Levegőminőségi modell</a:t>
            </a:r>
            <a:endParaRPr lang="en-GB" altLang="hu-HU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185" name="Szövegdoboz 18"/>
          <p:cNvSpPr txBox="1">
            <a:spLocks noChangeArrowheads="1"/>
          </p:cNvSpPr>
          <p:nvPr/>
        </p:nvSpPr>
        <p:spPr bwMode="auto">
          <a:xfrm>
            <a:off x="2893774" y="2551262"/>
            <a:ext cx="1241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dirty="0">
                <a:latin typeface="Arial" charset="0"/>
                <a:cs typeface="Arial" charset="0"/>
              </a:rPr>
              <a:t>Emisszió</a:t>
            </a:r>
          </a:p>
        </p:txBody>
      </p:sp>
      <p:sp>
        <p:nvSpPr>
          <p:cNvPr id="7186" name="Szövegdoboz 19"/>
          <p:cNvSpPr txBox="1">
            <a:spLocks noChangeArrowheads="1"/>
          </p:cNvSpPr>
          <p:nvPr/>
        </p:nvSpPr>
        <p:spPr bwMode="auto">
          <a:xfrm>
            <a:off x="2800109" y="4399112"/>
            <a:ext cx="154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dirty="0">
                <a:latin typeface="Arial" charset="0"/>
                <a:cs typeface="Arial" charset="0"/>
              </a:rPr>
              <a:t>Meteorológia</a:t>
            </a:r>
          </a:p>
        </p:txBody>
      </p:sp>
      <p:sp>
        <p:nvSpPr>
          <p:cNvPr id="7187" name="Szövegdoboz 20"/>
          <p:cNvSpPr txBox="1">
            <a:spLocks noChangeArrowheads="1"/>
          </p:cNvSpPr>
          <p:nvPr/>
        </p:nvSpPr>
        <p:spPr bwMode="auto">
          <a:xfrm>
            <a:off x="5216284" y="5834212"/>
            <a:ext cx="1798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hu-HU" dirty="0">
                <a:latin typeface="Arial" charset="0"/>
                <a:cs typeface="Arial" charset="0"/>
              </a:rPr>
              <a:t>koncentráció</a:t>
            </a:r>
            <a:endParaRPr lang="en-GB" altLang="hu-HU" dirty="0">
              <a:latin typeface="Arial" charset="0"/>
              <a:cs typeface="Arial" charset="0"/>
            </a:endParaRPr>
          </a:p>
        </p:txBody>
      </p:sp>
      <p:sp>
        <p:nvSpPr>
          <p:cNvPr id="7188" name="Szövegdoboz 21"/>
          <p:cNvSpPr txBox="1">
            <a:spLocks noChangeArrowheads="1"/>
          </p:cNvSpPr>
          <p:nvPr/>
        </p:nvSpPr>
        <p:spPr bwMode="auto">
          <a:xfrm>
            <a:off x="7740358" y="2490588"/>
            <a:ext cx="1709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dirty="0">
                <a:latin typeface="Arial" charset="0"/>
                <a:cs typeface="Arial" charset="0"/>
              </a:rPr>
              <a:t>Határfeltétel</a:t>
            </a:r>
          </a:p>
        </p:txBody>
      </p:sp>
      <p:sp>
        <p:nvSpPr>
          <p:cNvPr id="7189" name="Szövegdoboz 22"/>
          <p:cNvSpPr txBox="1">
            <a:spLocks noChangeArrowheads="1"/>
          </p:cNvSpPr>
          <p:nvPr/>
        </p:nvSpPr>
        <p:spPr bwMode="auto">
          <a:xfrm>
            <a:off x="7814228" y="4391728"/>
            <a:ext cx="1651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altLang="hu-HU" dirty="0">
                <a:latin typeface="Arial" charset="0"/>
                <a:cs typeface="Arial" charset="0"/>
              </a:rPr>
              <a:t>Felszín típus</a:t>
            </a:r>
          </a:p>
        </p:txBody>
      </p:sp>
      <p:sp>
        <p:nvSpPr>
          <p:cNvPr id="7190" name="Szövegdoboz 23"/>
          <p:cNvSpPr txBox="1">
            <a:spLocks noChangeArrowheads="1"/>
          </p:cNvSpPr>
          <p:nvPr/>
        </p:nvSpPr>
        <p:spPr bwMode="auto">
          <a:xfrm>
            <a:off x="5192472" y="1852283"/>
            <a:ext cx="1846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dirty="0">
                <a:latin typeface="Arial" charset="0"/>
                <a:cs typeface="Arial" charset="0"/>
              </a:rPr>
              <a:t>Kezdeti feltétel</a:t>
            </a:r>
          </a:p>
        </p:txBody>
      </p:sp>
      <p:sp>
        <p:nvSpPr>
          <p:cNvPr id="27" name="Cím 1"/>
          <p:cNvSpPr txBox="1">
            <a:spLocks/>
          </p:cNvSpPr>
          <p:nvPr/>
        </p:nvSpPr>
        <p:spPr bwMode="auto">
          <a:xfrm>
            <a:off x="45668" y="435060"/>
            <a:ext cx="9144000" cy="8096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hu-HU" sz="3600" b="1" spc="-1" dirty="0" err="1">
                <a:solidFill>
                  <a:srgbClr val="000000"/>
                </a:solidFill>
                <a:latin typeface="Calibri"/>
              </a:rPr>
              <a:t>Levegőminőségi</a:t>
            </a:r>
            <a:r>
              <a:rPr lang="en-GB" altLang="hu-HU" sz="36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altLang="hu-HU" sz="3600" b="1" spc="-1" dirty="0" err="1">
                <a:solidFill>
                  <a:srgbClr val="000000"/>
                </a:solidFill>
                <a:latin typeface="Calibri"/>
              </a:rPr>
              <a:t>modellek</a:t>
            </a:r>
            <a:r>
              <a:rPr lang="en-GB" altLang="hu-HU" sz="36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altLang="hu-HU" sz="3600" b="1" spc="-1" dirty="0" err="1">
                <a:solidFill>
                  <a:srgbClr val="000000"/>
                </a:solidFill>
                <a:latin typeface="Calibri"/>
              </a:rPr>
              <a:t>felépítése</a:t>
            </a:r>
            <a:endParaRPr lang="en-GB" altLang="hu-HU" sz="3600" b="1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" y="5123878"/>
            <a:ext cx="2780041" cy="173412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378" y="127843"/>
            <a:ext cx="3220496" cy="203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40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7185" grpId="0"/>
      <p:bldP spid="7186" grpId="0"/>
      <p:bldP spid="7187" grpId="0"/>
      <p:bldP spid="7188" grpId="0"/>
      <p:bldP spid="7189" grpId="0"/>
      <p:bldP spid="71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07520" y="281520"/>
            <a:ext cx="11405160" cy="8092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3600" b="1" strike="noStrike" spc="-1">
                <a:solidFill>
                  <a:srgbClr val="000000"/>
                </a:solidFill>
                <a:latin typeface="Calibri"/>
              </a:rPr>
              <a:t>Mire lehet használni a levegőminőségi modelleket?</a:t>
            </a:r>
            <a:endParaRPr lang="hu-HU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4800240" y="1598760"/>
            <a:ext cx="7221960" cy="40320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Calibri"/>
              <a:buChar char="•"/>
            </a:pPr>
            <a:r>
              <a:rPr lang="hu-HU" sz="2800" b="0" strike="noStrike" spc="-1">
                <a:solidFill>
                  <a:srgbClr val="000000"/>
                </a:solidFill>
                <a:latin typeface="Calibri"/>
              </a:rPr>
              <a:t>Az aktuális vagy múltbeli levegőminőségi helyzet felmérése, </a:t>
            </a:r>
            <a:r>
              <a:rPr lang="hu-HU" sz="2800" b="1" strike="noStrike" spc="-1">
                <a:solidFill>
                  <a:srgbClr val="92D050"/>
                </a:solidFill>
                <a:latin typeface="Calibri"/>
              </a:rPr>
              <a:t>értékelése</a:t>
            </a:r>
            <a:endParaRPr lang="hu-H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50000"/>
              </a:lnSpc>
              <a:spcBef>
                <a:spcPts val="2999"/>
              </a:spcBef>
              <a:buClr>
                <a:srgbClr val="000000"/>
              </a:buClr>
              <a:buFont typeface="Calibri"/>
              <a:buChar char="•"/>
            </a:pPr>
            <a:r>
              <a:rPr lang="hu-HU" sz="2800" b="0" strike="noStrike" spc="-1">
                <a:solidFill>
                  <a:srgbClr val="000000"/>
                </a:solidFill>
                <a:latin typeface="Calibri"/>
              </a:rPr>
              <a:t>Levegőminőség </a:t>
            </a:r>
            <a:r>
              <a:rPr lang="hu-HU" sz="2800" b="1" strike="noStrike" spc="-1">
                <a:solidFill>
                  <a:srgbClr val="92D050"/>
                </a:solidFill>
                <a:latin typeface="Calibri"/>
              </a:rPr>
              <a:t>előrejelzése</a:t>
            </a:r>
            <a:endParaRPr lang="hu-H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50000"/>
              </a:lnSpc>
              <a:spcBef>
                <a:spcPts val="561"/>
              </a:spcBef>
              <a:buNone/>
            </a:pPr>
            <a:endParaRPr lang="hu-H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Calibri"/>
              <a:buChar char="•"/>
            </a:pPr>
            <a:r>
              <a:rPr lang="hu-HU" sz="2800" b="0" strike="noStrike" spc="-1">
                <a:solidFill>
                  <a:srgbClr val="000000"/>
                </a:solidFill>
                <a:latin typeface="Calibri"/>
              </a:rPr>
              <a:t>Levegőminőség </a:t>
            </a:r>
            <a:r>
              <a:rPr lang="hu-HU" sz="2800" b="1" strike="noStrike" spc="-1">
                <a:solidFill>
                  <a:srgbClr val="92D050"/>
                </a:solidFill>
                <a:latin typeface="Calibri"/>
              </a:rPr>
              <a:t>tervezése</a:t>
            </a:r>
            <a:endParaRPr lang="hu-H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</a:pPr>
            <a:endParaRPr lang="hu-H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7" name="Kép 6" descr="assess.PNG"/>
          <p:cNvPicPr/>
          <p:nvPr/>
        </p:nvPicPr>
        <p:blipFill>
          <a:blip r:embed="rId2"/>
          <a:stretch/>
        </p:blipFill>
        <p:spPr>
          <a:xfrm>
            <a:off x="263520" y="1412640"/>
            <a:ext cx="971640" cy="2833200"/>
          </a:xfrm>
          <a:prstGeom prst="rect">
            <a:avLst/>
          </a:prstGeom>
          <a:ln w="0">
            <a:noFill/>
          </a:ln>
        </p:spPr>
      </p:pic>
      <p:pic>
        <p:nvPicPr>
          <p:cNvPr id="308" name="Kép 8" descr="forecast.PNG"/>
          <p:cNvPicPr/>
          <p:nvPr/>
        </p:nvPicPr>
        <p:blipFill>
          <a:blip r:embed="rId3"/>
          <a:stretch/>
        </p:blipFill>
        <p:spPr>
          <a:xfrm>
            <a:off x="1554480" y="2637000"/>
            <a:ext cx="971640" cy="2719440"/>
          </a:xfrm>
          <a:prstGeom prst="rect">
            <a:avLst/>
          </a:prstGeom>
          <a:ln w="0">
            <a:noFill/>
          </a:ln>
        </p:spPr>
      </p:pic>
      <p:pic>
        <p:nvPicPr>
          <p:cNvPr id="309" name="Kép 10" descr="plan.PNG"/>
          <p:cNvPicPr/>
          <p:nvPr/>
        </p:nvPicPr>
        <p:blipFill>
          <a:blip r:embed="rId4"/>
          <a:stretch/>
        </p:blipFill>
        <p:spPr>
          <a:xfrm>
            <a:off x="2809800" y="4095360"/>
            <a:ext cx="971640" cy="2699640"/>
          </a:xfrm>
          <a:prstGeom prst="rect">
            <a:avLst/>
          </a:prstGeom>
          <a:ln w="0">
            <a:noFill/>
          </a:ln>
        </p:spPr>
      </p:pic>
      <p:sp>
        <p:nvSpPr>
          <p:cNvPr id="310" name="Jobbra nyíl 1"/>
          <p:cNvSpPr/>
          <p:nvPr/>
        </p:nvSpPr>
        <p:spPr>
          <a:xfrm>
            <a:off x="1471320" y="1914840"/>
            <a:ext cx="2592360" cy="215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1" name="Jobbra nyíl 7"/>
          <p:cNvSpPr/>
          <p:nvPr/>
        </p:nvSpPr>
        <p:spPr>
          <a:xfrm>
            <a:off x="4038120" y="5434200"/>
            <a:ext cx="525600" cy="215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Jobbra nyíl 9"/>
          <p:cNvSpPr/>
          <p:nvPr/>
        </p:nvSpPr>
        <p:spPr>
          <a:xfrm>
            <a:off x="2673360" y="3674520"/>
            <a:ext cx="1600920" cy="215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3889</TotalTime>
  <Words>726</Words>
  <Application>Microsoft Office PowerPoint</Application>
  <PresentationFormat>Egyéni</PresentationFormat>
  <Paragraphs>156</Paragraphs>
  <Slides>20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6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36" baseType="lpstr">
      <vt:lpstr>Microsoft YaHei</vt:lpstr>
      <vt:lpstr>Arial</vt:lpstr>
      <vt:lpstr>Calibri</vt:lpstr>
      <vt:lpstr>Calibri Light</vt:lpstr>
      <vt:lpstr>DejaVu Sans</vt:lpstr>
      <vt:lpstr>Noto Sans Symbols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MSPhotoEd.3</vt:lpstr>
      <vt:lpstr>Levegőminőségi elemzések és terjedésszámítás</vt:lpstr>
      <vt:lpstr>Levegőminőségi problémák</vt:lpstr>
      <vt:lpstr>Levegőminőségi problémák vizsgálata</vt:lpstr>
      <vt:lpstr>Levegőminőség modellezése</vt:lpstr>
      <vt:lpstr>Levegőminőségi modellek</vt:lpstr>
      <vt:lpstr>Tér és időskálák</vt:lpstr>
      <vt:lpstr>Kémiai transzport modellek</vt:lpstr>
      <vt:lpstr>PowerPoint-bemutató</vt:lpstr>
      <vt:lpstr>Mire lehet használni a levegőminőségi modelleket?</vt:lpstr>
      <vt:lpstr>Levegőminőség - Értékelés</vt:lpstr>
      <vt:lpstr>Levegőminőség - Előrejelzés </vt:lpstr>
      <vt:lpstr>Levegőminőség - Tervezés </vt:lpstr>
      <vt:lpstr>PowerPoint-bemutató</vt:lpstr>
      <vt:lpstr>PowerPoint-bemutató</vt:lpstr>
      <vt:lpstr>Hiteles tájékoztató portálok</vt:lpstr>
      <vt:lpstr>Web-en elérhető,  egyszerűen használható programok</vt:lpstr>
      <vt:lpstr>Baleseti kibocsátás</vt:lpstr>
      <vt:lpstr>PowerPoint-bemutató</vt:lpstr>
      <vt:lpstr>PowerPoint-bemutató</vt:lpstr>
      <vt:lpstr>Köszönöm a figyelmet!</vt:lpstr>
    </vt:vector>
  </TitlesOfParts>
  <Company>LEO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subject/>
  <dc:creator>ferenczi_z</dc:creator>
  <dc:description/>
  <cp:lastModifiedBy>ferenczi_z</cp:lastModifiedBy>
  <cp:revision>203</cp:revision>
  <cp:lastPrinted>2018-09-05T11:25:07Z</cp:lastPrinted>
  <dcterms:created xsi:type="dcterms:W3CDTF">2013-03-18T07:57:31Z</dcterms:created>
  <dcterms:modified xsi:type="dcterms:W3CDTF">2023-07-04T07:46:53Z</dcterms:modified>
  <dc:language>hu-HU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Szélesvásznú</vt:lpwstr>
  </property>
  <property fmtid="{D5CDD505-2E9C-101B-9397-08002B2CF9AE}" pid="3" name="Slides">
    <vt:i4>12</vt:i4>
  </property>
</Properties>
</file>