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77" r:id="rId3"/>
    <p:sldId id="276" r:id="rId4"/>
    <p:sldId id="279" r:id="rId5"/>
    <p:sldId id="267" r:id="rId6"/>
    <p:sldId id="280" r:id="rId7"/>
    <p:sldId id="281" r:id="rId8"/>
    <p:sldId id="284" r:id="rId9"/>
    <p:sldId id="283" r:id="rId10"/>
    <p:sldId id="282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1" r:id="rId27"/>
    <p:sldId id="302" r:id="rId28"/>
    <p:sldId id="260" r:id="rId29"/>
    <p:sldId id="273" r:id="rId30"/>
    <p:sldId id="275" r:id="rId31"/>
    <p:sldId id="258" r:id="rId32"/>
    <p:sldId id="305" r:id="rId33"/>
    <p:sldId id="308" r:id="rId34"/>
    <p:sldId id="307" r:id="rId35"/>
    <p:sldId id="309" r:id="rId36"/>
    <p:sldId id="310" r:id="rId37"/>
    <p:sldId id="311" r:id="rId38"/>
    <p:sldId id="314" r:id="rId39"/>
    <p:sldId id="313" r:id="rId40"/>
    <p:sldId id="312" r:id="rId41"/>
    <p:sldId id="304" r:id="rId4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D32D1"/>
    <a:srgbClr val="FF0000"/>
    <a:srgbClr val="CC00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7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08766-1139-4978-A822-374147847DE9}" type="datetimeFigureOut">
              <a:rPr lang="hu-HU" smtClean="0"/>
              <a:t>2023.07.07.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53190-32E3-4530-A99A-6469AEA8D4D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0731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C81BAA2-4625-42A9-8265-62278BF32C64}" type="slidenum">
              <a:rPr lang="hu-HU" altLang="hu-HU"/>
              <a:pPr/>
              <a:t>28</a:t>
            </a:fld>
            <a:endParaRPr lang="hu-HU" altLang="hu-HU"/>
          </a:p>
        </p:txBody>
      </p:sp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4005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>
              <a:buClrTx/>
              <a:buFontTx/>
              <a:buNone/>
            </a:pPr>
            <a:fld id="{6C974360-60FE-417E-8820-D67BC80ECAD4}" type="slidenum">
              <a:rPr lang="hu-HU" altLang="hu-HU" sz="1200">
                <a:solidFill>
                  <a:srgbClr val="000000"/>
                </a:solidFill>
                <a:latin typeface="Calibri" panose="020F0502020204030204" pitchFamily="34" charset="0"/>
                <a:ea typeface="DejaVu Sans Condensed" charset="0"/>
                <a:cs typeface="DejaVu Sans Condensed" charset="0"/>
              </a:rPr>
              <a:pPr algn="r">
                <a:buClrTx/>
                <a:buFontTx/>
                <a:buNone/>
              </a:pPr>
              <a:t>28</a:t>
            </a:fld>
            <a:endParaRPr lang="hu-HU" altLang="hu-HU" sz="1200">
              <a:solidFill>
                <a:srgbClr val="000000"/>
              </a:solidFill>
              <a:latin typeface="Calibri" panose="020F0502020204030204" pitchFamily="34" charset="0"/>
              <a:ea typeface="DejaVu Sans Condensed" charset="0"/>
              <a:cs typeface="DejaVu Sans Condensed" charset="0"/>
            </a:endParaRPr>
          </a:p>
        </p:txBody>
      </p:sp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4163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>
              <a:buClrTx/>
              <a:buFontTx/>
              <a:buNone/>
            </a:pPr>
            <a:fld id="{4832CF55-AC89-4488-879F-01F9921D3C24}" type="slidenum">
              <a:rPr lang="hu-HU" altLang="hu-HU" sz="1200">
                <a:solidFill>
                  <a:srgbClr val="000000"/>
                </a:solidFill>
                <a:latin typeface="Calibri" panose="020F0502020204030204" pitchFamily="34" charset="0"/>
                <a:ea typeface="DejaVu Sans Condensed" charset="0"/>
                <a:cs typeface="DejaVu Sans Condensed" charset="0"/>
              </a:rPr>
              <a:pPr algn="r">
                <a:buClrTx/>
                <a:buFontTx/>
                <a:buNone/>
              </a:pPr>
              <a:t>28</a:t>
            </a:fld>
            <a:endParaRPr lang="hu-HU" altLang="hu-HU" sz="1200">
              <a:solidFill>
                <a:srgbClr val="000000"/>
              </a:solidFill>
              <a:latin typeface="Calibri" panose="020F0502020204030204" pitchFamily="34" charset="0"/>
              <a:ea typeface="DejaVu Sans Condensed" charset="0"/>
              <a:cs typeface="DejaVu Sans Condensed" charset="0"/>
            </a:endParaRPr>
          </a:p>
        </p:txBody>
      </p:sp>
      <p:sp>
        <p:nvSpPr>
          <p:cNvPr id="61443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252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5AF3-FB6B-4076-A248-C53393B61F7D}" type="datetimeFigureOut">
              <a:rPr lang="hu-HU" smtClean="0"/>
              <a:t>2023.07.07.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EAC71-EA9E-47B3-AA28-FE7AB04F86C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6588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5AF3-FB6B-4076-A248-C53393B61F7D}" type="datetimeFigureOut">
              <a:rPr lang="hu-HU" smtClean="0"/>
              <a:t>2023.07.07.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EAC71-EA9E-47B3-AA28-FE7AB04F86C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558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5AF3-FB6B-4076-A248-C53393B61F7D}" type="datetimeFigureOut">
              <a:rPr lang="hu-HU" smtClean="0"/>
              <a:t>2023.07.07.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EAC71-EA9E-47B3-AA28-FE7AB04F86C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2245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5AF3-FB6B-4076-A248-C53393B61F7D}" type="datetimeFigureOut">
              <a:rPr lang="hu-HU" smtClean="0"/>
              <a:t>2023.07.07.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EAC71-EA9E-47B3-AA28-FE7AB04F86C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8458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5AF3-FB6B-4076-A248-C53393B61F7D}" type="datetimeFigureOut">
              <a:rPr lang="hu-HU" smtClean="0"/>
              <a:t>2023.07.07.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EAC71-EA9E-47B3-AA28-FE7AB04F86C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9437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5AF3-FB6B-4076-A248-C53393B61F7D}" type="datetimeFigureOut">
              <a:rPr lang="hu-HU" smtClean="0"/>
              <a:t>2023.07.07.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EAC71-EA9E-47B3-AA28-FE7AB04F86C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3982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5AF3-FB6B-4076-A248-C53393B61F7D}" type="datetimeFigureOut">
              <a:rPr lang="hu-HU" smtClean="0"/>
              <a:t>2023.07.07.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EAC71-EA9E-47B3-AA28-FE7AB04F86C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6751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5AF3-FB6B-4076-A248-C53393B61F7D}" type="datetimeFigureOut">
              <a:rPr lang="hu-HU" smtClean="0"/>
              <a:t>2023.07.07.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EAC71-EA9E-47B3-AA28-FE7AB04F86C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473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5AF3-FB6B-4076-A248-C53393B61F7D}" type="datetimeFigureOut">
              <a:rPr lang="hu-HU" smtClean="0"/>
              <a:t>2023.07.07.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EAC71-EA9E-47B3-AA28-FE7AB04F86C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2532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5AF3-FB6B-4076-A248-C53393B61F7D}" type="datetimeFigureOut">
              <a:rPr lang="hu-HU" smtClean="0"/>
              <a:t>2023.07.07.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EAC71-EA9E-47B3-AA28-FE7AB04F86C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2092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5AF3-FB6B-4076-A248-C53393B61F7D}" type="datetimeFigureOut">
              <a:rPr lang="hu-HU" smtClean="0"/>
              <a:t>2023.07.07.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EAC71-EA9E-47B3-AA28-FE7AB04F86C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5690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C5AF3-FB6B-4076-A248-C53393B61F7D}" type="datetimeFigureOut">
              <a:rPr lang="hu-HU" smtClean="0"/>
              <a:t>2023.07.07.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EAC71-EA9E-47B3-AA28-FE7AB04F86C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0847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62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met.hu/ismertetok/radar_ismerteto.pdf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908608"/>
            <a:ext cx="9353797" cy="2387600"/>
          </a:xfrm>
        </p:spPr>
        <p:txBody>
          <a:bodyPr>
            <a:normAutofit/>
          </a:bodyPr>
          <a:lstStyle/>
          <a:p>
            <a:r>
              <a:rPr lang="en-GB" sz="3400" kern="0" dirty="0" err="1">
                <a:solidFill>
                  <a:srgbClr val="003399"/>
                </a:solidFill>
                <a:latin typeface="+mn-lt"/>
                <a:ea typeface="Microsoft YaHei"/>
                <a:cs typeface="Arial" pitchFamily="34" charset="0"/>
              </a:rPr>
              <a:t>Időjárási</a:t>
            </a:r>
            <a:r>
              <a:rPr lang="en-GB" sz="3400" kern="0" dirty="0">
                <a:solidFill>
                  <a:srgbClr val="003399"/>
                </a:solidFill>
                <a:latin typeface="+mn-lt"/>
                <a:ea typeface="Microsoft YaHei"/>
                <a:cs typeface="Arial" pitchFamily="34" charset="0"/>
              </a:rPr>
              <a:t> </a:t>
            </a:r>
            <a:r>
              <a:rPr lang="en-GB" sz="3400" kern="0" dirty="0" err="1">
                <a:solidFill>
                  <a:srgbClr val="003399"/>
                </a:solidFill>
                <a:latin typeface="+mn-lt"/>
                <a:ea typeface="Microsoft YaHei"/>
                <a:cs typeface="Arial" pitchFamily="34" charset="0"/>
              </a:rPr>
              <a:t>radarok</a:t>
            </a:r>
            <a:r>
              <a:rPr lang="en-GB" sz="3400" kern="0" dirty="0">
                <a:solidFill>
                  <a:srgbClr val="003399"/>
                </a:solidFill>
                <a:latin typeface="+mn-lt"/>
                <a:ea typeface="Microsoft YaHei"/>
                <a:cs typeface="Arial" pitchFamily="34" charset="0"/>
              </a:rPr>
              <a:t> </a:t>
            </a:r>
            <a:r>
              <a:rPr lang="en-GB" sz="3400" kern="0" dirty="0" err="1" smtClean="0">
                <a:solidFill>
                  <a:srgbClr val="003399"/>
                </a:solidFill>
                <a:latin typeface="+mn-lt"/>
                <a:ea typeface="Microsoft YaHei"/>
                <a:cs typeface="Arial" pitchFamily="34" charset="0"/>
              </a:rPr>
              <a:t>és</a:t>
            </a:r>
            <a:r>
              <a:rPr lang="en-GB" sz="3400" kern="0" dirty="0" smtClean="0">
                <a:solidFill>
                  <a:srgbClr val="003399"/>
                </a:solidFill>
                <a:latin typeface="+mn-lt"/>
                <a:ea typeface="Microsoft YaHei"/>
                <a:cs typeface="Arial" pitchFamily="34" charset="0"/>
              </a:rPr>
              <a:t> </a:t>
            </a:r>
            <a:r>
              <a:rPr lang="en-GB" sz="3400" kern="0" dirty="0" err="1" smtClean="0">
                <a:solidFill>
                  <a:srgbClr val="003399"/>
                </a:solidFill>
                <a:latin typeface="+mn-lt"/>
                <a:ea typeface="Microsoft YaHei"/>
                <a:cs typeface="Arial" pitchFamily="34" charset="0"/>
              </a:rPr>
              <a:t>produktumaik</a:t>
            </a:r>
            <a:r>
              <a:rPr lang="en-GB" b="1" kern="0" dirty="0" smtClean="0">
                <a:solidFill>
                  <a:srgbClr val="003399"/>
                </a:solidFill>
                <a:latin typeface="Arial" pitchFamily="34" charset="0"/>
                <a:ea typeface="Microsoft YaHei"/>
                <a:cs typeface="Arial" pitchFamily="34" charset="0"/>
              </a:rPr>
              <a:t/>
            </a:r>
            <a:br>
              <a:rPr lang="en-GB" b="1" kern="0" dirty="0" smtClean="0">
                <a:solidFill>
                  <a:srgbClr val="003399"/>
                </a:solidFill>
                <a:latin typeface="Arial" pitchFamily="34" charset="0"/>
                <a:ea typeface="Microsoft YaHei"/>
                <a:cs typeface="Arial" pitchFamily="34" charset="0"/>
              </a:rPr>
            </a:b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32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Hadvári Marianna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en-GB" spc="-1" dirty="0" err="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Országos</a:t>
            </a:r>
            <a:r>
              <a:rPr lang="en-GB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 </a:t>
            </a:r>
            <a:r>
              <a:rPr lang="en-GB" spc="-1" dirty="0" err="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Meteorológiai</a:t>
            </a:r>
            <a:r>
              <a:rPr lang="en-GB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 </a:t>
            </a:r>
            <a:r>
              <a:rPr lang="en-GB" spc="-1" dirty="0" err="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Szolgálat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en-GB" spc="-1" dirty="0" err="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Távérzékelési</a:t>
            </a:r>
            <a:r>
              <a:rPr lang="en-GB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 </a:t>
            </a:r>
            <a:r>
              <a:rPr lang="en-GB" spc="-1" dirty="0" err="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Osztály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t>20</a:t>
            </a:r>
            <a:r>
              <a:rPr lang="hu-HU" sz="18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t>23</a:t>
            </a:r>
            <a:r>
              <a:rPr lang="en-GB" sz="18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t>.  </a:t>
            </a:r>
            <a:r>
              <a:rPr lang="hu-HU" sz="1800" spc="-1" dirty="0" smtClean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t>július</a:t>
            </a:r>
            <a:r>
              <a:rPr lang="en-GB" sz="1800" spc="-1" dirty="0" smtClean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t>  </a:t>
            </a:r>
            <a:r>
              <a:rPr lang="hu-HU" sz="1800" spc="-1" dirty="0" smtClean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t>05</a:t>
            </a:r>
            <a:r>
              <a:rPr lang="en-GB" sz="1800" spc="-1" dirty="0" smtClean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t>.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4667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+mn-lt"/>
                <a:ea typeface="Microsoft YaHei"/>
              </a:rPr>
              <a:t>Produktumok</a:t>
            </a:r>
            <a:r>
              <a:rPr lang="hu-HU" sz="3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/>
            </a:r>
            <a:br>
              <a:rPr lang="hu-HU" sz="3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</a:br>
            <a:endParaRPr lang="hu-HU" sz="3600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275644"/>
            <a:ext cx="10515600" cy="4799719"/>
          </a:xfrm>
        </p:spPr>
        <p:txBody>
          <a:bodyPr/>
          <a:lstStyle/>
          <a:p>
            <a:r>
              <a:rPr lang="hu-HU" sz="22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Oszlopmaximum (CMAX)</a:t>
            </a:r>
            <a:endParaRPr lang="hu-HU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5" name="Kép 1"/>
          <p:cNvPicPr/>
          <p:nvPr/>
        </p:nvPicPr>
        <p:blipFill>
          <a:blip r:embed="rId2"/>
          <a:stretch/>
        </p:blipFill>
        <p:spPr>
          <a:xfrm>
            <a:off x="3240000" y="1800000"/>
            <a:ext cx="7199640" cy="431964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5849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+mn-lt"/>
                <a:ea typeface="Microsoft YaHei"/>
              </a:rPr>
              <a:t>Produktumok</a:t>
            </a:r>
            <a:r>
              <a:rPr lang="hu-HU" sz="3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/>
            </a:r>
            <a:br>
              <a:rPr lang="hu-HU" sz="3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</a:br>
            <a:endParaRPr lang="hu-HU" sz="3600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275644"/>
            <a:ext cx="10515600" cy="4799719"/>
          </a:xfrm>
        </p:spPr>
        <p:txBody>
          <a:bodyPr/>
          <a:lstStyle/>
          <a:p>
            <a:r>
              <a:rPr lang="hu-HU" sz="2200" spc="-1" dirty="0" smtClean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Kompozit CMAX</a:t>
            </a:r>
            <a:endParaRPr lang="hu-HU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6" name="Kép 1"/>
          <p:cNvPicPr/>
          <p:nvPr/>
        </p:nvPicPr>
        <p:blipFill>
          <a:blip r:embed="rId2"/>
          <a:stretch/>
        </p:blipFill>
        <p:spPr>
          <a:xfrm>
            <a:off x="3240000" y="1800000"/>
            <a:ext cx="7199640" cy="4319640"/>
          </a:xfrm>
          <a:prstGeom prst="rect">
            <a:avLst/>
          </a:prstGeom>
          <a:ln w="12600">
            <a:solidFill>
              <a:schemeClr val="tx1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209704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+mn-lt"/>
                <a:ea typeface="Microsoft YaHei"/>
              </a:rPr>
              <a:t>Produktumok</a:t>
            </a:r>
            <a:r>
              <a:rPr lang="hu-HU" sz="3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/>
            </a:r>
            <a:br>
              <a:rPr lang="hu-HU" sz="3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</a:br>
            <a:endParaRPr lang="hu-HU" sz="3600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275644"/>
            <a:ext cx="10515600" cy="4799719"/>
          </a:xfrm>
        </p:spPr>
        <p:txBody>
          <a:bodyPr/>
          <a:lstStyle/>
          <a:p>
            <a:r>
              <a:rPr lang="hu-HU" sz="2200" spc="-1" dirty="0" err="1" smtClean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PseudoCAPPI</a:t>
            </a:r>
            <a:endParaRPr lang="hu-HU" dirty="0"/>
          </a:p>
        </p:txBody>
      </p:sp>
      <p:pic>
        <p:nvPicPr>
          <p:cNvPr id="7" name="Kép 6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0" y="1800000"/>
            <a:ext cx="7200000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8593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spc="-1" dirty="0" err="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+mn-lt"/>
                <a:ea typeface="Microsoft YaHei"/>
              </a:rPr>
              <a:t>PseudoCAPPI</a:t>
            </a:r>
            <a:r>
              <a:rPr lang="hu-HU" sz="36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+mn-lt"/>
                <a:ea typeface="Microsoft YaHei"/>
              </a:rPr>
              <a:t> vs. CMAX</a:t>
            </a:r>
            <a:r>
              <a:rPr lang="hu-HU" sz="3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/>
            </a:r>
            <a:br>
              <a:rPr lang="hu-HU" sz="3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</a:br>
            <a:endParaRPr lang="hu-HU" sz="3600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539378"/>
            <a:ext cx="10515600" cy="4351338"/>
          </a:xfrm>
        </p:spPr>
        <p:txBody>
          <a:bodyPr>
            <a:normAutofit/>
          </a:bodyPr>
          <a:lstStyle/>
          <a:p>
            <a:r>
              <a:rPr lang="hu-HU" sz="22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Kompozit </a:t>
            </a:r>
            <a:r>
              <a:rPr lang="hu-HU" sz="2200" spc="-1" dirty="0" smtClean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CMAX</a:t>
            </a:r>
            <a:endParaRPr lang="hu-HU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4" name="Kép 2"/>
          <p:cNvPicPr/>
          <p:nvPr/>
        </p:nvPicPr>
        <p:blipFill>
          <a:blip r:embed="rId2"/>
          <a:stretch/>
        </p:blipFill>
        <p:spPr>
          <a:xfrm>
            <a:off x="3960000" y="1260000"/>
            <a:ext cx="6300000" cy="48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903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spc="-1" dirty="0" err="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+mn-lt"/>
                <a:ea typeface="Microsoft YaHei"/>
              </a:rPr>
              <a:t>PseudoCAPPI</a:t>
            </a:r>
            <a:r>
              <a:rPr lang="hu-HU" sz="36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+mn-lt"/>
                <a:ea typeface="Microsoft YaHei"/>
              </a:rPr>
              <a:t> vs. CMAX</a:t>
            </a:r>
            <a:r>
              <a:rPr lang="hu-HU" sz="3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/>
            </a:r>
            <a:br>
              <a:rPr lang="hu-HU" sz="3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</a:br>
            <a:endParaRPr lang="hu-HU" sz="3600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539378"/>
            <a:ext cx="10515600" cy="4351338"/>
          </a:xfrm>
        </p:spPr>
        <p:txBody>
          <a:bodyPr>
            <a:normAutofit/>
          </a:bodyPr>
          <a:lstStyle/>
          <a:p>
            <a:r>
              <a:rPr lang="hu-HU" sz="2200" spc="-1" dirty="0" smtClean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Kompozit </a:t>
            </a:r>
            <a:r>
              <a:rPr lang="hu-HU" sz="2200" spc="-1" dirty="0" err="1" smtClean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PseudoCAPPI</a:t>
            </a:r>
            <a:endParaRPr lang="hu-HU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5" name="Kép 3"/>
          <p:cNvPicPr/>
          <p:nvPr/>
        </p:nvPicPr>
        <p:blipFill>
          <a:blip r:embed="rId2"/>
          <a:stretch/>
        </p:blipFill>
        <p:spPr>
          <a:xfrm>
            <a:off x="3960000" y="1260000"/>
            <a:ext cx="6300000" cy="48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30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spc="-1" dirty="0" err="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+mn-lt"/>
                <a:ea typeface="Microsoft YaHei"/>
              </a:rPr>
              <a:t>PseudoCAPPI</a:t>
            </a:r>
            <a:r>
              <a:rPr lang="hu-HU" sz="36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+mn-lt"/>
                <a:ea typeface="Microsoft YaHei"/>
              </a:rPr>
              <a:t> vs. CMAX</a:t>
            </a:r>
            <a:r>
              <a:rPr lang="hu-HU" sz="3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/>
            </a:r>
            <a:br>
              <a:rPr lang="hu-HU" sz="3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</a:br>
            <a:endParaRPr lang="hu-HU" sz="3600" dirty="0">
              <a:latin typeface="+mn-lt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6042" y="1507081"/>
            <a:ext cx="7699915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6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spc="-1" dirty="0" err="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+mn-lt"/>
                <a:ea typeface="Microsoft YaHei"/>
              </a:rPr>
              <a:t>PseudoCAPPI</a:t>
            </a:r>
            <a:r>
              <a:rPr lang="hu-HU" sz="36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+mn-lt"/>
                <a:ea typeface="Microsoft YaHei"/>
              </a:rPr>
              <a:t> vs. CMAX</a:t>
            </a:r>
            <a:r>
              <a:rPr lang="hu-HU" sz="3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/>
            </a:r>
            <a:br>
              <a:rPr lang="hu-HU" sz="3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</a:br>
            <a:endParaRPr lang="hu-HU" sz="3600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539378"/>
            <a:ext cx="10515600" cy="4351338"/>
          </a:xfrm>
        </p:spPr>
        <p:txBody>
          <a:bodyPr>
            <a:normAutofit/>
          </a:bodyPr>
          <a:lstStyle/>
          <a:p>
            <a:r>
              <a:rPr lang="hu-HU" sz="22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Kompozit </a:t>
            </a:r>
            <a:r>
              <a:rPr lang="hu-HU" sz="2200" spc="-1" dirty="0" smtClean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CMAX</a:t>
            </a:r>
            <a:endParaRPr lang="hu-HU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5" name="Kép 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960000" y="1260000"/>
            <a:ext cx="630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spc="-1" dirty="0" err="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+mn-lt"/>
                <a:ea typeface="Microsoft YaHei"/>
              </a:rPr>
              <a:t>PseudoCAPPI</a:t>
            </a:r>
            <a:r>
              <a:rPr lang="hu-HU" sz="36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+mn-lt"/>
                <a:ea typeface="Microsoft YaHei"/>
              </a:rPr>
              <a:t> vs. CMAX</a:t>
            </a:r>
            <a:r>
              <a:rPr lang="hu-HU" sz="3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/>
            </a:r>
            <a:br>
              <a:rPr lang="hu-HU" sz="3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</a:br>
            <a:endParaRPr lang="hu-HU" sz="3600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539378"/>
            <a:ext cx="10515600" cy="4351338"/>
          </a:xfrm>
        </p:spPr>
        <p:txBody>
          <a:bodyPr>
            <a:normAutofit/>
          </a:bodyPr>
          <a:lstStyle/>
          <a:p>
            <a:r>
              <a:rPr lang="hu-HU" sz="22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Kompozit </a:t>
            </a:r>
            <a:r>
              <a:rPr lang="hu-HU" sz="2200" spc="-1" dirty="0" err="1" smtClean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PseudoCAPPI</a:t>
            </a:r>
            <a:endParaRPr lang="hu-HU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5" name="Kép 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960000" y="1260000"/>
            <a:ext cx="630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7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838800" y="360000"/>
            <a:ext cx="1051560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hu-HU" sz="36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A radarmérések pontosságát rontó </a:t>
            </a:r>
            <a:r>
              <a:rPr lang="hu-HU" sz="3600" spc="-1" dirty="0" smtClean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hatások</a:t>
            </a:r>
          </a:p>
          <a:p>
            <a:pPr>
              <a:lnSpc>
                <a:spcPct val="100000"/>
              </a:lnSpc>
            </a:pPr>
            <a:endParaRPr lang="hu-HU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38" name="CustomShape 2"/>
          <p:cNvSpPr/>
          <p:nvPr/>
        </p:nvSpPr>
        <p:spPr>
          <a:xfrm>
            <a:off x="2567640" y="1187280"/>
            <a:ext cx="7775640" cy="493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343080" indent="-342000"/>
            <a:r>
              <a:rPr lang="hu-HU" sz="2000" spc="-1" dirty="0" err="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Century"/>
                <a:ea typeface="Microsoft YaHei"/>
              </a:rPr>
              <a:t>Wlan</a:t>
            </a:r>
            <a:r>
              <a:rPr lang="hu-HU" sz="20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Century"/>
                <a:ea typeface="Microsoft YaHei"/>
              </a:rPr>
              <a:t> zavarok 1</a:t>
            </a:r>
            <a:endParaRPr lang="hu-H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hu-HU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2018. augusztus 14. 15:50 </a:t>
            </a:r>
            <a:r>
              <a:rPr lang="hu-HU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UTC-kor</a:t>
            </a:r>
            <a:r>
              <a:rPr lang="hu-HU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készült budapesti szűretlen </a:t>
            </a:r>
            <a:r>
              <a:rPr lang="hu-HU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reflektivitás</a:t>
            </a:r>
            <a:r>
              <a:rPr lang="hu-HU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kép </a:t>
            </a:r>
            <a:r>
              <a:rPr lang="hu-HU" sz="14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(a)</a:t>
            </a:r>
            <a:r>
              <a:rPr lang="hu-HU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és a honlapon is megjelenített, szűrt, kompozit csapadékintenzitás térkép </a:t>
            </a:r>
            <a:r>
              <a:rPr lang="hu-HU" sz="14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(b)</a:t>
            </a:r>
            <a:r>
              <a:rPr lang="hu-HU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. Az északnyugati irányból érkező nagyon erős WLAN zavart a szűrők nem tudták eltávolítani a képről.</a:t>
            </a:r>
            <a:endParaRPr lang="hu-H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9" name="Picture 3"/>
          <p:cNvPicPr/>
          <p:nvPr/>
        </p:nvPicPr>
        <p:blipFill>
          <a:blip r:embed="rId2"/>
          <a:stretch/>
        </p:blipFill>
        <p:spPr>
          <a:xfrm>
            <a:off x="2728200" y="1976040"/>
            <a:ext cx="3113640" cy="3113640"/>
          </a:xfrm>
          <a:prstGeom prst="rect">
            <a:avLst/>
          </a:prstGeom>
          <a:ln>
            <a:noFill/>
          </a:ln>
        </p:spPr>
      </p:pic>
      <p:pic>
        <p:nvPicPr>
          <p:cNvPr id="140" name="Picture 5"/>
          <p:cNvPicPr/>
          <p:nvPr/>
        </p:nvPicPr>
        <p:blipFill>
          <a:blip r:embed="rId3"/>
          <a:stretch/>
        </p:blipFill>
        <p:spPr>
          <a:xfrm>
            <a:off x="6002760" y="1976040"/>
            <a:ext cx="4147920" cy="3113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474102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838800" y="360000"/>
            <a:ext cx="1051560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hu-HU" sz="36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A radarmérések pontosságát rontó </a:t>
            </a:r>
            <a:r>
              <a:rPr lang="hu-HU" sz="3600" spc="-1" dirty="0" smtClean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hatások</a:t>
            </a:r>
          </a:p>
          <a:p>
            <a:pPr algn="ctr">
              <a:lnSpc>
                <a:spcPct val="100000"/>
              </a:lnSpc>
            </a:pPr>
            <a:endParaRPr lang="hu-HU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2567640" y="1187280"/>
            <a:ext cx="7775640" cy="493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343080" indent="-342000"/>
            <a:r>
              <a:rPr lang="hu-HU" sz="2000" spc="-1" dirty="0" err="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Century"/>
                <a:ea typeface="Microsoft YaHei"/>
              </a:rPr>
              <a:t>Wlan</a:t>
            </a:r>
            <a:r>
              <a:rPr lang="hu-HU" sz="20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Century"/>
                <a:ea typeface="Microsoft YaHei"/>
              </a:rPr>
              <a:t> zavarok 2</a:t>
            </a:r>
            <a:endParaRPr lang="hu-H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hu-HU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2018. szeptember 05. 13:50 </a:t>
            </a:r>
            <a:r>
              <a:rPr lang="hu-HU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UTC-kor</a:t>
            </a:r>
            <a:r>
              <a:rPr lang="hu-HU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készült budapesti szűretlen </a:t>
            </a:r>
            <a:r>
              <a:rPr lang="hu-HU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reflektivitás</a:t>
            </a:r>
            <a:r>
              <a:rPr lang="hu-HU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kép </a:t>
            </a:r>
            <a:r>
              <a:rPr lang="hu-HU" sz="14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(a)</a:t>
            </a:r>
            <a:r>
              <a:rPr lang="hu-HU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és a honlapon is megjelenített, szűrt, kompozit csapadékintenzitás térkép </a:t>
            </a:r>
            <a:r>
              <a:rPr lang="hu-HU" sz="14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(b)</a:t>
            </a:r>
            <a:r>
              <a:rPr lang="hu-HU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. Az északi irányból érkező nagyon erős WLAN zavart a szűrők nem tudták eltávolítani a képről.</a:t>
            </a:r>
            <a:endParaRPr lang="hu-H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3" name="Kép 1"/>
          <p:cNvPicPr/>
          <p:nvPr/>
        </p:nvPicPr>
        <p:blipFill>
          <a:blip r:embed="rId2"/>
          <a:stretch/>
        </p:blipFill>
        <p:spPr>
          <a:xfrm>
            <a:off x="2716320" y="1976040"/>
            <a:ext cx="3113640" cy="3113640"/>
          </a:xfrm>
          <a:prstGeom prst="rect">
            <a:avLst/>
          </a:prstGeom>
          <a:ln>
            <a:noFill/>
          </a:ln>
        </p:spPr>
      </p:pic>
      <p:pic>
        <p:nvPicPr>
          <p:cNvPr id="144" name="Kép 2"/>
          <p:cNvPicPr/>
          <p:nvPr/>
        </p:nvPicPr>
        <p:blipFill>
          <a:blip r:embed="rId3"/>
          <a:stretch/>
        </p:blipFill>
        <p:spPr>
          <a:xfrm>
            <a:off x="5979000" y="1976040"/>
            <a:ext cx="4151520" cy="3113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459658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u="sng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+mn-lt"/>
                <a:ea typeface="Microsoft YaHei"/>
              </a:rPr>
              <a:t>Ra</a:t>
            </a:r>
            <a:r>
              <a:rPr lang="en-GB" sz="36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+mn-lt"/>
                <a:ea typeface="Microsoft YaHei"/>
              </a:rPr>
              <a:t>dio </a:t>
            </a:r>
            <a:r>
              <a:rPr lang="en-GB" sz="3600" b="1" u="sng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+mn-lt"/>
                <a:ea typeface="Microsoft YaHei"/>
              </a:rPr>
              <a:t>De</a:t>
            </a:r>
            <a:r>
              <a:rPr lang="en-GB" sz="36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+mn-lt"/>
                <a:ea typeface="Microsoft YaHei"/>
              </a:rPr>
              <a:t>tection </a:t>
            </a:r>
            <a:r>
              <a:rPr lang="en-GB" sz="3600" b="1" u="sng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+mn-lt"/>
                <a:ea typeface="Microsoft YaHei"/>
              </a:rPr>
              <a:t>A</a:t>
            </a:r>
            <a:r>
              <a:rPr lang="en-GB" sz="36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+mn-lt"/>
                <a:ea typeface="Microsoft YaHei"/>
              </a:rPr>
              <a:t>nd </a:t>
            </a:r>
            <a:r>
              <a:rPr lang="en-GB" sz="3600" b="1" u="sng" spc="-1" dirty="0" smtClean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+mn-lt"/>
                <a:ea typeface="Microsoft YaHei"/>
              </a:rPr>
              <a:t>Ra</a:t>
            </a:r>
            <a:r>
              <a:rPr lang="en-GB" sz="3600" spc="-1" dirty="0" smtClean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+mn-lt"/>
                <a:ea typeface="Microsoft YaHei"/>
              </a:rPr>
              <a:t>nging</a:t>
            </a:r>
            <a:r>
              <a:rPr lang="hu-HU" sz="3600" spc="-1" dirty="0" smtClean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+mn-lt"/>
                <a:ea typeface="Microsoft YaHei"/>
              </a:rPr>
              <a:t/>
            </a:r>
            <a:br>
              <a:rPr lang="hu-HU" sz="3600" spc="-1" dirty="0" smtClean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+mn-lt"/>
                <a:ea typeface="Microsoft YaHei"/>
              </a:rPr>
            </a:br>
            <a:endParaRPr lang="hu-HU" sz="3600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690692"/>
            <a:ext cx="10515600" cy="4351338"/>
          </a:xfrm>
        </p:spPr>
        <p:txBody>
          <a:bodyPr>
            <a:normAutofit/>
          </a:bodyPr>
          <a:lstStyle/>
          <a:p>
            <a:r>
              <a:rPr lang="hu-HU" sz="2000" dirty="0">
                <a:solidFill>
                  <a:srgbClr val="000099"/>
                </a:solidFill>
              </a:rPr>
              <a:t>1935 - Robert Alexander </a:t>
            </a:r>
            <a:r>
              <a:rPr lang="hu-HU" sz="2000" dirty="0" err="1">
                <a:solidFill>
                  <a:srgbClr val="000099"/>
                </a:solidFill>
              </a:rPr>
              <a:t>Watson-Watt</a:t>
            </a:r>
            <a:r>
              <a:rPr lang="hu-HU" sz="2000" dirty="0">
                <a:solidFill>
                  <a:srgbClr val="000099"/>
                </a:solidFill>
              </a:rPr>
              <a:t> – Repülőgépek helyzet-meghatározása</a:t>
            </a:r>
          </a:p>
          <a:p>
            <a:r>
              <a:rPr lang="hu-HU" sz="2000" dirty="0">
                <a:solidFill>
                  <a:srgbClr val="000099"/>
                </a:solidFill>
              </a:rPr>
              <a:t>rádiótechnikai rendszer, mely adó,vevő, antenna és megjelenítő berendezésből áll</a:t>
            </a:r>
          </a:p>
          <a:p>
            <a:r>
              <a:rPr lang="hu-HU" sz="2000" dirty="0">
                <a:solidFill>
                  <a:srgbClr val="000099"/>
                </a:solidFill>
              </a:rPr>
              <a:t>nagy energiájú elektromágneses impulzusokat bocsát ki </a:t>
            </a:r>
          </a:p>
          <a:p>
            <a:r>
              <a:rPr lang="hu-HU" sz="2000" dirty="0">
                <a:solidFill>
                  <a:srgbClr val="000099"/>
                </a:solidFill>
              </a:rPr>
              <a:t>a rádióhullámok a </a:t>
            </a:r>
            <a:r>
              <a:rPr lang="hu-HU" sz="2000" dirty="0" err="1">
                <a:solidFill>
                  <a:srgbClr val="000099"/>
                </a:solidFill>
              </a:rPr>
              <a:t>hidrometeorokról</a:t>
            </a:r>
            <a:r>
              <a:rPr lang="hu-HU" sz="2000" dirty="0">
                <a:solidFill>
                  <a:srgbClr val="000099"/>
                </a:solidFill>
              </a:rPr>
              <a:t> (is) visszaverődnek és szóródnak </a:t>
            </a:r>
          </a:p>
          <a:p>
            <a:r>
              <a:rPr lang="hu-HU" sz="2000" dirty="0">
                <a:solidFill>
                  <a:srgbClr val="000099"/>
                </a:solidFill>
              </a:rPr>
              <a:t>A visszaverődések detektálásával információt nyerhetünk a visszaverődést okozó objektumok helyzetéről és tulajdonságairól</a:t>
            </a:r>
          </a:p>
          <a:p>
            <a:r>
              <a:rPr lang="hu-HU" sz="2000" dirty="0">
                <a:solidFill>
                  <a:srgbClr val="000099"/>
                </a:solidFill>
              </a:rPr>
              <a:t>A vett jelet fel kell erősíteni, mivel nagyságrendekkel gyengül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215" y="4067564"/>
            <a:ext cx="6547199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5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838800" y="360000"/>
            <a:ext cx="1051560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hu-HU" sz="36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A radarmérések pontosságát rontó </a:t>
            </a:r>
            <a:r>
              <a:rPr lang="hu-HU" sz="3600" spc="-1" dirty="0" smtClean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hatások</a:t>
            </a:r>
          </a:p>
          <a:p>
            <a:pPr>
              <a:lnSpc>
                <a:spcPct val="100000"/>
              </a:lnSpc>
            </a:pPr>
            <a:endParaRPr lang="hu-HU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46" name="CustomShape 2"/>
          <p:cNvSpPr/>
          <p:nvPr/>
        </p:nvSpPr>
        <p:spPr>
          <a:xfrm>
            <a:off x="2567640" y="1187280"/>
            <a:ext cx="7775640" cy="493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343080" indent="-342000"/>
            <a:r>
              <a:rPr lang="hu-HU" sz="2000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Century"/>
                <a:ea typeface="Microsoft YaHei"/>
              </a:rPr>
              <a:t>Wlan zavarok 3</a:t>
            </a:r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hu-H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2018. Szeptember 10. 10:10 UTC-kor készült pogányvári szűretlen reflektivitás kép </a:t>
            </a:r>
            <a:r>
              <a:rPr lang="hu-HU" sz="1400" i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(a)</a:t>
            </a:r>
            <a:r>
              <a:rPr lang="hu-H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és a honlapon is megjelenített, szűrt, kompozit csapadékintenzitás térkép </a:t>
            </a:r>
            <a:r>
              <a:rPr lang="hu-HU" sz="1400" i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(b)</a:t>
            </a:r>
            <a:r>
              <a:rPr lang="hu-HU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. Az északkeleti irányból érkező nagyon erős WLAN zavart a szűrők nem tudták eltávolítani a képről.</a:t>
            </a:r>
            <a:endParaRPr lang="hu-HU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7" name="Kép 1"/>
          <p:cNvPicPr/>
          <p:nvPr/>
        </p:nvPicPr>
        <p:blipFill>
          <a:blip r:embed="rId2"/>
          <a:stretch/>
        </p:blipFill>
        <p:spPr>
          <a:xfrm>
            <a:off x="2701200" y="1992240"/>
            <a:ext cx="3120840" cy="3120840"/>
          </a:xfrm>
          <a:prstGeom prst="rect">
            <a:avLst/>
          </a:prstGeom>
          <a:ln>
            <a:noFill/>
          </a:ln>
        </p:spPr>
      </p:pic>
      <p:pic>
        <p:nvPicPr>
          <p:cNvPr id="148" name="Kép 2"/>
          <p:cNvPicPr/>
          <p:nvPr/>
        </p:nvPicPr>
        <p:blipFill>
          <a:blip r:embed="rId3"/>
          <a:stretch/>
        </p:blipFill>
        <p:spPr>
          <a:xfrm>
            <a:off x="5955600" y="1960200"/>
            <a:ext cx="4203720" cy="31528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3134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838800" y="360000"/>
            <a:ext cx="1051560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hu-HU" sz="36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A radarmérések pontosságát rontó </a:t>
            </a:r>
            <a:r>
              <a:rPr lang="hu-HU" sz="3600" spc="-1" dirty="0" smtClean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hatások</a:t>
            </a:r>
          </a:p>
          <a:p>
            <a:pPr>
              <a:lnSpc>
                <a:spcPct val="100000"/>
              </a:lnSpc>
            </a:pPr>
            <a:endParaRPr lang="hu-HU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50" name="CustomShape 2"/>
          <p:cNvSpPr/>
          <p:nvPr/>
        </p:nvSpPr>
        <p:spPr>
          <a:xfrm>
            <a:off x="2567640" y="1187280"/>
            <a:ext cx="7775640" cy="493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343080" indent="-342000"/>
            <a:r>
              <a:rPr lang="hu-HU" sz="2000" spc="-1" dirty="0" err="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Century"/>
                <a:ea typeface="Microsoft YaHei"/>
              </a:rPr>
              <a:t>Clear</a:t>
            </a:r>
            <a:r>
              <a:rPr lang="hu-HU" sz="20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Century"/>
                <a:ea typeface="Microsoft YaHei"/>
              </a:rPr>
              <a:t> Air </a:t>
            </a:r>
            <a:r>
              <a:rPr lang="hu-HU" sz="2000" spc="-1" dirty="0" err="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Century"/>
                <a:ea typeface="Microsoft YaHei"/>
              </a:rPr>
              <a:t>Echo</a:t>
            </a:r>
            <a:endParaRPr lang="hu-H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1" name="Kép 2"/>
          <p:cNvPicPr/>
          <p:nvPr/>
        </p:nvPicPr>
        <p:blipFill>
          <a:blip r:embed="rId2"/>
          <a:stretch/>
        </p:blipFill>
        <p:spPr>
          <a:xfrm>
            <a:off x="2411580" y="2431620"/>
            <a:ext cx="2638800" cy="2447280"/>
          </a:xfrm>
          <a:prstGeom prst="rect">
            <a:avLst/>
          </a:prstGeom>
          <a:ln>
            <a:noFill/>
          </a:ln>
        </p:spPr>
      </p:pic>
      <p:pic>
        <p:nvPicPr>
          <p:cNvPr id="152" name="Kép 3"/>
          <p:cNvPicPr/>
          <p:nvPr/>
        </p:nvPicPr>
        <p:blipFill>
          <a:blip r:embed="rId3"/>
          <a:stretch/>
        </p:blipFill>
        <p:spPr>
          <a:xfrm>
            <a:off x="5114460" y="2431620"/>
            <a:ext cx="2625120" cy="2447280"/>
          </a:xfrm>
          <a:prstGeom prst="rect">
            <a:avLst/>
          </a:prstGeom>
          <a:ln>
            <a:noFill/>
          </a:ln>
        </p:spPr>
      </p:pic>
      <p:pic>
        <p:nvPicPr>
          <p:cNvPr id="153" name="Kép 4"/>
          <p:cNvPicPr/>
          <p:nvPr/>
        </p:nvPicPr>
        <p:blipFill>
          <a:blip r:embed="rId4"/>
          <a:stretch/>
        </p:blipFill>
        <p:spPr>
          <a:xfrm>
            <a:off x="7803660" y="2431620"/>
            <a:ext cx="2568240" cy="24577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870505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838800" y="360000"/>
            <a:ext cx="1051200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hu-HU" sz="36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A radarmérések pontosságát rontó </a:t>
            </a:r>
            <a:r>
              <a:rPr lang="hu-HU" sz="3600" spc="-1" dirty="0" smtClean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hatások</a:t>
            </a:r>
          </a:p>
          <a:p>
            <a:pPr>
              <a:lnSpc>
                <a:spcPct val="100000"/>
              </a:lnSpc>
            </a:pPr>
            <a:endParaRPr lang="hu-HU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55" name="CustomShape 2"/>
          <p:cNvSpPr/>
          <p:nvPr/>
        </p:nvSpPr>
        <p:spPr>
          <a:xfrm>
            <a:off x="2567640" y="1187280"/>
            <a:ext cx="7775640" cy="493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343080" indent="-342000"/>
            <a:r>
              <a:rPr lang="hu-HU" sz="20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Century"/>
                <a:ea typeface="Microsoft YaHei"/>
              </a:rPr>
              <a:t>Domborzat árnyékoló hatása</a:t>
            </a:r>
            <a:endParaRPr lang="hu-H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6" name="Kép 3"/>
          <p:cNvPicPr/>
          <p:nvPr/>
        </p:nvPicPr>
        <p:blipFill>
          <a:blip r:embed="rId2"/>
          <a:stretch/>
        </p:blipFill>
        <p:spPr>
          <a:xfrm>
            <a:off x="2927640" y="2408400"/>
            <a:ext cx="6525360" cy="37054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57633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838800" y="360000"/>
            <a:ext cx="1051560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hu-HU" sz="36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A radarmérések pontosságát rontó </a:t>
            </a:r>
            <a:r>
              <a:rPr lang="hu-HU" sz="3600" spc="-1" dirty="0" smtClean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hatások</a:t>
            </a:r>
          </a:p>
          <a:p>
            <a:pPr>
              <a:lnSpc>
                <a:spcPct val="100000"/>
              </a:lnSpc>
            </a:pPr>
            <a:endParaRPr lang="hu-HU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58" name="CustomShape 2"/>
          <p:cNvSpPr/>
          <p:nvPr/>
        </p:nvSpPr>
        <p:spPr>
          <a:xfrm>
            <a:off x="2567640" y="1152000"/>
            <a:ext cx="7470720" cy="5189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343080" indent="-342000"/>
            <a:r>
              <a:rPr lang="hu-HU" sz="2000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Century"/>
                <a:ea typeface="Microsoft YaHei"/>
              </a:rPr>
              <a:t>Föld görbülete okozta hatás                        &lt;250 -1500m</a:t>
            </a:r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9" name="Kép 5"/>
          <p:cNvPicPr/>
          <p:nvPr/>
        </p:nvPicPr>
        <p:blipFill>
          <a:blip r:embed="rId2"/>
          <a:stretch/>
        </p:blipFill>
        <p:spPr>
          <a:xfrm>
            <a:off x="9664568" y="1233631"/>
            <a:ext cx="1150920" cy="4744440"/>
          </a:xfrm>
          <a:prstGeom prst="rect">
            <a:avLst/>
          </a:prstGeom>
          <a:ln>
            <a:noFill/>
          </a:ln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945" y="1588561"/>
            <a:ext cx="6730432" cy="431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8683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838800" y="360000"/>
            <a:ext cx="1051560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hu-HU" sz="36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A radarmérések pontosságát rontó </a:t>
            </a:r>
            <a:r>
              <a:rPr lang="hu-HU" sz="3600" spc="-1" dirty="0" smtClean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hatások</a:t>
            </a:r>
          </a:p>
          <a:p>
            <a:pPr>
              <a:lnSpc>
                <a:spcPct val="100000"/>
              </a:lnSpc>
            </a:pPr>
            <a:endParaRPr lang="hu-HU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62" name="CustomShape 2"/>
          <p:cNvSpPr/>
          <p:nvPr/>
        </p:nvSpPr>
        <p:spPr>
          <a:xfrm>
            <a:off x="2567640" y="1187280"/>
            <a:ext cx="7775640" cy="493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343080" indent="-342000"/>
            <a:r>
              <a:rPr lang="hu-HU" sz="2000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Century"/>
                <a:ea typeface="Microsoft YaHei"/>
              </a:rPr>
              <a:t>Olvadási réteg megjelnése a radarképeken</a:t>
            </a:r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3" name="Kép 1"/>
          <p:cNvPicPr/>
          <p:nvPr/>
        </p:nvPicPr>
        <p:blipFill>
          <a:blip r:embed="rId2"/>
          <a:stretch/>
        </p:blipFill>
        <p:spPr>
          <a:xfrm>
            <a:off x="3035280" y="2457000"/>
            <a:ext cx="1971000" cy="3028320"/>
          </a:xfrm>
          <a:prstGeom prst="rect">
            <a:avLst/>
          </a:prstGeom>
          <a:ln w="9360">
            <a:solidFill>
              <a:schemeClr val="tx1"/>
            </a:solidFill>
            <a:round/>
          </a:ln>
        </p:spPr>
      </p:pic>
      <p:pic>
        <p:nvPicPr>
          <p:cNvPr id="164" name="Kép 2"/>
          <p:cNvPicPr/>
          <p:nvPr/>
        </p:nvPicPr>
        <p:blipFill>
          <a:blip r:embed="rId3"/>
          <a:stretch/>
        </p:blipFill>
        <p:spPr>
          <a:xfrm>
            <a:off x="5664000" y="1818720"/>
            <a:ext cx="4304520" cy="43045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88259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838800" y="360000"/>
            <a:ext cx="1051560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hu-HU" sz="36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Ekvivalens </a:t>
            </a:r>
            <a:r>
              <a:rPr lang="hu-HU" sz="3600" spc="-1" dirty="0" smtClean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csapadékintenzitás</a:t>
            </a:r>
          </a:p>
          <a:p>
            <a:pPr>
              <a:lnSpc>
                <a:spcPct val="100000"/>
              </a:lnSpc>
            </a:pPr>
            <a:endParaRPr lang="hu-HU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66" name="Tartalom helye 3"/>
          <p:cNvPicPr/>
          <p:nvPr/>
        </p:nvPicPr>
        <p:blipFill>
          <a:blip r:embed="rId2"/>
          <a:stretch/>
        </p:blipFill>
        <p:spPr>
          <a:xfrm>
            <a:off x="678522" y="1566612"/>
            <a:ext cx="1672791" cy="3896037"/>
          </a:xfrm>
          <a:prstGeom prst="rect">
            <a:avLst/>
          </a:prstGeom>
          <a:ln>
            <a:noFill/>
          </a:ln>
        </p:spPr>
      </p:pic>
      <p:sp>
        <p:nvSpPr>
          <p:cNvPr id="167" name="CustomShape 2"/>
          <p:cNvSpPr/>
          <p:nvPr/>
        </p:nvSpPr>
        <p:spPr>
          <a:xfrm>
            <a:off x="2511591" y="1566612"/>
            <a:ext cx="2383064" cy="1710541"/>
          </a:xfrm>
          <a:prstGeom prst="rect">
            <a:avLst/>
          </a:prstGeom>
          <a:noFill/>
          <a:ln w="19050">
            <a:solidFill>
              <a:srgbClr val="CC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hu-HU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roid Sans Fallback"/>
              </a:rPr>
              <a:t>Marshall-Palmer</a:t>
            </a:r>
            <a:r>
              <a:rPr lang="hu-HU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roid Sans Fallback"/>
              </a:rPr>
              <a:t> formula</a:t>
            </a:r>
            <a:r>
              <a:rPr lang="hu-HU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roid Sans Fallback"/>
              </a:rPr>
              <a:t>:</a:t>
            </a:r>
          </a:p>
          <a:p>
            <a:pPr algn="ctr">
              <a:lnSpc>
                <a:spcPct val="100000"/>
              </a:lnSpc>
            </a:pPr>
            <a:endParaRPr lang="hu-HU" sz="1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hu-HU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Z = 200R</a:t>
            </a:r>
            <a:r>
              <a:rPr lang="hu-HU" sz="2400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"/>
                <a:ea typeface="DejaVu Sans"/>
              </a:rPr>
              <a:t>1,6</a:t>
            </a:r>
            <a:endParaRPr lang="hu-HU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2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>
              <a:lnSpc>
                <a:spcPct val="100000"/>
              </a:lnSpc>
            </a:pPr>
            <a:endParaRPr lang="hu-HU" sz="2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955" y="1973043"/>
            <a:ext cx="5679674" cy="4259755"/>
          </a:xfrm>
          <a:prstGeom prst="rect">
            <a:avLst/>
          </a:prstGeom>
        </p:spPr>
      </p:pic>
      <p:pic>
        <p:nvPicPr>
          <p:cNvPr id="8" name="Kép 27"/>
          <p:cNvPicPr/>
          <p:nvPr/>
        </p:nvPicPr>
        <p:blipFill>
          <a:blip r:embed="rId4"/>
          <a:stretch/>
        </p:blipFill>
        <p:spPr>
          <a:xfrm>
            <a:off x="3014943" y="3657133"/>
            <a:ext cx="2153012" cy="25756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98068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38800" y="360000"/>
            <a:ext cx="842400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hu-HU" sz="3600" spc="-1" dirty="0" smtClean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Csapadékösszegzés</a:t>
            </a:r>
          </a:p>
          <a:p>
            <a:pPr>
              <a:lnSpc>
                <a:spcPct val="100000"/>
              </a:lnSpc>
            </a:pPr>
            <a:endParaRPr lang="hu-HU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67640" y="1187280"/>
            <a:ext cx="7775640" cy="493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343080" indent="-342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2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Century"/>
                <a:ea typeface="Microsoft YaHei"/>
              </a:rPr>
              <a:t>Nagy területről jó felbontással van intenzitás értékünk</a:t>
            </a:r>
            <a:endParaRPr lang="hu-HU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2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Century"/>
                <a:ea typeface="Microsoft YaHei"/>
              </a:rPr>
              <a:t>Az intenzitás időbeli összegzésével a csapadékmennyiség meghatározható</a:t>
            </a:r>
            <a:endParaRPr lang="hu-HU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2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Century"/>
                <a:ea typeface="Microsoft YaHei"/>
              </a:rPr>
              <a:t>A diszkrét időpontok miatt hibával terhelt, </a:t>
            </a:r>
            <a:endParaRPr lang="hu-HU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2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Century"/>
                <a:ea typeface="Microsoft YaHei"/>
              </a:rPr>
              <a:t>ami függ a csapadékrendszer:</a:t>
            </a:r>
            <a:endParaRPr lang="hu-HU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00280" lvl="1" indent="-342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2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Century"/>
                <a:ea typeface="Microsoft YaHei"/>
              </a:rPr>
              <a:t>Időbeli fejlődésének ütemétől</a:t>
            </a:r>
            <a:endParaRPr lang="hu-HU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00280" lvl="1" indent="-342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2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Century"/>
                <a:ea typeface="Microsoft YaHei"/>
              </a:rPr>
              <a:t>Térbeli távolságától</a:t>
            </a:r>
            <a:endParaRPr lang="hu-HU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00280" lvl="1" indent="-342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2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Century"/>
                <a:ea typeface="Microsoft YaHei"/>
              </a:rPr>
              <a:t>Mozgásának sebességétől</a:t>
            </a:r>
            <a:endParaRPr lang="hu-HU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2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Century"/>
                <a:ea typeface="Microsoft YaHei"/>
              </a:rPr>
              <a:t>A csapadékrendszer áthelyeződési sebességének meghatározásával időben sűrűbb csapadékintenzitás képeket állítunk elő</a:t>
            </a:r>
            <a:endParaRPr lang="hu-HU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2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Century"/>
                <a:ea typeface="Microsoft YaHei"/>
              </a:rPr>
              <a:t>Korrigálás a felszíni csapadékmérőkkel</a:t>
            </a:r>
            <a:endParaRPr lang="hu-HU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2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Century"/>
                <a:ea typeface="Microsoft YaHei"/>
              </a:rPr>
              <a:t>3,6,12,24 óránként</a:t>
            </a:r>
            <a:endParaRPr lang="hu-HU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hu-HU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hu-HU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hu-HU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5120"/>
            <a:endParaRPr lang="hu-HU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423136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stomShape 1"/>
          <p:cNvSpPr/>
          <p:nvPr/>
        </p:nvSpPr>
        <p:spPr>
          <a:xfrm>
            <a:off x="838800" y="360000"/>
            <a:ext cx="1051560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hu-HU" sz="3600" spc="-1" dirty="0" smtClean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Csapadékösszegzés</a:t>
            </a:r>
          </a:p>
          <a:p>
            <a:pPr>
              <a:lnSpc>
                <a:spcPct val="100000"/>
              </a:lnSpc>
            </a:pPr>
            <a:endParaRPr lang="hu-HU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97" name="Picture 11"/>
          <p:cNvPicPr/>
          <p:nvPr/>
        </p:nvPicPr>
        <p:blipFill>
          <a:blip r:embed="rId2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198" name="Picture 10"/>
          <p:cNvPicPr/>
          <p:nvPr/>
        </p:nvPicPr>
        <p:blipFill>
          <a:blip r:embed="rId3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199" name="Picture 9"/>
          <p:cNvPicPr/>
          <p:nvPr/>
        </p:nvPicPr>
        <p:blipFill>
          <a:blip r:embed="rId4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00" name="Picture 8"/>
          <p:cNvPicPr/>
          <p:nvPr/>
        </p:nvPicPr>
        <p:blipFill>
          <a:blip r:embed="rId5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01" name="Picture 7"/>
          <p:cNvPicPr/>
          <p:nvPr/>
        </p:nvPicPr>
        <p:blipFill>
          <a:blip r:embed="rId6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02" name="Picture 6"/>
          <p:cNvPicPr/>
          <p:nvPr/>
        </p:nvPicPr>
        <p:blipFill>
          <a:blip r:embed="rId7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03" name="Picture 5"/>
          <p:cNvPicPr/>
          <p:nvPr/>
        </p:nvPicPr>
        <p:blipFill>
          <a:blip r:embed="rId8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04" name="Picture 4"/>
          <p:cNvPicPr/>
          <p:nvPr/>
        </p:nvPicPr>
        <p:blipFill>
          <a:blip r:embed="rId9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05" name="Picture 3"/>
          <p:cNvPicPr/>
          <p:nvPr/>
        </p:nvPicPr>
        <p:blipFill>
          <a:blip r:embed="rId10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06" name="Picture 2"/>
          <p:cNvPicPr/>
          <p:nvPr/>
        </p:nvPicPr>
        <p:blipFill>
          <a:blip r:embed="rId11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07" name="Picture 1"/>
          <p:cNvPicPr/>
          <p:nvPr/>
        </p:nvPicPr>
        <p:blipFill>
          <a:blip r:embed="rId12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08" name="Picture 22"/>
          <p:cNvPicPr/>
          <p:nvPr/>
        </p:nvPicPr>
        <p:blipFill>
          <a:blip r:embed="rId2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09" name="Picture 21"/>
          <p:cNvPicPr/>
          <p:nvPr/>
        </p:nvPicPr>
        <p:blipFill>
          <a:blip r:embed="rId3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10" name="Picture 20"/>
          <p:cNvPicPr/>
          <p:nvPr/>
        </p:nvPicPr>
        <p:blipFill>
          <a:blip r:embed="rId4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11" name="Picture 19"/>
          <p:cNvPicPr/>
          <p:nvPr/>
        </p:nvPicPr>
        <p:blipFill>
          <a:blip r:embed="rId5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12" name="Picture 18"/>
          <p:cNvPicPr/>
          <p:nvPr/>
        </p:nvPicPr>
        <p:blipFill>
          <a:blip r:embed="rId6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13" name="Picture 17"/>
          <p:cNvPicPr/>
          <p:nvPr/>
        </p:nvPicPr>
        <p:blipFill>
          <a:blip r:embed="rId7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14" name="Picture 16"/>
          <p:cNvPicPr/>
          <p:nvPr/>
        </p:nvPicPr>
        <p:blipFill>
          <a:blip r:embed="rId8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15" name="Picture 15"/>
          <p:cNvPicPr/>
          <p:nvPr/>
        </p:nvPicPr>
        <p:blipFill>
          <a:blip r:embed="rId9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16" name="Picture 14"/>
          <p:cNvPicPr/>
          <p:nvPr/>
        </p:nvPicPr>
        <p:blipFill>
          <a:blip r:embed="rId10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17" name="Picture 13"/>
          <p:cNvPicPr/>
          <p:nvPr/>
        </p:nvPicPr>
        <p:blipFill>
          <a:blip r:embed="rId11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18" name="Picture 12"/>
          <p:cNvPicPr/>
          <p:nvPr/>
        </p:nvPicPr>
        <p:blipFill>
          <a:blip r:embed="rId12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19" name="Picture 2"/>
          <p:cNvPicPr/>
          <p:nvPr/>
        </p:nvPicPr>
        <p:blipFill>
          <a:blip r:embed="rId13"/>
          <a:stretch/>
        </p:blipFill>
        <p:spPr>
          <a:xfrm>
            <a:off x="3401494" y="1407684"/>
            <a:ext cx="6644160" cy="45824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04009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805051" y="250030"/>
            <a:ext cx="5290949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hu-HU" altLang="hu-HU" sz="3600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Times New Roman" panose="02020603050405020304" pitchFamily="18" charset="0"/>
              </a:rPr>
              <a:t>Duál-polarizációs</a:t>
            </a:r>
            <a:r>
              <a:rPr lang="hu-HU" altLang="hu-HU" sz="36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Times New Roman" panose="02020603050405020304" pitchFamily="18" charset="0"/>
              </a:rPr>
              <a:t> </a:t>
            </a:r>
            <a:r>
              <a:rPr lang="hu-HU" altLang="hu-HU" sz="3600" dirty="0" smtClean="0">
                <a:solidFill>
                  <a:srgbClr val="000099"/>
                </a:solidFill>
                <a:latin typeface="+mn-lt"/>
                <a:cs typeface="Times New Roman" panose="02020603050405020304" pitchFamily="18" charset="0"/>
              </a:rPr>
              <a:t>mérések</a:t>
            </a:r>
          </a:p>
          <a:p>
            <a:pPr>
              <a:buClrTx/>
              <a:buFontTx/>
              <a:buNone/>
            </a:pPr>
            <a:endParaRPr lang="hu-HU" altLang="hu-HU" sz="3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666875" y="1643064"/>
            <a:ext cx="46863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6075" indent="-255588">
              <a:tabLst>
                <a:tab pos="346075" algn="l"/>
                <a:tab pos="793750" algn="l"/>
                <a:tab pos="1243013" algn="l"/>
                <a:tab pos="1692275" algn="l"/>
                <a:tab pos="2141538" algn="l"/>
                <a:tab pos="2590800" algn="l"/>
                <a:tab pos="3040063" algn="l"/>
                <a:tab pos="3489325" algn="l"/>
                <a:tab pos="3938588" algn="l"/>
                <a:tab pos="4387850" algn="l"/>
                <a:tab pos="4837113" algn="l"/>
                <a:tab pos="5286375" algn="l"/>
                <a:tab pos="5735638" algn="l"/>
                <a:tab pos="6184900" algn="l"/>
                <a:tab pos="6634163" algn="l"/>
                <a:tab pos="7083425" algn="l"/>
                <a:tab pos="7532688" algn="l"/>
                <a:tab pos="7981950" algn="l"/>
                <a:tab pos="8431213" algn="l"/>
                <a:tab pos="8880475" algn="l"/>
                <a:tab pos="932973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346075" algn="l"/>
                <a:tab pos="793750" algn="l"/>
                <a:tab pos="1243013" algn="l"/>
                <a:tab pos="1692275" algn="l"/>
                <a:tab pos="2141538" algn="l"/>
                <a:tab pos="2590800" algn="l"/>
                <a:tab pos="3040063" algn="l"/>
                <a:tab pos="3489325" algn="l"/>
                <a:tab pos="3938588" algn="l"/>
                <a:tab pos="4387850" algn="l"/>
                <a:tab pos="4837113" algn="l"/>
                <a:tab pos="5286375" algn="l"/>
                <a:tab pos="5735638" algn="l"/>
                <a:tab pos="6184900" algn="l"/>
                <a:tab pos="6634163" algn="l"/>
                <a:tab pos="7083425" algn="l"/>
                <a:tab pos="7532688" algn="l"/>
                <a:tab pos="7981950" algn="l"/>
                <a:tab pos="8431213" algn="l"/>
                <a:tab pos="8880475" algn="l"/>
                <a:tab pos="932973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346075" algn="l"/>
                <a:tab pos="793750" algn="l"/>
                <a:tab pos="1243013" algn="l"/>
                <a:tab pos="1692275" algn="l"/>
                <a:tab pos="2141538" algn="l"/>
                <a:tab pos="2590800" algn="l"/>
                <a:tab pos="3040063" algn="l"/>
                <a:tab pos="3489325" algn="l"/>
                <a:tab pos="3938588" algn="l"/>
                <a:tab pos="4387850" algn="l"/>
                <a:tab pos="4837113" algn="l"/>
                <a:tab pos="5286375" algn="l"/>
                <a:tab pos="5735638" algn="l"/>
                <a:tab pos="6184900" algn="l"/>
                <a:tab pos="6634163" algn="l"/>
                <a:tab pos="7083425" algn="l"/>
                <a:tab pos="7532688" algn="l"/>
                <a:tab pos="7981950" algn="l"/>
                <a:tab pos="8431213" algn="l"/>
                <a:tab pos="8880475" algn="l"/>
                <a:tab pos="932973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346075" algn="l"/>
                <a:tab pos="793750" algn="l"/>
                <a:tab pos="1243013" algn="l"/>
                <a:tab pos="1692275" algn="l"/>
                <a:tab pos="2141538" algn="l"/>
                <a:tab pos="2590800" algn="l"/>
                <a:tab pos="3040063" algn="l"/>
                <a:tab pos="3489325" algn="l"/>
                <a:tab pos="3938588" algn="l"/>
                <a:tab pos="4387850" algn="l"/>
                <a:tab pos="4837113" algn="l"/>
                <a:tab pos="5286375" algn="l"/>
                <a:tab pos="5735638" algn="l"/>
                <a:tab pos="6184900" algn="l"/>
                <a:tab pos="6634163" algn="l"/>
                <a:tab pos="7083425" algn="l"/>
                <a:tab pos="7532688" algn="l"/>
                <a:tab pos="7981950" algn="l"/>
                <a:tab pos="8431213" algn="l"/>
                <a:tab pos="8880475" algn="l"/>
                <a:tab pos="932973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346075" algn="l"/>
                <a:tab pos="793750" algn="l"/>
                <a:tab pos="1243013" algn="l"/>
                <a:tab pos="1692275" algn="l"/>
                <a:tab pos="2141538" algn="l"/>
                <a:tab pos="2590800" algn="l"/>
                <a:tab pos="3040063" algn="l"/>
                <a:tab pos="3489325" algn="l"/>
                <a:tab pos="3938588" algn="l"/>
                <a:tab pos="4387850" algn="l"/>
                <a:tab pos="4837113" algn="l"/>
                <a:tab pos="5286375" algn="l"/>
                <a:tab pos="5735638" algn="l"/>
                <a:tab pos="6184900" algn="l"/>
                <a:tab pos="6634163" algn="l"/>
                <a:tab pos="7083425" algn="l"/>
                <a:tab pos="7532688" algn="l"/>
                <a:tab pos="7981950" algn="l"/>
                <a:tab pos="8431213" algn="l"/>
                <a:tab pos="8880475" algn="l"/>
                <a:tab pos="932973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6075" algn="l"/>
                <a:tab pos="793750" algn="l"/>
                <a:tab pos="1243013" algn="l"/>
                <a:tab pos="1692275" algn="l"/>
                <a:tab pos="2141538" algn="l"/>
                <a:tab pos="2590800" algn="l"/>
                <a:tab pos="3040063" algn="l"/>
                <a:tab pos="3489325" algn="l"/>
                <a:tab pos="3938588" algn="l"/>
                <a:tab pos="4387850" algn="l"/>
                <a:tab pos="4837113" algn="l"/>
                <a:tab pos="5286375" algn="l"/>
                <a:tab pos="5735638" algn="l"/>
                <a:tab pos="6184900" algn="l"/>
                <a:tab pos="6634163" algn="l"/>
                <a:tab pos="7083425" algn="l"/>
                <a:tab pos="7532688" algn="l"/>
                <a:tab pos="7981950" algn="l"/>
                <a:tab pos="8431213" algn="l"/>
                <a:tab pos="8880475" algn="l"/>
                <a:tab pos="932973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6075" algn="l"/>
                <a:tab pos="793750" algn="l"/>
                <a:tab pos="1243013" algn="l"/>
                <a:tab pos="1692275" algn="l"/>
                <a:tab pos="2141538" algn="l"/>
                <a:tab pos="2590800" algn="l"/>
                <a:tab pos="3040063" algn="l"/>
                <a:tab pos="3489325" algn="l"/>
                <a:tab pos="3938588" algn="l"/>
                <a:tab pos="4387850" algn="l"/>
                <a:tab pos="4837113" algn="l"/>
                <a:tab pos="5286375" algn="l"/>
                <a:tab pos="5735638" algn="l"/>
                <a:tab pos="6184900" algn="l"/>
                <a:tab pos="6634163" algn="l"/>
                <a:tab pos="7083425" algn="l"/>
                <a:tab pos="7532688" algn="l"/>
                <a:tab pos="7981950" algn="l"/>
                <a:tab pos="8431213" algn="l"/>
                <a:tab pos="8880475" algn="l"/>
                <a:tab pos="932973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6075" algn="l"/>
                <a:tab pos="793750" algn="l"/>
                <a:tab pos="1243013" algn="l"/>
                <a:tab pos="1692275" algn="l"/>
                <a:tab pos="2141538" algn="l"/>
                <a:tab pos="2590800" algn="l"/>
                <a:tab pos="3040063" algn="l"/>
                <a:tab pos="3489325" algn="l"/>
                <a:tab pos="3938588" algn="l"/>
                <a:tab pos="4387850" algn="l"/>
                <a:tab pos="4837113" algn="l"/>
                <a:tab pos="5286375" algn="l"/>
                <a:tab pos="5735638" algn="l"/>
                <a:tab pos="6184900" algn="l"/>
                <a:tab pos="6634163" algn="l"/>
                <a:tab pos="7083425" algn="l"/>
                <a:tab pos="7532688" algn="l"/>
                <a:tab pos="7981950" algn="l"/>
                <a:tab pos="8431213" algn="l"/>
                <a:tab pos="8880475" algn="l"/>
                <a:tab pos="932973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6075" algn="l"/>
                <a:tab pos="793750" algn="l"/>
                <a:tab pos="1243013" algn="l"/>
                <a:tab pos="1692275" algn="l"/>
                <a:tab pos="2141538" algn="l"/>
                <a:tab pos="2590800" algn="l"/>
                <a:tab pos="3040063" algn="l"/>
                <a:tab pos="3489325" algn="l"/>
                <a:tab pos="3938588" algn="l"/>
                <a:tab pos="4387850" algn="l"/>
                <a:tab pos="4837113" algn="l"/>
                <a:tab pos="5286375" algn="l"/>
                <a:tab pos="5735638" algn="l"/>
                <a:tab pos="6184900" algn="l"/>
                <a:tab pos="6634163" algn="l"/>
                <a:tab pos="7083425" algn="l"/>
                <a:tab pos="7532688" algn="l"/>
                <a:tab pos="7981950" algn="l"/>
                <a:tab pos="8431213" algn="l"/>
                <a:tab pos="8880475" algn="l"/>
                <a:tab pos="932973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>
              <a:spcBef>
                <a:spcPts val="300"/>
              </a:spcBef>
              <a:buClr>
                <a:srgbClr val="969696"/>
              </a:buClr>
              <a:buFont typeface="Georgia" panose="02040502050405020303" pitchFamily="18" charset="0"/>
              <a:buChar char="•"/>
            </a:pPr>
            <a:r>
              <a:rPr lang="hu-HU" altLang="hu-H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Differenciális </a:t>
            </a:r>
            <a:r>
              <a:rPr lang="hu-HU" altLang="hu-H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reflektivitás</a:t>
            </a:r>
            <a:r>
              <a:rPr lang="hu-HU" altLang="hu-H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50822" indent="-250812">
              <a:spcBef>
                <a:spcPts val="300"/>
              </a:spcBef>
            </a:pPr>
            <a:endParaRPr lang="hu-HU" altLang="hu-H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0822" indent="-250812">
              <a:spcBef>
                <a:spcPts val="300"/>
              </a:spcBef>
            </a:pPr>
            <a:endParaRPr lang="hu-HU" altLang="hu-H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  <a:buClr>
                <a:srgbClr val="969696"/>
              </a:buClr>
              <a:buFont typeface="Georgia" panose="02040502050405020303" pitchFamily="18" charset="0"/>
              <a:buChar char="•"/>
            </a:pPr>
            <a:r>
              <a:rPr lang="hu-HU" altLang="hu-H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Differenciális visszaverődési fázisszög:</a:t>
            </a:r>
          </a:p>
          <a:p>
            <a:pPr marL="350822" indent="-250812">
              <a:spcBef>
                <a:spcPts val="300"/>
              </a:spcBef>
            </a:pPr>
            <a:endParaRPr lang="hu-HU" altLang="hu-H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0822" indent="-250812">
              <a:spcBef>
                <a:spcPts val="300"/>
              </a:spcBef>
            </a:pPr>
            <a:endParaRPr lang="hu-HU" altLang="hu-H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  <a:buClr>
                <a:srgbClr val="969696"/>
              </a:buClr>
              <a:buFont typeface="Georgia" panose="02040502050405020303" pitchFamily="18" charset="0"/>
              <a:buChar char="•"/>
            </a:pPr>
            <a:r>
              <a:rPr lang="hu-HU" altLang="hu-H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Specifikus fázisszög változás: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41" y="214313"/>
            <a:ext cx="3470275" cy="228600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524000" y="2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7" y="2143129"/>
            <a:ext cx="2798763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1524000" y="2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2" y="4071939"/>
            <a:ext cx="3500439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1524000" y="2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1" y="5286377"/>
            <a:ext cx="3571875" cy="71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8739190" y="2571750"/>
            <a:ext cx="192881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hu-HU" altLang="hu-HU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Horizontálisan (H) és vertikálisan(V) </a:t>
            </a:r>
          </a:p>
          <a:p>
            <a:pPr algn="ctr">
              <a:buClrTx/>
              <a:buFontTx/>
              <a:buNone/>
            </a:pPr>
            <a:r>
              <a:rPr lang="hu-HU" altLang="hu-H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polarizált elektromágneses hullám.</a:t>
            </a:r>
          </a:p>
        </p:txBody>
      </p:sp>
      <p:pic>
        <p:nvPicPr>
          <p:cNvPr id="3073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92" y="2071688"/>
            <a:ext cx="2903537" cy="457200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8739190" y="4800601"/>
            <a:ext cx="1928812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hu-HU" altLang="hu-HU" sz="2400" i="1">
                <a:solidFill>
                  <a:srgbClr val="000000"/>
                </a:solid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</a:t>
            </a:r>
            <a:r>
              <a:rPr lang="hu-HU" altLang="hu-HU" sz="16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ClrTx/>
              <a:buFontTx/>
              <a:buNone/>
            </a:pPr>
            <a:r>
              <a:rPr lang="hu-HU" altLang="hu-HU"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hu-HU" altLang="hu-HU" sz="16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 </a:t>
            </a:r>
            <a:r>
              <a:rPr lang="hu-HU" altLang="hu-HU"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függése a cseppmérettől és a jégszem alakjától.</a:t>
            </a:r>
          </a:p>
        </p:txBody>
      </p:sp>
    </p:spTree>
    <p:extLst>
      <p:ext uri="{BB962C8B-B14F-4D97-AF65-F5344CB8AC3E}">
        <p14:creationId xmlns:p14="http://schemas.microsoft.com/office/powerpoint/2010/main" val="11860714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 smtClean="0">
                <a:solidFill>
                  <a:srgbClr val="000099"/>
                </a:solidFill>
                <a:latin typeface="+mn-lt"/>
              </a:rPr>
              <a:t>Felhasználásuk:</a:t>
            </a:r>
            <a:r>
              <a:rPr lang="hu-HU" sz="3600" dirty="0" smtClean="0">
                <a:latin typeface="+mn-lt"/>
              </a:rPr>
              <a:t/>
            </a:r>
            <a:br>
              <a:rPr lang="hu-HU" sz="3600" dirty="0" smtClean="0">
                <a:latin typeface="+mn-lt"/>
              </a:rPr>
            </a:br>
            <a:endParaRPr lang="hu-HU" sz="3600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564368"/>
            <a:ext cx="10515600" cy="4351338"/>
          </a:xfrm>
        </p:spPr>
        <p:txBody>
          <a:bodyPr>
            <a:normAutofit/>
          </a:bodyPr>
          <a:lstStyle/>
          <a:p>
            <a:r>
              <a:rPr lang="hu-HU" dirty="0" smtClean="0"/>
              <a:t>Jelenleg:</a:t>
            </a:r>
          </a:p>
          <a:p>
            <a:pPr lvl="1"/>
            <a:r>
              <a:rPr lang="hu-HU" dirty="0" smtClean="0"/>
              <a:t>Szűrő algoritmusok</a:t>
            </a:r>
          </a:p>
          <a:p>
            <a:pPr lvl="2"/>
            <a:r>
              <a:rPr lang="hu-HU" dirty="0" smtClean="0"/>
              <a:t>RLAN zavarok (Z</a:t>
            </a:r>
            <a:r>
              <a:rPr lang="hu-HU" baseline="-25000" dirty="0" smtClean="0"/>
              <a:t>DR</a:t>
            </a:r>
            <a:r>
              <a:rPr lang="hu-HU" dirty="0" smtClean="0"/>
              <a:t>,)</a:t>
            </a:r>
          </a:p>
          <a:p>
            <a:pPr lvl="2"/>
            <a:r>
              <a:rPr lang="hu-HU" dirty="0" err="1" smtClean="0"/>
              <a:t>Clear</a:t>
            </a:r>
            <a:r>
              <a:rPr lang="hu-HU" dirty="0" smtClean="0"/>
              <a:t> Air </a:t>
            </a:r>
            <a:r>
              <a:rPr lang="hu-HU" dirty="0" err="1" smtClean="0"/>
              <a:t>Echo</a:t>
            </a:r>
            <a:r>
              <a:rPr lang="hu-HU" dirty="0" smtClean="0"/>
              <a:t> (Z</a:t>
            </a:r>
            <a:r>
              <a:rPr lang="hu-HU" baseline="-25000" dirty="0" smtClean="0"/>
              <a:t>DR</a:t>
            </a:r>
            <a:r>
              <a:rPr lang="hu-HU" dirty="0" smtClean="0"/>
              <a:t>, </a:t>
            </a:r>
            <a:r>
              <a:rPr lang="el-GR" dirty="0"/>
              <a:t>ρ</a:t>
            </a:r>
            <a:r>
              <a:rPr lang="hu-HU" baseline="-25000" dirty="0" smtClean="0"/>
              <a:t>HV</a:t>
            </a:r>
            <a:r>
              <a:rPr lang="hu-HU" dirty="0"/>
              <a:t>)</a:t>
            </a:r>
            <a:endParaRPr lang="hu-HU" dirty="0" smtClean="0"/>
          </a:p>
          <a:p>
            <a:pPr lvl="2"/>
            <a:r>
              <a:rPr lang="hu-HU" dirty="0" err="1" smtClean="0"/>
              <a:t>Chaff</a:t>
            </a:r>
            <a:r>
              <a:rPr lang="hu-HU" dirty="0" smtClean="0"/>
              <a:t> </a:t>
            </a:r>
            <a:r>
              <a:rPr lang="hu-HU" dirty="0"/>
              <a:t>(Z</a:t>
            </a:r>
            <a:r>
              <a:rPr lang="hu-HU" baseline="-25000" dirty="0"/>
              <a:t>DR</a:t>
            </a:r>
            <a:r>
              <a:rPr lang="hu-HU" dirty="0"/>
              <a:t>, </a:t>
            </a:r>
            <a:r>
              <a:rPr lang="el-GR" dirty="0"/>
              <a:t>ρ</a:t>
            </a:r>
            <a:r>
              <a:rPr lang="hu-HU" baseline="-25000" dirty="0" smtClean="0"/>
              <a:t>HV, </a:t>
            </a:r>
            <a:r>
              <a:rPr lang="hu-HU" altLang="hu-HU" dirty="0" err="1">
                <a:cs typeface="Times New Roman" panose="02020603050405020304" pitchFamily="18" charset="0"/>
              </a:rPr>
              <a:t>φ</a:t>
            </a:r>
            <a:r>
              <a:rPr lang="hu-HU" altLang="hu-HU" baseline="-25000" dirty="0" err="1"/>
              <a:t>DP</a:t>
            </a:r>
            <a:r>
              <a:rPr lang="hu-HU" altLang="hu-HU" dirty="0"/>
              <a:t> </a:t>
            </a:r>
            <a:r>
              <a:rPr lang="hu-HU" dirty="0" smtClean="0"/>
              <a:t>)</a:t>
            </a:r>
          </a:p>
          <a:p>
            <a:pPr lvl="2"/>
            <a:r>
              <a:rPr lang="hu-HU" dirty="0" err="1" smtClean="0"/>
              <a:t>Bright</a:t>
            </a:r>
            <a:r>
              <a:rPr lang="hu-HU" dirty="0" smtClean="0"/>
              <a:t> Band ( </a:t>
            </a:r>
            <a:r>
              <a:rPr lang="el-GR" dirty="0"/>
              <a:t>ρ</a:t>
            </a:r>
            <a:r>
              <a:rPr lang="hu-HU" baseline="-25000" dirty="0"/>
              <a:t>HV </a:t>
            </a:r>
            <a:r>
              <a:rPr lang="hu-HU" dirty="0" smtClean="0"/>
              <a:t> - nem operatív)</a:t>
            </a:r>
          </a:p>
          <a:p>
            <a:pPr lvl="1"/>
            <a:r>
              <a:rPr lang="hu-HU" dirty="0" smtClean="0"/>
              <a:t>Gyengülési korrekció  (</a:t>
            </a:r>
            <a:r>
              <a:rPr lang="hu-HU" altLang="hu-HU" dirty="0" err="1">
                <a:cs typeface="Times New Roman" panose="02020603050405020304" pitchFamily="18" charset="0"/>
              </a:rPr>
              <a:t>φ</a:t>
            </a:r>
            <a:r>
              <a:rPr lang="hu-HU" altLang="hu-HU" sz="1800" baseline="-25000" dirty="0" err="1"/>
              <a:t>DP</a:t>
            </a:r>
            <a:r>
              <a:rPr lang="hu-HU" altLang="hu-HU" dirty="0"/>
              <a:t> </a:t>
            </a:r>
            <a:r>
              <a:rPr lang="hu-HU" altLang="hu-HU" dirty="0" smtClean="0"/>
              <a:t>)</a:t>
            </a:r>
            <a:endParaRPr lang="hu-HU" dirty="0" smtClean="0"/>
          </a:p>
          <a:p>
            <a:r>
              <a:rPr lang="hu-HU" dirty="0" smtClean="0"/>
              <a:t>Jövőben:</a:t>
            </a:r>
          </a:p>
          <a:p>
            <a:pPr lvl="1"/>
            <a:r>
              <a:rPr lang="hu-HU" dirty="0" err="1" smtClean="0"/>
              <a:t>Hidrometeor</a:t>
            </a:r>
            <a:r>
              <a:rPr lang="hu-HU" dirty="0" smtClean="0"/>
              <a:t> klasszifikáció (Z</a:t>
            </a:r>
            <a:r>
              <a:rPr lang="hu-HU" baseline="-25000" dirty="0" smtClean="0"/>
              <a:t>DR</a:t>
            </a:r>
            <a:r>
              <a:rPr lang="hu-HU" dirty="0"/>
              <a:t>, </a:t>
            </a:r>
            <a:r>
              <a:rPr lang="el-GR" dirty="0"/>
              <a:t>ρ</a:t>
            </a:r>
            <a:r>
              <a:rPr lang="hu-HU" baseline="-25000" dirty="0"/>
              <a:t>HV, </a:t>
            </a:r>
            <a:r>
              <a:rPr lang="hu-HU" dirty="0"/>
              <a:t>, </a:t>
            </a:r>
            <a:r>
              <a:rPr lang="hu-HU" dirty="0" smtClean="0"/>
              <a:t>KDP</a:t>
            </a:r>
            <a:r>
              <a:rPr lang="hu-HU" altLang="hu-HU" dirty="0" smtClean="0"/>
              <a:t> </a:t>
            </a:r>
            <a:r>
              <a:rPr lang="hu-HU" dirty="0" smtClean="0"/>
              <a:t>)</a:t>
            </a:r>
          </a:p>
          <a:p>
            <a:pPr lvl="1"/>
            <a:r>
              <a:rPr lang="hu-HU" dirty="0" smtClean="0">
                <a:solidFill>
                  <a:srgbClr val="000099"/>
                </a:solidFill>
              </a:rPr>
              <a:t>Csapadékmennyiség </a:t>
            </a:r>
            <a:r>
              <a:rPr lang="hu-HU" dirty="0">
                <a:solidFill>
                  <a:srgbClr val="000099"/>
                </a:solidFill>
              </a:rPr>
              <a:t>becslés pontosítása </a:t>
            </a:r>
            <a:r>
              <a:rPr lang="hu-HU" dirty="0" smtClean="0">
                <a:solidFill>
                  <a:srgbClr val="000099"/>
                </a:solidFill>
              </a:rPr>
              <a:t>(</a:t>
            </a:r>
            <a:r>
              <a:rPr lang="hu-HU" dirty="0">
                <a:solidFill>
                  <a:srgbClr val="000099"/>
                </a:solidFill>
              </a:rPr>
              <a:t>Z</a:t>
            </a:r>
            <a:r>
              <a:rPr lang="hu-HU" baseline="-25000" dirty="0">
                <a:solidFill>
                  <a:srgbClr val="000099"/>
                </a:solidFill>
              </a:rPr>
              <a:t>DR</a:t>
            </a:r>
            <a:r>
              <a:rPr lang="hu-HU" dirty="0" smtClean="0">
                <a:solidFill>
                  <a:srgbClr val="000099"/>
                </a:solidFill>
              </a:rPr>
              <a:t>, KDP)</a:t>
            </a:r>
          </a:p>
          <a:p>
            <a:pPr lvl="1"/>
            <a:endParaRPr lang="hu-HU" dirty="0" smtClean="0"/>
          </a:p>
          <a:p>
            <a:pPr lvl="1"/>
            <a:endParaRPr lang="hu-HU" dirty="0" smtClean="0"/>
          </a:p>
          <a:p>
            <a:pPr lvl="1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6629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>
                <a:solidFill>
                  <a:srgbClr val="000099"/>
                </a:solidFill>
                <a:latin typeface="+mn-lt"/>
              </a:rPr>
              <a:t>Radar </a:t>
            </a:r>
            <a:r>
              <a:rPr lang="hu-HU" sz="3600" dirty="0" smtClean="0">
                <a:solidFill>
                  <a:srgbClr val="000099"/>
                </a:solidFill>
                <a:latin typeface="+mn-lt"/>
              </a:rPr>
              <a:t>frekvenciák</a:t>
            </a:r>
            <a:r>
              <a:rPr lang="hu-HU" sz="3600" b="1" dirty="0" smtClean="0">
                <a:solidFill>
                  <a:srgbClr val="000099"/>
                </a:solidFill>
                <a:latin typeface="+mn-lt"/>
              </a:rPr>
              <a:t/>
            </a:r>
            <a:br>
              <a:rPr lang="hu-HU" sz="3600" b="1" dirty="0" smtClean="0">
                <a:solidFill>
                  <a:srgbClr val="000099"/>
                </a:solidFill>
                <a:latin typeface="+mn-lt"/>
              </a:rPr>
            </a:br>
            <a:endParaRPr lang="hu-HU" sz="3600" b="1" dirty="0">
              <a:solidFill>
                <a:srgbClr val="000099"/>
              </a:solidFill>
              <a:latin typeface="+mn-lt"/>
            </a:endParaRPr>
          </a:p>
        </p:txBody>
      </p:sp>
      <p:pic>
        <p:nvPicPr>
          <p:cNvPr id="12" name="Tartalom helye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576" y="1306286"/>
            <a:ext cx="7126779" cy="4999512"/>
          </a:xfrm>
        </p:spPr>
      </p:pic>
      <p:sp>
        <p:nvSpPr>
          <p:cNvPr id="13" name="Ellipszis 12"/>
          <p:cNvSpPr/>
          <p:nvPr/>
        </p:nvSpPr>
        <p:spPr>
          <a:xfrm>
            <a:off x="4132614" y="3443844"/>
            <a:ext cx="5949538" cy="403761"/>
          </a:xfrm>
          <a:prstGeom prst="ellipse">
            <a:avLst/>
          </a:prstGeom>
          <a:noFill/>
          <a:ln w="28575">
            <a:solidFill>
              <a:srgbClr val="0D32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49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dirty="0" smtClean="0">
                <a:solidFill>
                  <a:srgbClr val="000099"/>
                </a:solidFill>
                <a:latin typeface="+mn-lt"/>
              </a:rPr>
              <a:t>Radaros csapadékbecslés abszolút hibája különböző módszerek esetén</a:t>
            </a:r>
            <a:endParaRPr lang="hu-HU" sz="3600" dirty="0">
              <a:latin typeface="+mn-lt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762" y="1507990"/>
            <a:ext cx="5639542" cy="4548426"/>
          </a:xfrm>
        </p:spPr>
      </p:pic>
      <p:sp>
        <p:nvSpPr>
          <p:cNvPr id="5" name="Tartalom helye 4"/>
          <p:cNvSpPr>
            <a:spLocks noGrp="1"/>
          </p:cNvSpPr>
          <p:nvPr>
            <p:ph sz="half" idx="2"/>
          </p:nvPr>
        </p:nvSpPr>
        <p:spPr>
          <a:xfrm>
            <a:off x="914400" y="2086882"/>
            <a:ext cx="3241964" cy="2924505"/>
          </a:xfrm>
        </p:spPr>
        <p:txBody>
          <a:bodyPr/>
          <a:lstStyle/>
          <a:p>
            <a:r>
              <a:rPr lang="hu-HU" dirty="0" smtClean="0"/>
              <a:t>Fekete - R(Z)</a:t>
            </a:r>
          </a:p>
          <a:p>
            <a:r>
              <a:rPr lang="hu-HU" dirty="0" smtClean="0"/>
              <a:t>Zöld – R (Z, ZDR)</a:t>
            </a:r>
          </a:p>
          <a:p>
            <a:r>
              <a:rPr lang="hu-HU" dirty="0" smtClean="0"/>
              <a:t>Kék – R (KDP)</a:t>
            </a:r>
          </a:p>
          <a:p>
            <a:r>
              <a:rPr lang="hu-HU" dirty="0" smtClean="0"/>
              <a:t>Piros – R(A)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0034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 smtClean="0">
                <a:solidFill>
                  <a:srgbClr val="000099"/>
                </a:solidFill>
                <a:latin typeface="+mn-lt"/>
              </a:rPr>
              <a:t>ZDR </a:t>
            </a:r>
            <a:r>
              <a:rPr lang="hu-HU" sz="3600" dirty="0">
                <a:solidFill>
                  <a:srgbClr val="000099"/>
                </a:solidFill>
                <a:latin typeface="+mn-lt"/>
              </a:rPr>
              <a:t>kalibrációs</a:t>
            </a:r>
            <a:r>
              <a:rPr lang="hu-HU" sz="3600" dirty="0" smtClean="0">
                <a:solidFill>
                  <a:srgbClr val="000099"/>
                </a:solidFill>
                <a:latin typeface="+mn-lt"/>
              </a:rPr>
              <a:t> mérések</a:t>
            </a:r>
            <a:r>
              <a:rPr lang="hu-HU" sz="3600" dirty="0" smtClean="0">
                <a:latin typeface="+mn-lt"/>
              </a:rPr>
              <a:t/>
            </a:r>
            <a:br>
              <a:rPr lang="hu-HU" sz="3600" dirty="0" smtClean="0">
                <a:latin typeface="+mn-lt"/>
              </a:rPr>
            </a:br>
            <a:endParaRPr lang="hu-HU" sz="3600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442333"/>
            <a:ext cx="5359400" cy="4351339"/>
          </a:xfrm>
        </p:spPr>
        <p:txBody>
          <a:bodyPr>
            <a:normAutofit/>
          </a:bodyPr>
          <a:lstStyle/>
          <a:p>
            <a:r>
              <a:rPr lang="hu-HU" sz="2000" dirty="0"/>
              <a:t>Óránként egy mérés</a:t>
            </a:r>
          </a:p>
          <a:p>
            <a:r>
              <a:rPr lang="hu-HU" sz="2000" dirty="0"/>
              <a:t>20 km-es hatótávban, 125 méterenként</a:t>
            </a:r>
          </a:p>
          <a:p>
            <a:r>
              <a:rPr lang="hu-HU" sz="2000" dirty="0"/>
              <a:t>Antenna kvázi </a:t>
            </a:r>
            <a:r>
              <a:rPr lang="hu-HU" sz="2000" dirty="0" smtClean="0"/>
              <a:t>függőlegesen</a:t>
            </a:r>
            <a:r>
              <a:rPr lang="hu-HU" sz="2000" dirty="0"/>
              <a:t>( 88 fokon)  	</a:t>
            </a:r>
          </a:p>
          <a:p>
            <a:pPr marL="0" indent="0">
              <a:buNone/>
            </a:pPr>
            <a:r>
              <a:rPr lang="hu-HU" sz="2000" dirty="0">
                <a:sym typeface="Wingdings" panose="05000000000000000000" pitchFamily="2" charset="2"/>
              </a:rPr>
              <a:t>  	</a:t>
            </a:r>
            <a:r>
              <a:rPr lang="hu-HU" sz="2000" dirty="0"/>
              <a:t>A cseppeket alulról látjuk, Z</a:t>
            </a:r>
            <a:r>
              <a:rPr lang="hu-HU" sz="2000" baseline="-25000" dirty="0"/>
              <a:t>HH</a:t>
            </a:r>
            <a:r>
              <a:rPr lang="hu-HU" sz="2000" dirty="0"/>
              <a:t>  és Z</a:t>
            </a:r>
            <a:r>
              <a:rPr lang="hu-HU" sz="2000" baseline="-25000" dirty="0"/>
              <a:t>VV</a:t>
            </a:r>
            <a:r>
              <a:rPr lang="hu-HU" sz="2000" dirty="0"/>
              <a:t>  	között minimális különbség </a:t>
            </a:r>
          </a:p>
          <a:p>
            <a:pPr marL="0" indent="0">
              <a:buNone/>
            </a:pPr>
            <a:r>
              <a:rPr lang="hu-HU" sz="2000" dirty="0">
                <a:sym typeface="Wingdings" panose="05000000000000000000" pitchFamily="2" charset="2"/>
              </a:rPr>
              <a:t>  	 kicsi ZDR (</a:t>
            </a:r>
            <a:r>
              <a:rPr lang="hu-HU" sz="2000" dirty="0" smtClean="0">
                <a:sym typeface="Wingdings" panose="05000000000000000000" pitchFamily="2" charset="2"/>
              </a:rPr>
              <a:t>0 +/- </a:t>
            </a:r>
            <a:r>
              <a:rPr lang="hu-HU" sz="2000" dirty="0" err="1" smtClean="0">
                <a:sym typeface="Wingdings" panose="05000000000000000000" pitchFamily="2" charset="2"/>
              </a:rPr>
              <a:t>0</a:t>
            </a:r>
            <a:r>
              <a:rPr lang="hu-HU" sz="2000" dirty="0" smtClean="0">
                <a:sym typeface="Wingdings" panose="05000000000000000000" pitchFamily="2" charset="2"/>
              </a:rPr>
              <a:t>,1) </a:t>
            </a:r>
            <a:endParaRPr lang="hu-HU" sz="2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829" y="638704"/>
            <a:ext cx="1180952" cy="562857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169" y="638704"/>
            <a:ext cx="1180952" cy="5628571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509" y="638704"/>
            <a:ext cx="1180952" cy="5628571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750" y="3700495"/>
            <a:ext cx="3341967" cy="272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838800" y="360000"/>
            <a:ext cx="1051560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hu-HU" sz="36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Gyengülési </a:t>
            </a:r>
            <a:r>
              <a:rPr lang="hu-HU" sz="3600" spc="-1" dirty="0" smtClean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korrekció</a:t>
            </a:r>
          </a:p>
          <a:p>
            <a:pPr>
              <a:lnSpc>
                <a:spcPct val="100000"/>
              </a:lnSpc>
            </a:pPr>
            <a:endParaRPr lang="hu-HU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25" name="CustomShape 2"/>
          <p:cNvSpPr/>
          <p:nvPr/>
        </p:nvSpPr>
        <p:spPr>
          <a:xfrm>
            <a:off x="4096986" y="1009440"/>
            <a:ext cx="6816437" cy="54913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343080" indent="-342000"/>
            <a:endParaRPr lang="hu-HU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" name="CustomShape 3"/>
          <p:cNvSpPr/>
          <p:nvPr/>
        </p:nvSpPr>
        <p:spPr>
          <a:xfrm>
            <a:off x="838800" y="1684800"/>
            <a:ext cx="3124377" cy="38134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-</a:t>
            </a:r>
            <a:r>
              <a:rPr lang="hu-HU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A kibocsátott sugárzás a különböző polarizációs irányokban fázisszög változást szenved </a:t>
            </a:r>
            <a:r>
              <a:rPr lang="hu-HU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Wingdings" panose="05000000000000000000" pitchFamily="2" charset="2"/>
              </a:rPr>
              <a:t></a:t>
            </a:r>
            <a:r>
              <a:rPr lang="hu-HU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</a:t>
            </a:r>
            <a:r>
              <a:rPr lang="hu-HU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az elektromágneses sugárzás a vízben lassabban halad, mint levegőben</a:t>
            </a:r>
            <a:endParaRPr lang="hu-H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endParaRPr lang="hu-H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r>
              <a:rPr lang="hu-HU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-Differnciális</a:t>
            </a:r>
            <a:r>
              <a:rPr lang="hu-HU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terjedési fázisszög:</a:t>
            </a:r>
            <a:endParaRPr lang="hu-H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r>
              <a:rPr lang="hu-HU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Φ</a:t>
            </a:r>
            <a:r>
              <a:rPr lang="hu-HU" sz="14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DP</a:t>
            </a:r>
            <a:r>
              <a:rPr lang="hu-HU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= Φ</a:t>
            </a:r>
            <a:r>
              <a:rPr lang="hu-HU" sz="14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H</a:t>
            </a:r>
            <a:r>
              <a:rPr lang="hu-HU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- Φ</a:t>
            </a:r>
            <a:r>
              <a:rPr lang="hu-HU" sz="14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V</a:t>
            </a:r>
            <a:endParaRPr lang="hu-H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endParaRPr lang="hu-H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r>
              <a:rPr lang="hu-HU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A horizontális (Φ</a:t>
            </a:r>
            <a:r>
              <a:rPr lang="hu-HU" sz="14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H</a:t>
            </a:r>
            <a:r>
              <a:rPr lang="hu-HU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) és vertikális (Φ</a:t>
            </a:r>
            <a:r>
              <a:rPr lang="hu-HU" sz="14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V</a:t>
            </a:r>
            <a:r>
              <a:rPr lang="hu-HU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) polarizációs irány esetén bekövetkező fázisszög változások különbsége.</a:t>
            </a:r>
            <a:endParaRPr lang="hu-H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endParaRPr lang="hu-H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r>
              <a:rPr lang="hu-HU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- Φ</a:t>
            </a:r>
            <a:r>
              <a:rPr lang="hu-HU" sz="14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DP</a:t>
            </a:r>
            <a:r>
              <a:rPr lang="hu-HU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monoton növekvő </a:t>
            </a:r>
            <a:r>
              <a:rPr lang="hu-HU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Wingdings" panose="05000000000000000000" pitchFamily="2" charset="2"/>
              </a:rPr>
              <a:t></a:t>
            </a:r>
            <a:r>
              <a:rPr lang="hu-HU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</a:t>
            </a:r>
            <a:r>
              <a:rPr lang="hu-HU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növekedésének mértékéből a radar jel csapadék okozta gyengülésének nagyságára következtethetünk</a:t>
            </a:r>
            <a:endParaRPr lang="hu-H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endParaRPr lang="hu-H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hu-H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991" y="1684800"/>
            <a:ext cx="6436426" cy="481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787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838800" y="360000"/>
            <a:ext cx="1051560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hu-HU" sz="36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Gyengülési </a:t>
            </a:r>
            <a:r>
              <a:rPr lang="hu-HU" sz="3600" spc="-1" dirty="0" smtClean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korrekció</a:t>
            </a:r>
          </a:p>
          <a:p>
            <a:pPr>
              <a:lnSpc>
                <a:spcPct val="100000"/>
              </a:lnSpc>
            </a:pPr>
            <a:endParaRPr lang="hu-HU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34" name="CustomShape 2"/>
          <p:cNvSpPr/>
          <p:nvPr/>
        </p:nvSpPr>
        <p:spPr>
          <a:xfrm>
            <a:off x="2567640" y="1187280"/>
            <a:ext cx="7775640" cy="493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343080" indent="-342000"/>
            <a:r>
              <a:rPr lang="hu-HU" sz="2000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Century"/>
                <a:ea typeface="Microsoft YaHei"/>
              </a:rPr>
              <a:t>Nyers reflektivitás mező </a:t>
            </a:r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5" name="Kép 4"/>
          <p:cNvPicPr/>
          <p:nvPr/>
        </p:nvPicPr>
        <p:blipFill>
          <a:blip r:embed="rId2"/>
          <a:stretch/>
        </p:blipFill>
        <p:spPr>
          <a:xfrm>
            <a:off x="2640000" y="1908000"/>
            <a:ext cx="7055640" cy="3779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907211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838800" y="360000"/>
            <a:ext cx="1051560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hu-HU" sz="36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Gyengülési </a:t>
            </a:r>
            <a:r>
              <a:rPr lang="hu-HU" sz="3600" spc="-1" dirty="0" smtClean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korrekció</a:t>
            </a:r>
          </a:p>
          <a:p>
            <a:pPr>
              <a:lnSpc>
                <a:spcPct val="100000"/>
              </a:lnSpc>
            </a:pPr>
            <a:endParaRPr lang="hu-HU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31" name="CustomShape 2"/>
          <p:cNvSpPr/>
          <p:nvPr/>
        </p:nvSpPr>
        <p:spPr>
          <a:xfrm>
            <a:off x="2567640" y="1187280"/>
            <a:ext cx="7775640" cy="493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343080" indent="-342000"/>
            <a:r>
              <a:rPr lang="hu-HU" sz="2000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Century"/>
                <a:ea typeface="Microsoft YaHei"/>
              </a:rPr>
              <a:t>Nyers PHIDP mező</a:t>
            </a:r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2" name="Kép 4"/>
          <p:cNvPicPr/>
          <p:nvPr/>
        </p:nvPicPr>
        <p:blipFill>
          <a:blip r:embed="rId2"/>
          <a:stretch/>
        </p:blipFill>
        <p:spPr>
          <a:xfrm>
            <a:off x="2640000" y="1908000"/>
            <a:ext cx="7055640" cy="3779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20488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838800" y="360000"/>
            <a:ext cx="1051560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hu-HU" sz="36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Gyengülési </a:t>
            </a:r>
            <a:r>
              <a:rPr lang="hu-HU" sz="3600" spc="-1" dirty="0" smtClean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korrekció</a:t>
            </a:r>
          </a:p>
          <a:p>
            <a:pPr>
              <a:lnSpc>
                <a:spcPct val="100000"/>
              </a:lnSpc>
            </a:pPr>
            <a:endParaRPr lang="hu-HU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2567640" y="1187280"/>
            <a:ext cx="7775640" cy="493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343080" indent="-342000"/>
            <a:r>
              <a:rPr lang="hu-HU" sz="2000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Century"/>
                <a:ea typeface="Microsoft YaHei"/>
              </a:rPr>
              <a:t>Szűrt reflektivitás mező </a:t>
            </a:r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8" name="Kép 3"/>
          <p:cNvPicPr/>
          <p:nvPr/>
        </p:nvPicPr>
        <p:blipFill>
          <a:blip r:embed="rId2"/>
          <a:stretch/>
        </p:blipFill>
        <p:spPr>
          <a:xfrm>
            <a:off x="2640000" y="1908000"/>
            <a:ext cx="7055640" cy="3779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630253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838800" y="360000"/>
            <a:ext cx="1051560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hu-HU" sz="36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Gyengülési </a:t>
            </a:r>
            <a:r>
              <a:rPr lang="hu-HU" sz="3600" spc="-1" dirty="0" smtClean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korrekció</a:t>
            </a:r>
          </a:p>
          <a:p>
            <a:pPr>
              <a:lnSpc>
                <a:spcPct val="100000"/>
              </a:lnSpc>
            </a:pPr>
            <a:endParaRPr lang="hu-HU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40" name="CustomShape 2"/>
          <p:cNvSpPr/>
          <p:nvPr/>
        </p:nvSpPr>
        <p:spPr>
          <a:xfrm>
            <a:off x="2567640" y="1187280"/>
            <a:ext cx="7775640" cy="493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343080" indent="-342000"/>
            <a:r>
              <a:rPr lang="hu-HU" sz="2000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Century"/>
                <a:ea typeface="Microsoft YaHei"/>
              </a:rPr>
              <a:t>Gyengítéssel korrigált, szűrt reflektivitás mező </a:t>
            </a:r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/>
            <a:endParaRPr lang="hu-HU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1" name="Kép 3"/>
          <p:cNvPicPr/>
          <p:nvPr/>
        </p:nvPicPr>
        <p:blipFill>
          <a:blip r:embed="rId2"/>
          <a:stretch/>
        </p:blipFill>
        <p:spPr>
          <a:xfrm>
            <a:off x="2640000" y="1908000"/>
            <a:ext cx="7055640" cy="3779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544053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"/>
          <p:cNvSpPr/>
          <p:nvPr/>
        </p:nvSpPr>
        <p:spPr>
          <a:xfrm>
            <a:off x="838800" y="360000"/>
            <a:ext cx="1051560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hu-HU" sz="36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AUTO </a:t>
            </a:r>
            <a:r>
              <a:rPr lang="hu-HU" sz="3600" spc="-1" dirty="0" smtClean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METAR</a:t>
            </a:r>
          </a:p>
          <a:p>
            <a:pPr>
              <a:lnSpc>
                <a:spcPct val="100000"/>
              </a:lnSpc>
            </a:pPr>
            <a:endParaRPr lang="hu-HU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243" name="Picture 11"/>
          <p:cNvPicPr/>
          <p:nvPr/>
        </p:nvPicPr>
        <p:blipFill>
          <a:blip r:embed="rId2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44" name="Picture 10"/>
          <p:cNvPicPr/>
          <p:nvPr/>
        </p:nvPicPr>
        <p:blipFill>
          <a:blip r:embed="rId3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45" name="Picture 9"/>
          <p:cNvPicPr/>
          <p:nvPr/>
        </p:nvPicPr>
        <p:blipFill>
          <a:blip r:embed="rId4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46" name="Picture 8"/>
          <p:cNvPicPr/>
          <p:nvPr/>
        </p:nvPicPr>
        <p:blipFill>
          <a:blip r:embed="rId5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47" name="Picture 7"/>
          <p:cNvPicPr/>
          <p:nvPr/>
        </p:nvPicPr>
        <p:blipFill>
          <a:blip r:embed="rId6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48" name="Picture 6"/>
          <p:cNvPicPr/>
          <p:nvPr/>
        </p:nvPicPr>
        <p:blipFill>
          <a:blip r:embed="rId7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49" name="Picture 5"/>
          <p:cNvPicPr/>
          <p:nvPr/>
        </p:nvPicPr>
        <p:blipFill>
          <a:blip r:embed="rId8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50" name="Picture 4"/>
          <p:cNvPicPr/>
          <p:nvPr/>
        </p:nvPicPr>
        <p:blipFill>
          <a:blip r:embed="rId9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51" name="Picture 3"/>
          <p:cNvPicPr/>
          <p:nvPr/>
        </p:nvPicPr>
        <p:blipFill>
          <a:blip r:embed="rId10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52" name="Picture 2"/>
          <p:cNvPicPr/>
          <p:nvPr/>
        </p:nvPicPr>
        <p:blipFill>
          <a:blip r:embed="rId11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53" name="Picture 1"/>
          <p:cNvPicPr/>
          <p:nvPr/>
        </p:nvPicPr>
        <p:blipFill>
          <a:blip r:embed="rId12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54" name="Picture 22"/>
          <p:cNvPicPr/>
          <p:nvPr/>
        </p:nvPicPr>
        <p:blipFill>
          <a:blip r:embed="rId2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55" name="Picture 21"/>
          <p:cNvPicPr/>
          <p:nvPr/>
        </p:nvPicPr>
        <p:blipFill>
          <a:blip r:embed="rId3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56" name="Picture 20"/>
          <p:cNvPicPr/>
          <p:nvPr/>
        </p:nvPicPr>
        <p:blipFill>
          <a:blip r:embed="rId4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57" name="Picture 19"/>
          <p:cNvPicPr/>
          <p:nvPr/>
        </p:nvPicPr>
        <p:blipFill>
          <a:blip r:embed="rId5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58" name="Picture 18"/>
          <p:cNvPicPr/>
          <p:nvPr/>
        </p:nvPicPr>
        <p:blipFill>
          <a:blip r:embed="rId6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59" name="Picture 17"/>
          <p:cNvPicPr/>
          <p:nvPr/>
        </p:nvPicPr>
        <p:blipFill>
          <a:blip r:embed="rId7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60" name="Picture 16"/>
          <p:cNvPicPr/>
          <p:nvPr/>
        </p:nvPicPr>
        <p:blipFill>
          <a:blip r:embed="rId8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61" name="Picture 15"/>
          <p:cNvPicPr/>
          <p:nvPr/>
        </p:nvPicPr>
        <p:blipFill>
          <a:blip r:embed="rId9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62" name="Picture 14"/>
          <p:cNvPicPr/>
          <p:nvPr/>
        </p:nvPicPr>
        <p:blipFill>
          <a:blip r:embed="rId10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63" name="Picture 13"/>
          <p:cNvPicPr/>
          <p:nvPr/>
        </p:nvPicPr>
        <p:blipFill>
          <a:blip r:embed="rId11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64" name="Picture 12"/>
          <p:cNvPicPr/>
          <p:nvPr/>
        </p:nvPicPr>
        <p:blipFill>
          <a:blip r:embed="rId12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65" name="Kép 1"/>
          <p:cNvPicPr/>
          <p:nvPr/>
        </p:nvPicPr>
        <p:blipFill>
          <a:blip r:embed="rId13"/>
          <a:stretch/>
        </p:blipFill>
        <p:spPr>
          <a:xfrm>
            <a:off x="2363190" y="1022400"/>
            <a:ext cx="8221594" cy="483421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62676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"/>
          <p:cNvSpPr/>
          <p:nvPr/>
        </p:nvSpPr>
        <p:spPr>
          <a:xfrm>
            <a:off x="838800" y="360000"/>
            <a:ext cx="1051560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hu-HU" sz="3600" spc="-1" dirty="0" smtClean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Effektív munkavégzés:</a:t>
            </a:r>
          </a:p>
          <a:p>
            <a:pPr>
              <a:lnSpc>
                <a:spcPct val="100000"/>
              </a:lnSpc>
            </a:pPr>
            <a:endParaRPr lang="hu-HU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243" name="Picture 11"/>
          <p:cNvPicPr/>
          <p:nvPr/>
        </p:nvPicPr>
        <p:blipFill>
          <a:blip r:embed="rId2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44" name="Picture 10"/>
          <p:cNvPicPr/>
          <p:nvPr/>
        </p:nvPicPr>
        <p:blipFill>
          <a:blip r:embed="rId3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45" name="Picture 9"/>
          <p:cNvPicPr/>
          <p:nvPr/>
        </p:nvPicPr>
        <p:blipFill>
          <a:blip r:embed="rId4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46" name="Picture 8"/>
          <p:cNvPicPr/>
          <p:nvPr/>
        </p:nvPicPr>
        <p:blipFill>
          <a:blip r:embed="rId5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47" name="Picture 7"/>
          <p:cNvPicPr/>
          <p:nvPr/>
        </p:nvPicPr>
        <p:blipFill>
          <a:blip r:embed="rId6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48" name="Picture 6"/>
          <p:cNvPicPr/>
          <p:nvPr/>
        </p:nvPicPr>
        <p:blipFill>
          <a:blip r:embed="rId7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49" name="Picture 5"/>
          <p:cNvPicPr/>
          <p:nvPr/>
        </p:nvPicPr>
        <p:blipFill>
          <a:blip r:embed="rId8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50" name="Picture 4"/>
          <p:cNvPicPr/>
          <p:nvPr/>
        </p:nvPicPr>
        <p:blipFill>
          <a:blip r:embed="rId9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51" name="Picture 3"/>
          <p:cNvPicPr/>
          <p:nvPr/>
        </p:nvPicPr>
        <p:blipFill>
          <a:blip r:embed="rId10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52" name="Picture 2"/>
          <p:cNvPicPr/>
          <p:nvPr/>
        </p:nvPicPr>
        <p:blipFill>
          <a:blip r:embed="rId11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53" name="Picture 1"/>
          <p:cNvPicPr/>
          <p:nvPr/>
        </p:nvPicPr>
        <p:blipFill>
          <a:blip r:embed="rId12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54" name="Picture 22"/>
          <p:cNvPicPr/>
          <p:nvPr/>
        </p:nvPicPr>
        <p:blipFill>
          <a:blip r:embed="rId2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55" name="Picture 21"/>
          <p:cNvPicPr/>
          <p:nvPr/>
        </p:nvPicPr>
        <p:blipFill>
          <a:blip r:embed="rId3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56" name="Picture 20"/>
          <p:cNvPicPr/>
          <p:nvPr/>
        </p:nvPicPr>
        <p:blipFill>
          <a:blip r:embed="rId4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57" name="Picture 19"/>
          <p:cNvPicPr/>
          <p:nvPr/>
        </p:nvPicPr>
        <p:blipFill>
          <a:blip r:embed="rId5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58" name="Picture 18"/>
          <p:cNvPicPr/>
          <p:nvPr/>
        </p:nvPicPr>
        <p:blipFill>
          <a:blip r:embed="rId6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59" name="Picture 17"/>
          <p:cNvPicPr/>
          <p:nvPr/>
        </p:nvPicPr>
        <p:blipFill>
          <a:blip r:embed="rId7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60" name="Picture 16"/>
          <p:cNvPicPr/>
          <p:nvPr/>
        </p:nvPicPr>
        <p:blipFill>
          <a:blip r:embed="rId8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61" name="Picture 15"/>
          <p:cNvPicPr/>
          <p:nvPr/>
        </p:nvPicPr>
        <p:blipFill>
          <a:blip r:embed="rId9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62" name="Picture 14"/>
          <p:cNvPicPr/>
          <p:nvPr/>
        </p:nvPicPr>
        <p:blipFill>
          <a:blip r:embed="rId10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63" name="Picture 13"/>
          <p:cNvPicPr/>
          <p:nvPr/>
        </p:nvPicPr>
        <p:blipFill>
          <a:blip r:embed="rId11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pic>
        <p:nvPicPr>
          <p:cNvPr id="264" name="Picture 12"/>
          <p:cNvPicPr/>
          <p:nvPr/>
        </p:nvPicPr>
        <p:blipFill>
          <a:blip r:embed="rId12"/>
          <a:stretch/>
        </p:blipFill>
        <p:spPr>
          <a:xfrm>
            <a:off x="1524000" y="0"/>
            <a:ext cx="161640" cy="123480"/>
          </a:xfrm>
          <a:prstGeom prst="rect">
            <a:avLst/>
          </a:prstGeom>
          <a:ln>
            <a:noFill/>
          </a:ln>
        </p:spPr>
      </p:pic>
      <p:sp>
        <p:nvSpPr>
          <p:cNvPr id="9" name="Tartalom helye 8"/>
          <p:cNvSpPr>
            <a:spLocks noGrp="1"/>
          </p:cNvSpPr>
          <p:nvPr>
            <p:ph sz="half" idx="1"/>
          </p:nvPr>
        </p:nvSpPr>
        <p:spPr>
          <a:xfrm>
            <a:off x="0" y="1246909"/>
            <a:ext cx="7457704" cy="47281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</a:rPr>
              <a:t>	Üzemeltetés</a:t>
            </a:r>
            <a:r>
              <a:rPr lang="hu-HU" dirty="0" smtClean="0"/>
              <a:t> + 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Fejlesztés</a:t>
            </a:r>
          </a:p>
          <a:p>
            <a:pPr marL="0" indent="0">
              <a:buNone/>
            </a:pPr>
            <a:endParaRPr lang="hu-HU" sz="800" dirty="0"/>
          </a:p>
          <a:p>
            <a:pPr lvl="1"/>
            <a:r>
              <a:rPr lang="hu-HU" sz="2000" dirty="0" smtClean="0">
                <a:solidFill>
                  <a:srgbClr val="0070C0"/>
                </a:solidFill>
              </a:rPr>
              <a:t>Folyamatos adatrendelkezésre állás biztosítása </a:t>
            </a:r>
            <a:r>
              <a:rPr lang="hu-HU" sz="2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</a:p>
          <a:p>
            <a:pPr lvl="1"/>
            <a:r>
              <a:rPr lang="hu-HU" sz="2000" dirty="0" smtClean="0">
                <a:solidFill>
                  <a:srgbClr val="0070C0"/>
                </a:solidFill>
              </a:rPr>
              <a:t>Monitorozás </a:t>
            </a:r>
            <a:r>
              <a:rPr lang="hu-HU" sz="2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endParaRPr lang="hu-HU" sz="2000" dirty="0" smtClean="0">
              <a:solidFill>
                <a:srgbClr val="0070C0"/>
              </a:solidFill>
            </a:endParaRPr>
          </a:p>
          <a:p>
            <a:pPr lvl="1"/>
            <a:r>
              <a:rPr lang="hu-HU" sz="2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Hibaelhárítás, rendszer újraindítás, hálózati kapcsolatok ellenőrzése</a:t>
            </a:r>
            <a:endParaRPr lang="hu-HU" sz="2000" dirty="0" smtClean="0">
              <a:solidFill>
                <a:srgbClr val="0070C0"/>
              </a:solidFill>
            </a:endParaRPr>
          </a:p>
          <a:p>
            <a:pPr lvl="1"/>
            <a:r>
              <a:rPr lang="hu-HU" sz="2000" dirty="0" smtClean="0">
                <a:solidFill>
                  <a:srgbClr val="0070C0"/>
                </a:solidFill>
              </a:rPr>
              <a:t>Archiválás</a:t>
            </a:r>
          </a:p>
          <a:p>
            <a:pPr lvl="1"/>
            <a:r>
              <a:rPr lang="hu-HU" sz="2000" dirty="0" smtClean="0">
                <a:solidFill>
                  <a:srgbClr val="0070C0"/>
                </a:solidFill>
              </a:rPr>
              <a:t>Karbantartás –alkalmanként utazás vidékre</a:t>
            </a:r>
          </a:p>
          <a:p>
            <a:pPr lvl="1"/>
            <a:r>
              <a:rPr lang="hu-HU" sz="2000" dirty="0" smtClean="0">
                <a:solidFill>
                  <a:schemeClr val="accent6">
                    <a:lumMod val="75000"/>
                  </a:schemeClr>
                </a:solidFill>
              </a:rPr>
              <a:t>Összehasonlító</a:t>
            </a:r>
            <a:r>
              <a:rPr lang="hu-HU" sz="2000" dirty="0" smtClean="0">
                <a:solidFill>
                  <a:srgbClr val="0070C0"/>
                </a:solidFill>
              </a:rPr>
              <a:t> </a:t>
            </a:r>
            <a:r>
              <a:rPr lang="hu-HU" sz="2000" dirty="0" smtClean="0">
                <a:solidFill>
                  <a:schemeClr val="accent6">
                    <a:lumMod val="75000"/>
                  </a:schemeClr>
                </a:solidFill>
              </a:rPr>
              <a:t>vizsgálatok</a:t>
            </a:r>
          </a:p>
          <a:p>
            <a:pPr lvl="1"/>
            <a:r>
              <a:rPr lang="hu-HU" sz="2000" dirty="0" smtClean="0">
                <a:solidFill>
                  <a:schemeClr val="accent6">
                    <a:lumMod val="75000"/>
                  </a:schemeClr>
                </a:solidFill>
              </a:rPr>
              <a:t>Szűrő algoritmusok, </a:t>
            </a:r>
          </a:p>
          <a:p>
            <a:pPr lvl="1"/>
            <a:r>
              <a:rPr lang="hu-HU" sz="2000" dirty="0" err="1">
                <a:solidFill>
                  <a:schemeClr val="accent6">
                    <a:lumMod val="75000"/>
                  </a:schemeClr>
                </a:solidFill>
              </a:rPr>
              <a:t>Hidrometeor</a:t>
            </a:r>
            <a:r>
              <a:rPr lang="hu-HU" sz="2000" dirty="0">
                <a:solidFill>
                  <a:schemeClr val="accent6">
                    <a:lumMod val="75000"/>
                  </a:schemeClr>
                </a:solidFill>
              </a:rPr>
              <a:t> klasszifikáció </a:t>
            </a:r>
            <a:endParaRPr lang="hu-HU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hu-HU" sz="2000" dirty="0" smtClean="0">
                <a:solidFill>
                  <a:schemeClr val="accent6">
                    <a:lumMod val="75000"/>
                  </a:schemeClr>
                </a:solidFill>
              </a:rPr>
              <a:t>Csapadékmennyiség </a:t>
            </a:r>
            <a:r>
              <a:rPr lang="hu-HU" sz="2000" dirty="0">
                <a:solidFill>
                  <a:schemeClr val="accent6">
                    <a:lumMod val="75000"/>
                  </a:schemeClr>
                </a:solidFill>
              </a:rPr>
              <a:t>becslés pontosítása </a:t>
            </a:r>
          </a:p>
          <a:p>
            <a:pPr lvl="1"/>
            <a:r>
              <a:rPr lang="hu-HU" sz="2000" dirty="0" smtClean="0"/>
              <a:t>Nemzetközi kapcsolatok:</a:t>
            </a:r>
          </a:p>
          <a:p>
            <a:pPr lvl="1"/>
            <a:r>
              <a:rPr lang="hu-HU" sz="2000" dirty="0" smtClean="0"/>
              <a:t>OPERA </a:t>
            </a:r>
            <a:r>
              <a:rPr lang="hu-HU" sz="2000" dirty="0"/>
              <a:t>–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operational</a:t>
            </a:r>
            <a:r>
              <a:rPr lang="hu-HU" sz="2000" dirty="0"/>
              <a:t> </a:t>
            </a:r>
            <a:r>
              <a:rPr lang="hu-HU" sz="2000" dirty="0" err="1"/>
              <a:t>weather</a:t>
            </a:r>
            <a:r>
              <a:rPr lang="hu-HU" sz="2000" dirty="0"/>
              <a:t> </a:t>
            </a:r>
            <a:r>
              <a:rPr lang="hu-HU" sz="2000" dirty="0" err="1"/>
              <a:t>radars</a:t>
            </a:r>
            <a:r>
              <a:rPr lang="hu-HU" sz="2000" dirty="0"/>
              <a:t> </a:t>
            </a:r>
            <a:r>
              <a:rPr lang="hu-HU" sz="2000" dirty="0" err="1"/>
              <a:t>in</a:t>
            </a:r>
            <a:r>
              <a:rPr lang="hu-HU" sz="2000" dirty="0"/>
              <a:t> </a:t>
            </a:r>
            <a:r>
              <a:rPr lang="hu-HU" sz="2000" dirty="0" smtClean="0"/>
              <a:t>Europe</a:t>
            </a:r>
          </a:p>
          <a:p>
            <a:pPr lvl="1"/>
            <a:r>
              <a:rPr lang="hu-HU" sz="2000" dirty="0" err="1" smtClean="0"/>
              <a:t>EUMETFReq</a:t>
            </a:r>
            <a:r>
              <a:rPr lang="hu-HU" sz="2000" dirty="0"/>
              <a:t> </a:t>
            </a:r>
            <a:r>
              <a:rPr lang="hu-HU" sz="2000" dirty="0" smtClean="0"/>
              <a:t>– </a:t>
            </a:r>
            <a:r>
              <a:rPr lang="hu-HU" sz="2000" dirty="0" err="1" smtClean="0"/>
              <a:t>meterológiai</a:t>
            </a:r>
            <a:r>
              <a:rPr lang="hu-HU" sz="2000" dirty="0" smtClean="0"/>
              <a:t> célú radarfrekvenciák védelme</a:t>
            </a:r>
          </a:p>
          <a:p>
            <a:pPr lvl="1"/>
            <a:r>
              <a:rPr lang="hu-HU" sz="2000" dirty="0" smtClean="0"/>
              <a:t>ERAD konferencia, </a:t>
            </a:r>
            <a:endParaRPr lang="hu-HU" sz="2000" dirty="0"/>
          </a:p>
          <a:p>
            <a:pPr lvl="1"/>
            <a:endParaRPr lang="hu-HU" sz="2000" dirty="0" smtClean="0"/>
          </a:p>
          <a:p>
            <a:pPr lvl="1"/>
            <a:endParaRPr lang="hu-HU" dirty="0" smtClean="0"/>
          </a:p>
          <a:p>
            <a:pPr lvl="1"/>
            <a:endParaRPr lang="hu-HU" dirty="0" smtClean="0"/>
          </a:p>
          <a:p>
            <a:pPr lvl="1">
              <a:buFont typeface="Wingdings" panose="05000000000000000000" pitchFamily="2" charset="2"/>
              <a:buChar char="à"/>
            </a:pPr>
            <a:endParaRPr lang="hu-HU" dirty="0" smtClean="0"/>
          </a:p>
          <a:p>
            <a:pPr lvl="1"/>
            <a:endParaRPr lang="hu-HU" dirty="0" smtClean="0"/>
          </a:p>
          <a:p>
            <a:pPr lvl="1"/>
            <a:endParaRPr lang="hu-HU" dirty="0"/>
          </a:p>
        </p:txBody>
      </p:sp>
      <p:sp>
        <p:nvSpPr>
          <p:cNvPr id="10" name="Tartalom helye 9"/>
          <p:cNvSpPr>
            <a:spLocks noGrp="1"/>
          </p:cNvSpPr>
          <p:nvPr>
            <p:ph sz="half" idx="2"/>
          </p:nvPr>
        </p:nvSpPr>
        <p:spPr>
          <a:xfrm>
            <a:off x="6453007" y="1128889"/>
            <a:ext cx="4822371" cy="3806297"/>
          </a:xfrm>
        </p:spPr>
        <p:txBody>
          <a:bodyPr>
            <a:normAutofit fontScale="92500" lnSpcReduction="20000"/>
          </a:bodyPr>
          <a:lstStyle/>
          <a:p>
            <a:pPr marL="457177" lvl="1" indent="0" algn="ctr">
              <a:buNone/>
            </a:pPr>
            <a:r>
              <a:rPr lang="hu-HU" sz="3600" dirty="0" smtClean="0">
                <a:solidFill>
                  <a:srgbClr val="FF0000"/>
                </a:solidFill>
              </a:rPr>
              <a:t>Hogyan…. ?</a:t>
            </a:r>
          </a:p>
          <a:p>
            <a:pPr marL="457177" lvl="1" indent="0">
              <a:buNone/>
            </a:pPr>
            <a:endParaRPr lang="hu-HU" sz="3200" dirty="0" smtClean="0">
              <a:solidFill>
                <a:srgbClr val="FF0000"/>
              </a:solidFill>
            </a:endParaRPr>
          </a:p>
          <a:p>
            <a:pPr marL="457177" lvl="1" indent="0">
              <a:buNone/>
            </a:pPr>
            <a:r>
              <a:rPr lang="hu-HU" dirty="0"/>
              <a:t>L</a:t>
            </a:r>
            <a:r>
              <a:rPr lang="hu-HU" dirty="0" smtClean="0"/>
              <a:t>inux rendszerek </a:t>
            </a:r>
          </a:p>
          <a:p>
            <a:pPr marL="457177" lvl="1" indent="0">
              <a:buNone/>
            </a:pPr>
            <a:endParaRPr lang="hu-HU" dirty="0" smtClean="0"/>
          </a:p>
          <a:p>
            <a:pPr marL="457177" lvl="1" indent="0">
              <a:buNone/>
            </a:pPr>
            <a:r>
              <a:rPr lang="hu-HU" dirty="0" err="1" smtClean="0"/>
              <a:t>Cron</a:t>
            </a:r>
            <a:r>
              <a:rPr lang="hu-HU" dirty="0"/>
              <a:t>, </a:t>
            </a:r>
            <a:r>
              <a:rPr lang="hu-HU" dirty="0" err="1"/>
              <a:t>Bash</a:t>
            </a:r>
            <a:r>
              <a:rPr lang="hu-HU" dirty="0"/>
              <a:t>, </a:t>
            </a:r>
            <a:r>
              <a:rPr lang="hu-HU" dirty="0" smtClean="0"/>
              <a:t>C++, </a:t>
            </a:r>
            <a:r>
              <a:rPr lang="hu-HU" dirty="0"/>
              <a:t>PHP, </a:t>
            </a:r>
            <a:r>
              <a:rPr lang="hu-HU" dirty="0" err="1"/>
              <a:t>Pyhton</a:t>
            </a:r>
            <a:r>
              <a:rPr lang="hu-HU" dirty="0"/>
              <a:t>, </a:t>
            </a:r>
            <a:endParaRPr lang="hu-HU" dirty="0" smtClean="0"/>
          </a:p>
          <a:p>
            <a:pPr marL="457177" lvl="1" indent="0">
              <a:buNone/>
            </a:pPr>
            <a:endParaRPr lang="hu-HU" dirty="0"/>
          </a:p>
          <a:p>
            <a:pPr marL="457177" lvl="1" indent="0">
              <a:buNone/>
            </a:pPr>
            <a:r>
              <a:rPr lang="hu-HU" dirty="0" smtClean="0">
                <a:sym typeface="Wingdings" panose="05000000000000000000" pitchFamily="2" charset="2"/>
              </a:rPr>
              <a:t>Automatizálás,e-mail küldés:</a:t>
            </a:r>
            <a:endParaRPr lang="hu-HU" dirty="0">
              <a:sym typeface="Wingdings" panose="05000000000000000000" pitchFamily="2" charset="2"/>
            </a:endParaRPr>
          </a:p>
          <a:p>
            <a:pPr marL="457177" lvl="1" indent="0">
              <a:buNone/>
            </a:pPr>
            <a:r>
              <a:rPr lang="hu-HU" dirty="0">
                <a:sym typeface="Wingdings" panose="05000000000000000000" pitchFamily="2" charset="2"/>
              </a:rPr>
              <a:t>	– </a:t>
            </a:r>
            <a:r>
              <a:rPr lang="hu-HU" dirty="0" smtClean="0">
                <a:sym typeface="Wingdings" panose="05000000000000000000" pitchFamily="2" charset="2"/>
              </a:rPr>
              <a:t>log, </a:t>
            </a:r>
            <a:r>
              <a:rPr lang="hu-HU" dirty="0" err="1" smtClean="0">
                <a:sym typeface="Wingdings" panose="05000000000000000000" pitchFamily="2" charset="2"/>
              </a:rPr>
              <a:t>check</a:t>
            </a:r>
            <a:r>
              <a:rPr lang="hu-HU" dirty="0">
                <a:sym typeface="Wingdings" panose="05000000000000000000" pitchFamily="2" charset="2"/>
              </a:rPr>
              <a:t>, </a:t>
            </a:r>
            <a:r>
              <a:rPr lang="hu-HU" dirty="0" err="1">
                <a:sym typeface="Wingdings" panose="05000000000000000000" pitchFamily="2" charset="2"/>
              </a:rPr>
              <a:t>error</a:t>
            </a:r>
            <a:r>
              <a:rPr lang="hu-HU" dirty="0">
                <a:sym typeface="Wingdings" panose="05000000000000000000" pitchFamily="2" charset="2"/>
              </a:rPr>
              <a:t>, </a:t>
            </a:r>
            <a:r>
              <a:rPr lang="hu-HU" dirty="0" smtClean="0">
                <a:sym typeface="Wingdings" panose="05000000000000000000" pitchFamily="2" charset="2"/>
              </a:rPr>
              <a:t>limit</a:t>
            </a:r>
          </a:p>
          <a:p>
            <a:pPr marL="457177" lvl="1" indent="0">
              <a:buNone/>
            </a:pPr>
            <a:endParaRPr lang="hu-HU" dirty="0">
              <a:sym typeface="Wingdings" panose="05000000000000000000" pitchFamily="2" charset="2"/>
            </a:endParaRPr>
          </a:p>
          <a:p>
            <a:pPr marL="457177" lvl="1" indent="0">
              <a:buNone/>
            </a:pPr>
            <a:r>
              <a:rPr lang="hu-HU" dirty="0" smtClean="0">
                <a:sym typeface="Wingdings" panose="05000000000000000000" pitchFamily="2" charset="2"/>
              </a:rPr>
              <a:t>Együttműködés közvetlen felhasználókkal, adatellenőrökkel, </a:t>
            </a:r>
            <a:r>
              <a:rPr lang="hu-HU" dirty="0" err="1" smtClean="0">
                <a:sym typeface="Wingdings" panose="05000000000000000000" pitchFamily="2" charset="2"/>
              </a:rPr>
              <a:t>NMHH-val</a:t>
            </a:r>
            <a:endParaRPr lang="hu-HU" dirty="0" smtClean="0">
              <a:sym typeface="Wingdings" panose="05000000000000000000" pitchFamily="2" charset="2"/>
            </a:endParaRPr>
          </a:p>
          <a:p>
            <a:pPr marL="457177" lvl="1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7068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565785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6" y="338666"/>
            <a:ext cx="10058400" cy="565785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4" y="677332"/>
            <a:ext cx="10058400" cy="565785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1015998"/>
            <a:ext cx="10058400" cy="565785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4664"/>
            <a:ext cx="10058400" cy="565785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422" y="1693330"/>
            <a:ext cx="10058400" cy="565785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244" y="2609848"/>
            <a:ext cx="10058400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+mn-lt"/>
                <a:ea typeface="Microsoft YaHei"/>
              </a:rPr>
              <a:t>Időjárási </a:t>
            </a:r>
            <a:r>
              <a:rPr lang="hu-HU" sz="3600" spc="-1" dirty="0" smtClean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+mn-lt"/>
                <a:ea typeface="Microsoft YaHei"/>
              </a:rPr>
              <a:t>radarok</a:t>
            </a:r>
            <a:r>
              <a:rPr lang="hu-HU" sz="3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/>
            </a:r>
            <a:br>
              <a:rPr lang="hu-HU" sz="3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</a:br>
            <a:endParaRPr lang="hu-HU" sz="3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317627"/>
            <a:ext cx="9039578" cy="4292952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r>
              <a:rPr lang="hu-HU" sz="5600" b="1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A meteorológiai célok közül a radar csak a csapadékelemeket “látja”:</a:t>
            </a:r>
            <a:endParaRPr lang="hu-HU" sz="5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lvl="1" indent="-21564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"/>
            </a:pPr>
            <a:r>
              <a:rPr lang="hu-HU" sz="5600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Esőcseppek</a:t>
            </a:r>
            <a:endParaRPr lang="hu-HU" sz="5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lvl="1" indent="-21564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"/>
            </a:pPr>
            <a:r>
              <a:rPr lang="hu-HU" sz="5600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Hókristályok</a:t>
            </a:r>
            <a:endParaRPr lang="hu-HU" sz="5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lvl="1" indent="-21564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"/>
            </a:pPr>
            <a:r>
              <a:rPr lang="hu-HU" sz="5600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Hópelyhek</a:t>
            </a:r>
            <a:endParaRPr lang="hu-HU" sz="5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lvl="1" indent="-21564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"/>
            </a:pPr>
            <a:r>
              <a:rPr lang="hu-HU" sz="5600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Hódara</a:t>
            </a:r>
            <a:endParaRPr lang="hu-HU" sz="5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lvl="1" indent="-21564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"/>
            </a:pPr>
            <a:r>
              <a:rPr lang="hu-HU" sz="5600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Jégszemek</a:t>
            </a:r>
            <a:endParaRPr lang="hu-HU" sz="5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r>
              <a:rPr lang="hu-HU" sz="5600" b="1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Az apró felhőelemeket NEM “látja”:</a:t>
            </a:r>
            <a:endParaRPr lang="hu-HU" sz="5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lvl="1" indent="-21564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"/>
            </a:pPr>
            <a:r>
              <a:rPr lang="hu-HU" sz="5600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Felhőcseppek</a:t>
            </a:r>
            <a:endParaRPr lang="hu-HU" sz="5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lvl="1" indent="-21564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"/>
            </a:pPr>
            <a:r>
              <a:rPr lang="hu-HU" sz="5600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Apró jégkristályok</a:t>
            </a:r>
            <a:endParaRPr lang="hu-HU" sz="5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r>
              <a:rPr lang="hu-HU" sz="5600" b="1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A visszaverődés mértéke függ az impulzus térfogatban lévő csapadékelemek:</a:t>
            </a:r>
            <a:endParaRPr lang="hu-HU" sz="5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lvl="1" indent="-21564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"/>
            </a:pPr>
            <a:r>
              <a:rPr lang="hu-HU" sz="5600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Méretétől</a:t>
            </a:r>
            <a:endParaRPr lang="hu-HU" sz="5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lvl="1" indent="-21564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"/>
            </a:pPr>
            <a:r>
              <a:rPr lang="hu-HU" sz="5600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Számától</a:t>
            </a:r>
            <a:endParaRPr lang="hu-HU" sz="5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lvl="1" indent="-21564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"/>
            </a:pPr>
            <a:r>
              <a:rPr lang="hu-HU" sz="5600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Halmazállapotától</a:t>
            </a:r>
            <a:endParaRPr lang="hu-HU" sz="5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lvl="1" indent="-21564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"/>
            </a:pPr>
            <a:r>
              <a:rPr lang="hu-HU" sz="5600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Egyéb fizikai tulajdonságaitól</a:t>
            </a:r>
            <a:endParaRPr lang="hu-HU" sz="5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r>
              <a:rPr lang="hu-HU" sz="5600" b="1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(</a:t>
            </a:r>
            <a:r>
              <a:rPr lang="hu-HU" sz="5600" b="1" spc="-1" dirty="0" err="1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Leggyakaban</a:t>
            </a:r>
            <a:r>
              <a:rPr lang="hu-HU" sz="5600" b="1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 használt)  </a:t>
            </a:r>
            <a:r>
              <a:rPr lang="hu-HU" sz="5600" b="1" spc="-1" dirty="0" err="1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szkennelési</a:t>
            </a:r>
            <a:r>
              <a:rPr lang="hu-HU" sz="5600" b="1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 módok: </a:t>
            </a:r>
            <a:endParaRPr lang="hu-HU" sz="5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lvl="1" indent="-21564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"/>
            </a:pPr>
            <a:r>
              <a:rPr lang="hu-HU" sz="5600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RHI</a:t>
            </a:r>
            <a:endParaRPr lang="hu-HU" sz="5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32000" lvl="1" indent="-21564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"/>
            </a:pPr>
            <a:r>
              <a:rPr lang="hu-HU" sz="56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PPI</a:t>
            </a:r>
            <a:endParaRPr lang="hu-HU" sz="5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67770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04" y="1041036"/>
            <a:ext cx="3790476" cy="486666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089" y="98390"/>
            <a:ext cx="5040506" cy="366353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787" y="3524840"/>
            <a:ext cx="4444213" cy="333316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04"/>
            <a:ext cx="4349238" cy="386541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" y="3730545"/>
            <a:ext cx="4171762" cy="309352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994" y="3474370"/>
            <a:ext cx="3471800" cy="309862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64" y="17404"/>
            <a:ext cx="4970555" cy="403167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996" y="2715561"/>
            <a:ext cx="4219397" cy="398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0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838800" y="360000"/>
            <a:ext cx="1051560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hu-HU" sz="2400" spc="-1" dirty="0" smtClean="0">
                <a:solidFill>
                  <a:srgbClr val="4F81BD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https</a:t>
            </a:r>
            <a:r>
              <a:rPr lang="hu-HU" sz="2400" spc="-1" dirty="0">
                <a:solidFill>
                  <a:srgbClr val="4F81BD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://www.met.hu/idojaras/aktualis_idojaras/radar/</a:t>
            </a:r>
            <a:endParaRPr lang="hu-HU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r>
              <a:rPr lang="hu-HU" sz="2400" spc="-1" dirty="0" smtClean="0">
                <a:solidFill>
                  <a:srgbClr val="4F81BD"/>
                </a:solidFill>
                <a:uFill>
                  <a:solidFill>
                    <a:srgbClr val="FFFFFF"/>
                  </a:solidFill>
                </a:uFill>
                <a:ea typeface="DejaVu Sans"/>
                <a:hlinkClick r:id="rId2"/>
              </a:rPr>
              <a:t>https</a:t>
            </a:r>
            <a:r>
              <a:rPr lang="hu-HU" sz="2400" spc="-1" dirty="0">
                <a:solidFill>
                  <a:srgbClr val="4F81BD"/>
                </a:solidFill>
                <a:uFill>
                  <a:solidFill>
                    <a:srgbClr val="FFFFFF"/>
                  </a:solidFill>
                </a:uFill>
                <a:ea typeface="DejaVu Sans"/>
                <a:hlinkClick r:id="rId2"/>
              </a:rPr>
              <a:t>://</a:t>
            </a:r>
            <a:r>
              <a:rPr lang="hu-HU" sz="2400" spc="-1" dirty="0" smtClean="0">
                <a:solidFill>
                  <a:srgbClr val="4F81BD"/>
                </a:solidFill>
                <a:uFill>
                  <a:solidFill>
                    <a:srgbClr val="FFFFFF"/>
                  </a:solidFill>
                </a:uFill>
                <a:ea typeface="DejaVu Sans"/>
                <a:hlinkClick r:id="rId2"/>
              </a:rPr>
              <a:t>www.met.hu/ismertetok/radar_ismerteto.pdf</a:t>
            </a:r>
            <a:endParaRPr lang="hu-HU" sz="2400" spc="-1" dirty="0" smtClean="0">
              <a:solidFill>
                <a:srgbClr val="4F81BD"/>
              </a:solidFill>
              <a:uFill>
                <a:solidFill>
                  <a:srgbClr val="FFFFFF"/>
                </a:solidFill>
              </a:uFill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hu-HU" sz="2400" spc="-1" dirty="0">
                <a:solidFill>
                  <a:srgbClr val="4F81BD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https://odp.met.hu/weather/radar/</a:t>
            </a:r>
            <a:endParaRPr lang="hu-HU" sz="2400" spc="-1" dirty="0" smtClean="0">
              <a:solidFill>
                <a:srgbClr val="4F81BD"/>
              </a:solidFill>
              <a:uFill>
                <a:solidFill>
                  <a:srgbClr val="FFFFFF"/>
                </a:solidFill>
              </a:uFill>
              <a:ea typeface="DejaVu Sans"/>
            </a:endParaRPr>
          </a:p>
          <a:p>
            <a:pPr>
              <a:lnSpc>
                <a:spcPct val="100000"/>
              </a:lnSpc>
            </a:pPr>
            <a:endParaRPr lang="hu-H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7" name="Tartalom helye 3"/>
          <p:cNvPicPr/>
          <p:nvPr/>
        </p:nvPicPr>
        <p:blipFill>
          <a:blip r:embed="rId3"/>
          <a:stretch/>
        </p:blipFill>
        <p:spPr>
          <a:xfrm>
            <a:off x="2295540" y="1684800"/>
            <a:ext cx="7602120" cy="39628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313987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 smtClean="0">
                <a:solidFill>
                  <a:srgbClr val="000099"/>
                </a:solidFill>
                <a:latin typeface="+mn-lt"/>
              </a:rPr>
              <a:t>Az OMSZ radarhálózata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sz="3600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928" y="1294409"/>
            <a:ext cx="7266531" cy="4762006"/>
          </a:xfrm>
        </p:spPr>
      </p:pic>
      <p:sp>
        <p:nvSpPr>
          <p:cNvPr id="7" name="CustomShape 3"/>
          <p:cNvSpPr/>
          <p:nvPr/>
        </p:nvSpPr>
        <p:spPr>
          <a:xfrm>
            <a:off x="593766" y="1532525"/>
            <a:ext cx="2588821" cy="3906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9" tIns="40819" rIns="81639" bIns="40819"/>
          <a:lstStyle/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en-GB" sz="1633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250</a:t>
            </a:r>
            <a:r>
              <a:rPr lang="hu-HU" sz="1633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/500</a:t>
            </a:r>
            <a:r>
              <a:rPr lang="en-GB" sz="1633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en-GB" sz="1633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KW C-band </a:t>
            </a:r>
            <a:r>
              <a:rPr lang="en-GB" sz="1633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EEC</a:t>
            </a:r>
            <a:endParaRPr lang="hu-HU" sz="1633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en-GB" sz="1633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sidpol</a:t>
            </a:r>
            <a:r>
              <a:rPr lang="hu-HU" sz="1633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</a:t>
            </a:r>
            <a:r>
              <a:rPr lang="hu-HU" sz="1633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</a:t>
            </a:r>
            <a:r>
              <a:rPr lang="hu-HU" sz="1633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Simultaneous</a:t>
            </a:r>
            <a:r>
              <a:rPr lang="hu-HU" sz="1633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hu-HU" sz="1633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Dual</a:t>
            </a:r>
            <a:r>
              <a:rPr lang="hu-HU" sz="1633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hu-HU" sz="1633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Polarization</a:t>
            </a:r>
            <a:r>
              <a:rPr lang="hu-HU" sz="1633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) 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en-GB" sz="1633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Doppler radar</a:t>
            </a:r>
            <a:endParaRPr lang="hu-HU" sz="1633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en-GB" sz="1633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digital </a:t>
            </a:r>
            <a:r>
              <a:rPr lang="en-GB" sz="1633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receiver (IQ2</a:t>
            </a:r>
            <a:r>
              <a:rPr lang="en-GB" sz="1633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)</a:t>
            </a:r>
            <a:endParaRPr lang="hu-HU" sz="1633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marL="285750" indent="-285750">
              <a:lnSpc>
                <a:spcPct val="100000"/>
              </a:lnSpc>
              <a:buFontTx/>
              <a:buChar char="-"/>
            </a:pPr>
            <a:endParaRPr lang="hu-HU" sz="1633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hu-HU" sz="1633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Reflektivitás</a:t>
            </a:r>
            <a:r>
              <a:rPr lang="hu-HU" sz="1633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mérés:</a:t>
            </a:r>
          </a:p>
          <a:p>
            <a:pPr marL="742950" lvl="1" indent="-285750">
              <a:buFontTx/>
              <a:buChar char="-"/>
            </a:pPr>
            <a:r>
              <a:rPr lang="hu-HU" sz="1633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 percenként </a:t>
            </a:r>
          </a:p>
          <a:p>
            <a:pPr marL="742950" lvl="1" indent="-285750">
              <a:buFontTx/>
              <a:buChar char="-"/>
            </a:pPr>
            <a:r>
              <a:rPr lang="hu-HU" sz="1633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PPI 10 </a:t>
            </a:r>
            <a:r>
              <a:rPr lang="hu-HU" sz="1633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szögön</a:t>
            </a:r>
          </a:p>
          <a:p>
            <a:pPr lvl="1"/>
            <a:endParaRPr lang="hu-HU" sz="163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hu-HU" sz="1633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Szélsebesség mérés</a:t>
            </a:r>
          </a:p>
          <a:p>
            <a:pPr marL="742950" lvl="1" indent="-285750">
              <a:buFontTx/>
              <a:buChar char="-"/>
            </a:pPr>
            <a:r>
              <a:rPr lang="hu-HU" sz="1633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 percenként</a:t>
            </a:r>
          </a:p>
          <a:p>
            <a:pPr marL="742950" lvl="1" indent="-285750">
              <a:buFontTx/>
              <a:buChar char="-"/>
            </a:pPr>
            <a:r>
              <a:rPr lang="hu-HU" sz="1633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PPI 5  szögön</a:t>
            </a:r>
            <a:endParaRPr lang="en-GB" sz="163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206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>
                <a:solidFill>
                  <a:srgbClr val="000099"/>
                </a:solidFill>
                <a:latin typeface="+mn-lt"/>
              </a:rPr>
              <a:t>Mérés több magassági </a:t>
            </a:r>
            <a:r>
              <a:rPr lang="hu-HU" sz="3600" dirty="0" smtClean="0">
                <a:solidFill>
                  <a:srgbClr val="000099"/>
                </a:solidFill>
                <a:latin typeface="+mn-lt"/>
              </a:rPr>
              <a:t>szögön</a:t>
            </a:r>
            <a:r>
              <a:rPr lang="hu-HU" sz="3600" dirty="0" smtClean="0"/>
              <a:t/>
            </a:r>
            <a:br>
              <a:rPr lang="hu-HU" sz="3600" dirty="0" smtClean="0"/>
            </a:br>
            <a:endParaRPr lang="hu-HU" sz="3600" dirty="0"/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2"/>
          <a:stretch/>
        </p:blipFill>
        <p:spPr>
          <a:xfrm>
            <a:off x="2892031" y="1279530"/>
            <a:ext cx="6407937" cy="43874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416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+mn-lt"/>
                <a:ea typeface="Microsoft YaHei"/>
              </a:rPr>
              <a:t>Az OMSZ radarhálózatának mérési programja</a:t>
            </a:r>
            <a:r>
              <a:rPr lang="hu-HU" sz="3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/>
            </a:r>
            <a:br>
              <a:rPr lang="hu-HU" sz="3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</a:br>
            <a:endParaRPr lang="hu-HU" sz="3600" dirty="0">
              <a:latin typeface="+mn-lt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8913" y="1600425"/>
            <a:ext cx="8474174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7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+mn-lt"/>
                <a:ea typeface="Microsoft YaHei"/>
              </a:rPr>
              <a:t>Doppler elv </a:t>
            </a:r>
            <a:r>
              <a:rPr lang="hu-HU" sz="3600" spc="-1" dirty="0" smtClean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+mn-lt"/>
                <a:ea typeface="Microsoft YaHei"/>
              </a:rPr>
              <a:t>alkalmazása</a:t>
            </a:r>
            <a:br>
              <a:rPr lang="hu-HU" sz="3600" spc="-1" dirty="0" smtClean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+mn-lt"/>
                <a:ea typeface="Microsoft YaHei"/>
              </a:rPr>
            </a:br>
            <a:endParaRPr lang="hu-HU" sz="3600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42733" y="5531556"/>
            <a:ext cx="8599312" cy="926937"/>
          </a:xfrm>
        </p:spPr>
        <p:txBody>
          <a:bodyPr>
            <a:norm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18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A mozgó célokról visszaverődő elektromágneses hullám frekvenciája megváltozik</a:t>
            </a:r>
            <a:endParaRPr lang="hu-HU" sz="1800" spc="-1" dirty="0">
              <a:solidFill>
                <a:srgbClr val="000099"/>
              </a:solidFill>
              <a:uFill>
                <a:solidFill>
                  <a:srgbClr val="FFFFFF"/>
                </a:solidFill>
              </a:uFill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18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A nem mozgó célok reflexióit meg tudjuk különbözetni a csapadékról visszavert jelektől</a:t>
            </a:r>
            <a:endParaRPr lang="hu-HU" sz="1800" spc="-1" dirty="0">
              <a:solidFill>
                <a:srgbClr val="000099"/>
              </a:solidFill>
              <a:uFill>
                <a:solidFill>
                  <a:srgbClr val="FFFFFF"/>
                </a:solidFill>
              </a:uFill>
            </a:endParaRPr>
          </a:p>
          <a:p>
            <a:endParaRPr lang="hu-HU" dirty="0"/>
          </a:p>
        </p:txBody>
      </p:sp>
      <p:pic>
        <p:nvPicPr>
          <p:cNvPr id="4" name="Tartalom helye 3"/>
          <p:cNvPicPr/>
          <p:nvPr/>
        </p:nvPicPr>
        <p:blipFill>
          <a:blip r:embed="rId2"/>
          <a:stretch/>
        </p:blipFill>
        <p:spPr>
          <a:xfrm>
            <a:off x="1812066" y="1317438"/>
            <a:ext cx="3946320" cy="3884760"/>
          </a:xfrm>
          <a:prstGeom prst="rect">
            <a:avLst/>
          </a:prstGeom>
          <a:ln>
            <a:noFill/>
          </a:ln>
        </p:spPr>
      </p:pic>
      <p:pic>
        <p:nvPicPr>
          <p:cNvPr id="5" name="Kép 4"/>
          <p:cNvPicPr/>
          <p:nvPr/>
        </p:nvPicPr>
        <p:blipFill>
          <a:blip r:embed="rId3"/>
          <a:stretch/>
        </p:blipFill>
        <p:spPr>
          <a:xfrm>
            <a:off x="6016977" y="1317438"/>
            <a:ext cx="3907080" cy="3884760"/>
          </a:xfrm>
          <a:prstGeom prst="rect">
            <a:avLst/>
          </a:prstGeom>
          <a:ln>
            <a:noFill/>
          </a:ln>
        </p:spPr>
      </p:pic>
      <p:sp>
        <p:nvSpPr>
          <p:cNvPr id="6" name="Szövegdoboz 5"/>
          <p:cNvSpPr txBox="1"/>
          <p:nvPr/>
        </p:nvSpPr>
        <p:spPr>
          <a:xfrm>
            <a:off x="5758386" y="427745"/>
            <a:ext cx="4691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à"/>
            </a:pPr>
            <a:r>
              <a:rPr lang="hu-HU" sz="3600" dirty="0" err="1">
                <a:solidFill>
                  <a:srgbClr val="000099"/>
                </a:solidFill>
              </a:rPr>
              <a:t>t</a:t>
            </a:r>
            <a:r>
              <a:rPr lang="hu-HU" sz="3600" dirty="0" err="1" smtClean="0">
                <a:solidFill>
                  <a:srgbClr val="000099"/>
                </a:solidFill>
              </a:rPr>
              <a:t>alajcélszűrés</a:t>
            </a:r>
            <a:endParaRPr lang="hu-HU" sz="3600" dirty="0" smtClean="0">
              <a:solidFill>
                <a:srgbClr val="000099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endParaRPr lang="hu-HU" sz="3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61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+mn-lt"/>
                <a:ea typeface="Microsoft YaHei"/>
              </a:rPr>
              <a:t>Doppler elv alkalmazása, sebességmérés</a:t>
            </a:r>
            <a:r>
              <a:rPr lang="hu-HU" sz="3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/>
            </a:r>
            <a:br>
              <a:rPr lang="hu-HU" sz="3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</a:br>
            <a:endParaRPr lang="hu-HU" sz="3600" dirty="0">
              <a:latin typeface="+mn-lt"/>
            </a:endParaRPr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2"/>
          <a:stretch/>
        </p:blipFill>
        <p:spPr>
          <a:xfrm>
            <a:off x="6096000" y="1690692"/>
            <a:ext cx="4371895" cy="4351338"/>
          </a:xfrm>
          <a:prstGeom prst="rect">
            <a:avLst/>
          </a:prstGeom>
          <a:ln>
            <a:noFill/>
          </a:ln>
        </p:spPr>
      </p:pic>
      <p:sp>
        <p:nvSpPr>
          <p:cNvPr id="5" name="Téglalap 4"/>
          <p:cNvSpPr/>
          <p:nvPr/>
        </p:nvSpPr>
        <p:spPr>
          <a:xfrm>
            <a:off x="2065866" y="2133600"/>
            <a:ext cx="27657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hu-HU" sz="2400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ea typeface="Microsoft YaHei"/>
              </a:rPr>
              <a:t>A mozgó célról visszavert fáziskülönbség arányos a visszaverő objektum radarhoz képesti sebességével</a:t>
            </a:r>
            <a:endParaRPr lang="hu-HU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04186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5649</TotalTime>
  <Words>790</Words>
  <Application>Microsoft Office PowerPoint</Application>
  <PresentationFormat>Szélesvásznú</PresentationFormat>
  <Paragraphs>252</Paragraphs>
  <Slides>41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41</vt:i4>
      </vt:variant>
    </vt:vector>
  </HeadingPairs>
  <TitlesOfParts>
    <vt:vector size="54" baseType="lpstr">
      <vt:lpstr>Microsoft YaHei</vt:lpstr>
      <vt:lpstr>Arial</vt:lpstr>
      <vt:lpstr>Calibri</vt:lpstr>
      <vt:lpstr>Calibri Light</vt:lpstr>
      <vt:lpstr>Century</vt:lpstr>
      <vt:lpstr>DejaVu Sans</vt:lpstr>
      <vt:lpstr>DejaVu Sans Condensed</vt:lpstr>
      <vt:lpstr>Droid Sans Fallback</vt:lpstr>
      <vt:lpstr>Georgia</vt:lpstr>
      <vt:lpstr>Symbol</vt:lpstr>
      <vt:lpstr>Times New Roman</vt:lpstr>
      <vt:lpstr>Wingdings</vt:lpstr>
      <vt:lpstr>Office-téma</vt:lpstr>
      <vt:lpstr>Időjárási radarok és produktumaik </vt:lpstr>
      <vt:lpstr>Radio Detection And Ranging </vt:lpstr>
      <vt:lpstr>Radar frekvenciák </vt:lpstr>
      <vt:lpstr>Időjárási radarok </vt:lpstr>
      <vt:lpstr>Az OMSZ radarhálózata </vt:lpstr>
      <vt:lpstr>Mérés több magassági szögön </vt:lpstr>
      <vt:lpstr>Az OMSZ radarhálózatának mérési programja </vt:lpstr>
      <vt:lpstr>Doppler elv alkalmazása </vt:lpstr>
      <vt:lpstr>Doppler elv alkalmazása, sebességmérés </vt:lpstr>
      <vt:lpstr>Produktumok </vt:lpstr>
      <vt:lpstr>Produktumok </vt:lpstr>
      <vt:lpstr>Produktumok </vt:lpstr>
      <vt:lpstr>PseudoCAPPI vs. CMAX </vt:lpstr>
      <vt:lpstr>PseudoCAPPI vs. CMAX </vt:lpstr>
      <vt:lpstr>PseudoCAPPI vs. CMAX </vt:lpstr>
      <vt:lpstr>PseudoCAPPI vs. CMAX </vt:lpstr>
      <vt:lpstr>PseudoCAPPI vs. CMAX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Felhasználásuk: </vt:lpstr>
      <vt:lpstr>Radaros csapadékbecslés abszolút hibája különböző módszerek esetén</vt:lpstr>
      <vt:lpstr>ZDR kalibrációs mérések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duál-polarizációs radarmérésekben rejlő lehetőségek (csapadékmennyiség becslés, hidrometeor klasszifikáció)  hatékonyabb kihasználása</dc:title>
  <dc:creator>Hadvári Marianna</dc:creator>
  <cp:lastModifiedBy>Hadvári Marianna</cp:lastModifiedBy>
  <cp:revision>111</cp:revision>
  <dcterms:created xsi:type="dcterms:W3CDTF">2023-03-13T16:24:51Z</dcterms:created>
  <dcterms:modified xsi:type="dcterms:W3CDTF">2023-07-07T21:11:32Z</dcterms:modified>
</cp:coreProperties>
</file>