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62" r:id="rId4"/>
    <p:sldId id="264" r:id="rId5"/>
    <p:sldId id="265" r:id="rId6"/>
    <p:sldId id="278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5" r:id="rId15"/>
    <p:sldId id="276" r:id="rId16"/>
    <p:sldId id="274" r:id="rId17"/>
    <p:sldId id="277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7AA"/>
    <a:srgbClr val="00878A"/>
    <a:srgbClr val="018A80"/>
    <a:srgbClr val="FFFFFF"/>
    <a:srgbClr val="00829A"/>
    <a:srgbClr val="2B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C311B-1845-4FCD-9F2C-BEE7AD6AD6D3}" type="datetimeFigureOut">
              <a:rPr lang="hu-HU" smtClean="0"/>
              <a:t>2023. 07. 07.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1AA30-53D8-451B-A38D-FE26D78DC3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211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1AA30-53D8-451B-A38D-FE26D78DC3B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09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1AA30-53D8-451B-A38D-FE26D78DC3BA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768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1AA30-53D8-451B-A38D-FE26D78DC3BA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907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1AA30-53D8-451B-A38D-FE26D78DC3B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24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4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2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0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2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7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7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8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8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5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90560-7DF9-3048-B354-121D27B2F33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jp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CEF8E26B-059D-45A6-A47A-6D36180856A7}"/>
              </a:ext>
            </a:extLst>
          </p:cNvPr>
          <p:cNvSpPr txBox="1"/>
          <p:nvPr/>
        </p:nvSpPr>
        <p:spPr>
          <a:xfrm>
            <a:off x="2542734" y="507865"/>
            <a:ext cx="7935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56C7AA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Nemzeti Emissziós Leltárak</a:t>
            </a:r>
            <a:endParaRPr kumimoji="0" lang="hu-HU" sz="4400" b="1" i="0" u="none" strike="noStrike" kern="1200" cap="small" spc="0" normalizeH="0" baseline="0" noProof="0" dirty="0">
              <a:ln>
                <a:noFill/>
              </a:ln>
              <a:solidFill>
                <a:srgbClr val="56C7AA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43A2AE7-7002-4ED1-9CB6-D3B4B6522B6E}"/>
              </a:ext>
            </a:extLst>
          </p:cNvPr>
          <p:cNvSpPr txBox="1"/>
          <p:nvPr/>
        </p:nvSpPr>
        <p:spPr>
          <a:xfrm>
            <a:off x="4506536" y="4958784"/>
            <a:ext cx="615666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BE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Horváth Krisztina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9CBE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9CBE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Nemzeti Emissziós Leltárak 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BE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Osztálya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u="sng" dirty="0">
                <a:solidFill>
                  <a:srgbClr val="009CB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horvath.k@met.hu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sng" strike="noStrike" kern="1200" cap="none" spc="0" normalizeH="0" baseline="0" noProof="0" dirty="0">
              <a:ln>
                <a:noFill/>
              </a:ln>
              <a:solidFill>
                <a:srgbClr val="009CBE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dirty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ELTE Nyári terepgyakorlat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dirty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2023. Július 07</a:t>
            </a:r>
            <a:r>
              <a:rPr kumimoji="0" lang="hu-HU" sz="1400" b="0" i="0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kumimoji="0" lang="hu-HU" sz="1400" b="0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13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379" y="574577"/>
            <a:ext cx="96500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u-HU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Szektorok</a:t>
            </a:r>
            <a:endParaRPr lang="hu-HU" sz="2800" b="1" dirty="0">
              <a:solidFill>
                <a:srgbClr val="56C7A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26843" y="1467129"/>
            <a:ext cx="10938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u-HU" sz="2400" i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Mezőgazdaság</a:t>
            </a:r>
          </a:p>
          <a:p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Haszonállatok </a:t>
            </a:r>
            <a:r>
              <a:rPr lang="hu-HU" sz="24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emésztése, trágyakezelés, mezőgazdasági talajok 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művelése.</a:t>
            </a:r>
          </a:p>
          <a:p>
            <a:endParaRPr lang="hu-HU" sz="2400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i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Földhasználat</a:t>
            </a:r>
            <a:r>
              <a:rPr lang="hu-HU" sz="2400" i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földhasználat-változás és erdészet (LULUCF</a:t>
            </a:r>
            <a:r>
              <a:rPr lang="hu-HU" sz="2400" i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hu-HU" sz="2400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sz="24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Itt számolhatók el a szén-dioxid megkötés folyamatai (ez a szektor csak az üvegházgáz leltárban van) A 278/2014 ( XI. 14.) Korm. rendelet alapján 2015. január 1.-től a NÉBIH készíti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endParaRPr lang="hu-HU" sz="2400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Hulladék</a:t>
            </a:r>
          </a:p>
          <a:p>
            <a:r>
              <a:rPr lang="hu-HU" sz="24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Szilárd hulladék lerakása, szennyvízkezelés, hulladékégetés (nem energia célú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).</a:t>
            </a:r>
            <a:endParaRPr lang="hu-HU" sz="2400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sz="2400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sz="2400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379" y="574577"/>
            <a:ext cx="965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u-HU" sz="2800" b="1" noProof="0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Miért készülnek emissziós leltárak?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43379" y="1524836"/>
            <a:ext cx="1009425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 antropogén eredetű emissziók ismerete elengedhetetlen a probléma kezeléséhez (</a:t>
            </a:r>
            <a:r>
              <a:rPr lang="hu-HU" sz="2000" b="1" dirty="0" err="1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mitigáció</a:t>
            </a:r>
            <a:r>
              <a:rPr lang="hu-HU" sz="20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).</a:t>
            </a:r>
          </a:p>
          <a:p>
            <a:pPr algn="ctr"/>
            <a:endParaRPr lang="hu-HU" sz="2250" b="1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hu-HU" sz="2250" b="1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hu-HU" sz="225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Emissziós leltárak</a:t>
            </a:r>
          </a:p>
          <a:p>
            <a:endParaRPr lang="hu-HU" sz="2250" b="1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sz="2250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hu-HU" sz="20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Információt </a:t>
            </a:r>
            <a:r>
              <a:rPr lang="hu-HU" sz="20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szolgáltatnak a döntéshozók számára nemzeti és nemzetközi </a:t>
            </a:r>
            <a:r>
              <a:rPr lang="hu-HU" sz="20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szinten</a:t>
            </a:r>
          </a:p>
          <a:p>
            <a:endParaRPr lang="hu-HU" sz="2250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 emberi </a:t>
            </a:r>
            <a:r>
              <a:rPr lang="hu-HU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tevékenység hogyan járul hozzá a </a:t>
            </a: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kibocsátásokhoz (monitoring)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</a:t>
            </a: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ol </a:t>
            </a:r>
            <a:r>
              <a:rPr lang="hu-HU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van szükség mielőbbi beavatkozásokra (prioritások</a:t>
            </a: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meghozott </a:t>
            </a:r>
            <a:r>
              <a:rPr lang="hu-HU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mitigációs intézkedések meghozták-e a tényleges hatást (verifikáció</a:t>
            </a: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Hogyan </a:t>
            </a:r>
            <a:r>
              <a:rPr lang="hu-HU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teljesítette az ország a nemzetközi </a:t>
            </a: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vállalásait</a:t>
            </a:r>
            <a:endParaRPr lang="hu-HU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dirty="0"/>
          </a:p>
        </p:txBody>
      </p:sp>
      <p:sp>
        <p:nvSpPr>
          <p:cNvPr id="2" name="Ellipszis 1"/>
          <p:cNvSpPr/>
          <p:nvPr/>
        </p:nvSpPr>
        <p:spPr>
          <a:xfrm>
            <a:off x="2259623" y="2453054"/>
            <a:ext cx="5318190" cy="121333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4230189" y="2453054"/>
            <a:ext cx="5028111" cy="121333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56C7AA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776261" y="2875057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Tudomány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7804806" y="2875057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Politika</a:t>
            </a:r>
            <a:endParaRPr lang="hu-HU" b="1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379" y="574577"/>
            <a:ext cx="965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u-HU" sz="2800" b="1" noProof="0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Szabályozások, egyezmények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03420" y="1407423"/>
            <a:ext cx="1019096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Egyezmények a negatív hatások csökkentése érdekében.</a:t>
            </a:r>
          </a:p>
          <a:p>
            <a:endParaRPr lang="hu-HU" sz="2200" b="1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ENSZ Éghajlatváltozási keretegyezménye (</a:t>
            </a: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1992 Rio </a:t>
            </a:r>
            <a:r>
              <a:rPr lang="hu-HU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Janeiro</a:t>
            </a: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Kiotói Jegyzőkönyv (</a:t>
            </a: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1997</a:t>
            </a:r>
            <a:r>
              <a:rPr lang="hu-HU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): kötelező csökkentési értékek (2008--2012), majd Dohai </a:t>
            </a: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módosítás (2012)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Párizsi megállapodás (2015): célja, hogy a XXI. század végére maximum 2 °C-kal emelkedjen a globális átlaghőmérséklet az ipari forradalom előtti szinthez képest</a:t>
            </a: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endParaRPr lang="hu-HU" sz="1600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Genfi egyezmény</a:t>
            </a:r>
            <a:r>
              <a:rPr lang="hu-HU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első környezetvédelmi egyezmény. A nagy távolságra jutó, országhatárokon átterjedő levegőszennyezésről (CLRTAP); az aláírása óta 8 jegyzőkönyvvel egészült </a:t>
            </a: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err="1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Götenborgi</a:t>
            </a: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u-HU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Jegyzőkönyv (1999), módosítása </a:t>
            </a: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2017-ben</a:t>
            </a:r>
            <a:r>
              <a:rPr lang="hu-HU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szigorúbb kibocsátás-csökkentési </a:t>
            </a: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célok</a:t>
            </a:r>
            <a:endParaRPr lang="hu-HU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9881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379" y="574577"/>
            <a:ext cx="965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u-HU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legfrissebb jelentés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43379" y="1459523"/>
            <a:ext cx="100942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2023. áprilisában készült el, 2021-es évre vonatkozóan.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400" b="1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sz="24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Hogyan teljesítette az ország a nemzetközi 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vállalásait?</a:t>
            </a:r>
          </a:p>
          <a:p>
            <a:endParaRPr lang="hu-HU" sz="2400" b="1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sz="2400" u="sng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Göteborgi jegyzőkönyv (2005) 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</a:t>
            </a:r>
            <a:r>
              <a:rPr lang="hu-HU" sz="2400" baseline="-250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NO</a:t>
            </a:r>
            <a:r>
              <a:rPr lang="hu-HU" sz="2400" baseline="-250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NMVOC, NH</a:t>
            </a:r>
            <a:r>
              <a:rPr lang="hu-HU" sz="2400" baseline="-250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u-HU" sz="24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és 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PM</a:t>
            </a:r>
            <a:r>
              <a:rPr lang="hu-HU" sz="2400" baseline="-250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2,5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62" y="3509964"/>
            <a:ext cx="3801526" cy="267313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82" y="3528428"/>
            <a:ext cx="3838833" cy="2704633"/>
          </a:xfrm>
          <a:prstGeom prst="rect">
            <a:avLst/>
          </a:prstGeom>
        </p:spPr>
      </p:pic>
      <p:sp>
        <p:nvSpPr>
          <p:cNvPr id="12" name="Ellipszis 11"/>
          <p:cNvSpPr/>
          <p:nvPr/>
        </p:nvSpPr>
        <p:spPr>
          <a:xfrm>
            <a:off x="7976007" y="2875085"/>
            <a:ext cx="1987062" cy="5714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 descr="Question Mark Free Stock Photo - Public Domain Pictur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90" y="3891921"/>
            <a:ext cx="1121019" cy="89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4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379" y="574577"/>
            <a:ext cx="965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u-HU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legfrissebb jelentés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31253" y="611097"/>
            <a:ext cx="10094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Üvegházhatású gázok trendje</a:t>
            </a:r>
            <a:endParaRPr lang="hu-HU" sz="2400" baseline="-25000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348" y="1172085"/>
            <a:ext cx="5230763" cy="277485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750" y="1278806"/>
            <a:ext cx="3127519" cy="2761727"/>
          </a:xfrm>
          <a:prstGeom prst="rect">
            <a:avLst/>
          </a:prstGeom>
        </p:spPr>
      </p:pic>
      <p:sp>
        <p:nvSpPr>
          <p:cNvPr id="9" name="Jobbra nyíl 8"/>
          <p:cNvSpPr/>
          <p:nvPr/>
        </p:nvSpPr>
        <p:spPr>
          <a:xfrm>
            <a:off x="4862146" y="697422"/>
            <a:ext cx="589085" cy="332866"/>
          </a:xfrm>
          <a:prstGeom prst="rightArrow">
            <a:avLst/>
          </a:prstGeom>
          <a:solidFill>
            <a:srgbClr val="018A8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 descr="Question Mark Free Stock Photo - Public Domain Pictur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64" y="532021"/>
            <a:ext cx="1121019" cy="89681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622" y="3878541"/>
            <a:ext cx="4886489" cy="275851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359" y="4098991"/>
            <a:ext cx="5273989" cy="121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379" y="574577"/>
            <a:ext cx="965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u-HU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legfrissebb jelentés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07169" y="611097"/>
            <a:ext cx="71041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özúti közlekedés (energiatermelés)</a:t>
            </a:r>
            <a:endParaRPr lang="hu-HU" sz="2400" baseline="-25000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hu-HU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</a:t>
            </a:r>
            <a:r>
              <a:rPr lang="hu-HU" b="1" baseline="-250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  <a:r>
              <a:rPr lang="hu-HU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kibocsátás</a:t>
            </a:r>
            <a:endParaRPr lang="hu-HU" b="1" dirty="0"/>
          </a:p>
        </p:txBody>
      </p:sp>
      <p:sp>
        <p:nvSpPr>
          <p:cNvPr id="9" name="Jobbra nyíl 8"/>
          <p:cNvSpPr/>
          <p:nvPr/>
        </p:nvSpPr>
        <p:spPr>
          <a:xfrm>
            <a:off x="4862146" y="697422"/>
            <a:ext cx="589085" cy="332866"/>
          </a:xfrm>
          <a:prstGeom prst="rightArrow">
            <a:avLst/>
          </a:prstGeom>
          <a:solidFill>
            <a:srgbClr val="018A8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6260122" y="5380672"/>
            <a:ext cx="5737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Személyautók NO</a:t>
            </a:r>
            <a:r>
              <a:rPr lang="hu-HU" b="1" baseline="-250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  <a:r>
              <a:rPr lang="hu-HU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kibocsátása 41%-kal csökkent</a:t>
            </a:r>
          </a:p>
          <a:p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Futásteljesítmény növekedése</a:t>
            </a:r>
            <a:b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Technológiai korszerűsítések</a:t>
            </a:r>
          </a:p>
          <a:p>
            <a:r>
              <a:rPr lang="hu-HU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Euro 6-os motorok</a:t>
            </a:r>
          </a:p>
          <a:p>
            <a:endParaRPr lang="hu-HU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013" y="1864081"/>
            <a:ext cx="4712726" cy="2854186"/>
          </a:xfrm>
          <a:prstGeom prst="rect">
            <a:avLst/>
          </a:prstGeom>
        </p:spPr>
      </p:pic>
      <p:sp>
        <p:nvSpPr>
          <p:cNvPr id="12" name="Jobbra nyíl 11"/>
          <p:cNvSpPr/>
          <p:nvPr/>
        </p:nvSpPr>
        <p:spPr>
          <a:xfrm rot="5400000">
            <a:off x="7953315" y="1175060"/>
            <a:ext cx="414351" cy="332866"/>
          </a:xfrm>
          <a:prstGeom prst="rightArrow">
            <a:avLst/>
          </a:prstGeom>
          <a:solidFill>
            <a:srgbClr val="018A8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49" y="1928325"/>
            <a:ext cx="4441193" cy="286797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960" y="4642773"/>
            <a:ext cx="3351162" cy="2179236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4722421" y="165936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18A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36%</a:t>
            </a:r>
          </a:p>
        </p:txBody>
      </p:sp>
      <p:pic>
        <p:nvPicPr>
          <p:cNvPr id="16" name="Kép 15" descr="Question Mark Free Stock Photo - Public Domain Picture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66" y="1097797"/>
            <a:ext cx="1121019" cy="89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8216" y="500062"/>
            <a:ext cx="10685584" cy="1325563"/>
          </a:xfrm>
        </p:spPr>
        <p:txBody>
          <a:bodyPr/>
          <a:lstStyle/>
          <a:p>
            <a:r>
              <a:rPr lang="hu-HU" sz="2800" b="1" dirty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legfrissebb </a:t>
            </a:r>
            <a:r>
              <a:rPr lang="hu-HU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jelentés </a:t>
            </a:r>
            <a:r>
              <a:rPr lang="hu-HU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Mezőgazdaság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Kép 3" descr="Question Mark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290" y="5593870"/>
            <a:ext cx="1121019" cy="89681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12" y="3649152"/>
            <a:ext cx="5346147" cy="292191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328" y="55450"/>
            <a:ext cx="3143774" cy="1943600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8929733" y="87409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NH</a:t>
            </a:r>
            <a:r>
              <a:rPr lang="hu-HU" b="1" baseline="-250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hu-HU" b="1" baseline="-250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417" y="3649152"/>
            <a:ext cx="4689315" cy="3056153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5305752" y="1925843"/>
            <a:ext cx="49392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 smtClean="0">
                <a:solidFill>
                  <a:srgbClr val="00878A"/>
                </a:solidFill>
                <a:latin typeface="Poppins"/>
              </a:rPr>
              <a:t>Haszonállatok emésztése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 smtClean="0">
                <a:solidFill>
                  <a:srgbClr val="00878A"/>
                </a:solidFill>
                <a:latin typeface="Poppins"/>
              </a:rPr>
              <a:t>Trágyakezelés</a:t>
            </a:r>
            <a:endParaRPr lang="hu-HU" sz="1600" dirty="0">
              <a:solidFill>
                <a:srgbClr val="00878A"/>
              </a:solidFill>
              <a:latin typeface="Poppin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 smtClean="0">
                <a:solidFill>
                  <a:srgbClr val="00878A"/>
                </a:solidFill>
                <a:latin typeface="Poppins"/>
              </a:rPr>
              <a:t>Rizstermesztés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 smtClean="0">
                <a:solidFill>
                  <a:srgbClr val="00878A"/>
                </a:solidFill>
                <a:latin typeface="Poppins"/>
              </a:rPr>
              <a:t>Mezőgazdasági </a:t>
            </a:r>
            <a:r>
              <a:rPr lang="hu-HU" sz="1600" dirty="0">
                <a:solidFill>
                  <a:srgbClr val="00878A"/>
                </a:solidFill>
                <a:latin typeface="Poppins"/>
              </a:rPr>
              <a:t>talajok </a:t>
            </a:r>
            <a:r>
              <a:rPr lang="hu-HU" sz="1600" dirty="0" smtClean="0">
                <a:solidFill>
                  <a:srgbClr val="00878A"/>
                </a:solidFill>
                <a:latin typeface="Poppins"/>
              </a:rPr>
              <a:t>művelése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 smtClean="0">
                <a:solidFill>
                  <a:srgbClr val="00878A"/>
                </a:solidFill>
                <a:latin typeface="Poppins"/>
              </a:rPr>
              <a:t>Talajmeszezés, </a:t>
            </a:r>
            <a:r>
              <a:rPr lang="hu-HU" sz="1600" dirty="0">
                <a:solidFill>
                  <a:srgbClr val="00878A"/>
                </a:solidFill>
                <a:latin typeface="Poppins"/>
              </a:rPr>
              <a:t>karbamid- és </a:t>
            </a:r>
            <a:r>
              <a:rPr lang="hu-HU" sz="1600" dirty="0" smtClean="0">
                <a:solidFill>
                  <a:srgbClr val="00878A"/>
                </a:solidFill>
                <a:latin typeface="Poppins"/>
              </a:rPr>
              <a:t>dolomit tartalmú </a:t>
            </a:r>
            <a:r>
              <a:rPr lang="hu-HU" sz="1600" dirty="0">
                <a:solidFill>
                  <a:srgbClr val="00878A"/>
                </a:solidFill>
                <a:latin typeface="Poppins"/>
              </a:rPr>
              <a:t>műtrágyák </a:t>
            </a:r>
            <a:r>
              <a:rPr lang="hu-HU" sz="1600" dirty="0" smtClean="0">
                <a:solidFill>
                  <a:srgbClr val="00878A"/>
                </a:solidFill>
                <a:latin typeface="Poppins"/>
              </a:rPr>
              <a:t>használata</a:t>
            </a:r>
            <a:endParaRPr lang="hu-HU" sz="1600" dirty="0">
              <a:solidFill>
                <a:srgbClr val="00878A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06" y="1061775"/>
            <a:ext cx="4652951" cy="25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5509"/>
            <a:ext cx="11067003" cy="795902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legfrissebb jelentés </a:t>
            </a:r>
            <a:r>
              <a:rPr lang="hu-HU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PM</a:t>
            </a:r>
            <a:r>
              <a:rPr lang="hu-HU" sz="2800" b="1" baseline="-25000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2,5</a:t>
            </a:r>
            <a:endParaRPr lang="hu-HU" sz="2800" baseline="-25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74885"/>
            <a:ext cx="10515600" cy="49020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hu-HU" sz="2000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hu-HU" sz="2000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844" y="780910"/>
            <a:ext cx="4886691" cy="265779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16" y="745613"/>
            <a:ext cx="4848193" cy="287455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608" y="3942812"/>
            <a:ext cx="4463614" cy="2677625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201688" y="2053712"/>
            <a:ext cx="20021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Energiatermelés </a:t>
            </a:r>
            <a:r>
              <a:rPr lang="hu-HU" sz="12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1%</a:t>
            </a:r>
          </a:p>
          <a:p>
            <a:pPr algn="ctr"/>
            <a:r>
              <a:rPr lang="hu-HU" sz="12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Ipar 6%</a:t>
            </a:r>
          </a:p>
          <a:p>
            <a:pPr algn="ctr"/>
            <a:r>
              <a:rPr lang="hu-HU" sz="12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Szállítás/ közlekedés 6%</a:t>
            </a:r>
          </a:p>
          <a:p>
            <a:pPr algn="ctr"/>
            <a:r>
              <a:rPr lang="hu-HU" sz="1200" b="1" u="sng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Nem ipari tüzelés </a:t>
            </a:r>
            <a:r>
              <a:rPr lang="hu-HU" sz="1200" b="1" u="sng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80% </a:t>
            </a:r>
          </a:p>
          <a:p>
            <a:pPr algn="ctr"/>
            <a:r>
              <a:rPr lang="hu-HU" sz="12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Mezőgazdaság </a:t>
            </a:r>
            <a:r>
              <a:rPr lang="hu-HU" sz="12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2%</a:t>
            </a:r>
          </a:p>
          <a:p>
            <a:pPr algn="ctr"/>
            <a:r>
              <a:rPr lang="hu-HU" sz="12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Hulladékkezelés 4%</a:t>
            </a:r>
          </a:p>
          <a:p>
            <a:pPr algn="ctr"/>
            <a:r>
              <a:rPr lang="hu-HU" sz="12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Egyéb 1%</a:t>
            </a:r>
          </a:p>
        </p:txBody>
      </p:sp>
      <p:pic>
        <p:nvPicPr>
          <p:cNvPr id="4" name="Kép 3" descr="Question Mark Free Stock Photo - Public Domain Pictur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5" y="914323"/>
            <a:ext cx="1121019" cy="89681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9316" y="3655465"/>
            <a:ext cx="4732196" cy="29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985E4E-9F2C-C545-983A-3A60B029A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19F4F8C-80A9-EEFD-2C0A-8917125FF58D}"/>
              </a:ext>
            </a:extLst>
          </p:cNvPr>
          <p:cNvSpPr txBox="1"/>
          <p:nvPr/>
        </p:nvSpPr>
        <p:spPr>
          <a:xfrm>
            <a:off x="1404257" y="2879238"/>
            <a:ext cx="7108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Köszönöm szépen a figyelmeteket!</a:t>
            </a:r>
            <a:endParaRPr lang="hu-HU" sz="2800" b="1" dirty="0">
              <a:solidFill>
                <a:srgbClr val="56C7A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797" y="5217873"/>
            <a:ext cx="43243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379" y="574577"/>
            <a:ext cx="965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Miről lesz szó?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43379" y="1459523"/>
            <a:ext cx="935569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 osztály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Tudományterületeink</a:t>
            </a:r>
            <a:endParaRPr lang="hu-HU" sz="2400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Mit is csinálunk a gyakorlatban?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Hogyan </a:t>
            </a:r>
            <a:r>
              <a:rPr lang="hu-HU" sz="24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számolunk?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</a:t>
            </a:r>
            <a:r>
              <a:rPr lang="hu-HU" sz="24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NELO-n készülő kibocsátási 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leltárak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Kibocsátott </a:t>
            </a:r>
            <a:r>
              <a:rPr lang="hu-HU" sz="24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anyagok 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leltárai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Szektorok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Miért készülnek az emissziós leltárak?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Szabályozások, egyezmények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legfrissebb jelentés 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hu-HU" sz="2400" u="sng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kérdések</a:t>
            </a:r>
            <a:endParaRPr lang="hu-HU" sz="2400" u="sng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400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dirty="0"/>
          </a:p>
        </p:txBody>
      </p:sp>
      <p:pic>
        <p:nvPicPr>
          <p:cNvPr id="7" name="Kép 6" descr="Question Mark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08" y="4499394"/>
            <a:ext cx="880689" cy="70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4040" y="553106"/>
            <a:ext cx="965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u-HU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 </a:t>
            </a:r>
            <a:r>
              <a:rPr lang="hu-HU" sz="2800" b="1" dirty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osztály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56C7AA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43378" y="1459523"/>
            <a:ext cx="97513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2006  őszén jött létre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Jelenleg 3 fő (1 osztályvezető, 2 levegőkémia szakértő)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105-ös</a:t>
            </a:r>
            <a:r>
              <a:rPr lang="hu-HU" sz="20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106-os szoba (I. emelet, folyosó vége</a:t>
            </a:r>
            <a:r>
              <a:rPr lang="hu-HU" sz="20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Levegőkörnyezeti honlap: </a:t>
            </a:r>
            <a:r>
              <a:rPr lang="hu-HU" sz="2000" b="1" u="sng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legszennyezettseg.met.hu</a:t>
            </a:r>
            <a:r>
              <a:rPr lang="hu-HU" sz="20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u-HU" sz="20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Kibocsátás</a:t>
            </a:r>
            <a:endParaRPr lang="hu-HU" sz="2000" b="1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sz="2000" b="1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hu-HU" sz="2000" b="1" u="sng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Feladatunk:</a:t>
            </a:r>
          </a:p>
          <a:p>
            <a:pPr algn="ctr"/>
            <a:r>
              <a:rPr lang="hu-HU" sz="20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Nemzetközi kötelezettségvállalások teljesítésének igazolására </a:t>
            </a:r>
            <a:r>
              <a:rPr lang="hu-HU" sz="2000" b="1" u="sng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nemzeti kibocsátási leltárak </a:t>
            </a:r>
            <a:r>
              <a:rPr lang="hu-HU" sz="2000" b="1" u="sng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készítése.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400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Vonatkozó </a:t>
            </a:r>
            <a:r>
              <a:rPr lang="hu-HU" sz="16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jogszabályok előkészítésében </a:t>
            </a:r>
            <a:r>
              <a:rPr lang="hu-HU" sz="16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közreműködés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Szakértői </a:t>
            </a:r>
            <a:r>
              <a:rPr lang="hu-HU" sz="16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anyagok készítése, véleményezése a témában (pl. Nemzeti Éghajlati </a:t>
            </a:r>
            <a:r>
              <a:rPr lang="hu-HU" sz="16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Stratégia)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Együttműködés </a:t>
            </a:r>
            <a:r>
              <a:rPr lang="hu-HU" sz="16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döntéshozókkal, Minisztériumokkal: </a:t>
            </a:r>
            <a:r>
              <a:rPr lang="hu-HU" sz="16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Agrárminisztérium, Energiaügyi Minisztérium </a:t>
            </a:r>
            <a:r>
              <a:rPr lang="hu-HU" sz="16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(pl. </a:t>
            </a:r>
            <a:r>
              <a:rPr lang="hu-HU" sz="16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OLP)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Stb.</a:t>
            </a:r>
            <a:endParaRPr lang="hu-HU" sz="2400" b="1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379" y="574577"/>
            <a:ext cx="965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Tudományterületeink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43379" y="1459523"/>
            <a:ext cx="101382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2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Levegőkémia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2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Környezetvédelem </a:t>
            </a:r>
            <a:r>
              <a:rPr lang="hu-HU" sz="22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(levegőkörnyezet </a:t>
            </a:r>
            <a:r>
              <a:rPr lang="hu-HU" sz="22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védelme)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2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Éghajlatváltozás </a:t>
            </a:r>
            <a:r>
              <a:rPr lang="hu-HU" sz="22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u-HU" sz="22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üvegházhatás)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2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Előrejelzés </a:t>
            </a:r>
            <a:r>
              <a:rPr lang="hu-HU" sz="22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(Előrejelezni nemcsak az időjárást lehet, hanem pl. levegő minőséget és emissziókat </a:t>
            </a:r>
            <a:r>
              <a:rPr lang="hu-HU" sz="22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2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Térinformatika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2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Statisztika</a:t>
            </a:r>
          </a:p>
          <a:p>
            <a:endParaRPr lang="hu-HU" sz="2200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sz="22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Angol nyelvtudás</a:t>
            </a:r>
          </a:p>
        </p:txBody>
      </p:sp>
    </p:spTree>
    <p:extLst>
      <p:ext uri="{BB962C8B-B14F-4D97-AF65-F5344CB8AC3E}">
        <p14:creationId xmlns:p14="http://schemas.microsoft.com/office/powerpoint/2010/main" val="37767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379" y="574577"/>
            <a:ext cx="965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u-HU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Mit</a:t>
            </a:r>
            <a:r>
              <a:rPr lang="en-US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800" b="1" dirty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 </a:t>
            </a:r>
            <a:r>
              <a:rPr lang="hu-HU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csinálunk</a:t>
            </a:r>
            <a:r>
              <a:rPr lang="en-US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800" b="1" dirty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</a:t>
            </a:r>
            <a:r>
              <a:rPr lang="hu-HU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gyakorlatban</a:t>
            </a:r>
            <a:r>
              <a:rPr lang="en-US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 </a:t>
            </a:r>
            <a:endParaRPr lang="hu-HU" sz="2800" b="1" dirty="0">
              <a:solidFill>
                <a:srgbClr val="56C7A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43379" y="1459523"/>
            <a:ext cx="1042835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2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Adatokat gyűjtünk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2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Adatokat </a:t>
            </a:r>
            <a:r>
              <a:rPr lang="hu-HU" sz="22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dolgozunk fel, számolunk</a:t>
            </a:r>
            <a:r>
              <a:rPr lang="hu-HU" sz="22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főként </a:t>
            </a:r>
            <a:r>
              <a:rPr lang="hu-HU" sz="22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excelben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2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Jelentéseket </a:t>
            </a:r>
            <a:r>
              <a:rPr lang="hu-HU" sz="22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írunk </a:t>
            </a:r>
            <a:r>
              <a:rPr lang="hu-HU" sz="22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főként </a:t>
            </a:r>
            <a:r>
              <a:rPr lang="hu-HU" sz="22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angolul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2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Módszertani </a:t>
            </a:r>
            <a:r>
              <a:rPr lang="hu-HU" sz="22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útmutatókat, előírásokat, jogszabályokat olvasunk - többnyire </a:t>
            </a:r>
            <a:r>
              <a:rPr lang="hu-HU" sz="22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angolul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2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Kapcsolatot </a:t>
            </a:r>
            <a:r>
              <a:rPr lang="hu-HU" sz="22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tartunk más intézményekkel (a leltárkészítésben résztvevő más intézményekkel, adatgazdákkal, kutatóintézetekkel, egyetemekkel), nemzetközi szervezetekkel (EU, ENSZ), hazai és külföldi </a:t>
            </a:r>
            <a:r>
              <a:rPr lang="hu-HU" sz="22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szakértőkkel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200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2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Minőségbiztosítás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82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sz="2800" b="1" dirty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Hogyan </a:t>
            </a:r>
            <a:r>
              <a:rPr lang="hu-HU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számolunk?</a:t>
            </a:r>
            <a:endParaRPr lang="hu-HU" sz="2800" b="1" dirty="0">
              <a:solidFill>
                <a:srgbClr val="56C7A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Módszertani útmutatók</a:t>
            </a:r>
          </a:p>
          <a:p>
            <a:pPr marL="0" indent="0">
              <a:buNone/>
            </a:pPr>
            <a:r>
              <a:rPr lang="hu-HU" sz="22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Különböző bonyolultságú emisszió számítási módszerek, és emissziós faktorok</a:t>
            </a:r>
          </a:p>
          <a:p>
            <a:pPr marL="0" indent="0">
              <a:buNone/>
            </a:pPr>
            <a:r>
              <a:rPr lang="hu-HU" sz="22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egyszerűsített, lineáris „modell” </a:t>
            </a:r>
            <a:r>
              <a:rPr lang="hu-HU" sz="22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 emisszió számítására</a:t>
            </a:r>
          </a:p>
          <a:p>
            <a:pPr marL="0" indent="0">
              <a:buNone/>
            </a:pPr>
            <a:endParaRPr lang="hu-HU" sz="2200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ctr">
              <a:buNone/>
            </a:pPr>
            <a:r>
              <a:rPr lang="hu-HU" sz="22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Emisszió = AD </a:t>
            </a:r>
            <a:r>
              <a:rPr lang="hu-HU" sz="2200" b="1" baseline="300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r>
              <a:rPr lang="hu-HU" sz="22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EF</a:t>
            </a:r>
          </a:p>
          <a:p>
            <a:pPr marL="0" indent="0">
              <a:buNone/>
            </a:pPr>
            <a:endParaRPr lang="hu-HU" sz="2200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hu-HU" sz="20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 (</a:t>
            </a:r>
            <a:r>
              <a:rPr lang="hu-HU" sz="2000" dirty="0" err="1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activity</a:t>
            </a:r>
            <a:r>
              <a:rPr lang="hu-HU" sz="20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u-HU" sz="2000" dirty="0" err="1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</a:t>
            </a:r>
            <a:r>
              <a:rPr lang="hu-HU" sz="20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): az emberi tevékenység mértékét számszerűsítő mennyiség;</a:t>
            </a:r>
          </a:p>
          <a:p>
            <a:pPr marL="0" indent="0">
              <a:buNone/>
            </a:pPr>
            <a:r>
              <a:rPr lang="hu-HU" sz="20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EF (</a:t>
            </a:r>
            <a:r>
              <a:rPr lang="hu-HU" sz="2000" dirty="0" err="1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emission</a:t>
            </a:r>
            <a:r>
              <a:rPr lang="hu-HU" sz="20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u-HU" sz="2000" dirty="0" err="1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factor</a:t>
            </a:r>
            <a:r>
              <a:rPr lang="hu-HU" sz="20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): az adott tevékenységre eső egységnyi kibocsátás</a:t>
            </a:r>
            <a:r>
              <a:rPr lang="hu-HU" sz="20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A </a:t>
            </a:r>
            <a:r>
              <a:rPr lang="hu-HU" sz="20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leltári időszakra meghatározzuk AD és EF idősorát.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93" y="125456"/>
            <a:ext cx="1994889" cy="18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379" y="574577"/>
            <a:ext cx="96500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u-HU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</a:t>
            </a:r>
            <a:r>
              <a:rPr lang="hu-HU" sz="2800" b="1" dirty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NELO-n készülő kibocsátási leltárak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50073" y="1383153"/>
            <a:ext cx="1002391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Ü</a:t>
            </a:r>
            <a:r>
              <a:rPr lang="hu-HU" sz="24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vegházhatású </a:t>
            </a:r>
            <a:r>
              <a:rPr lang="hu-HU" sz="24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gázok kibocsátási </a:t>
            </a:r>
            <a:r>
              <a:rPr lang="hu-HU" sz="24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leltára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400" b="1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Légszennyező </a:t>
            </a:r>
            <a:r>
              <a:rPr lang="hu-HU" sz="2400" b="1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anyagok kibocsátási leltára</a:t>
            </a:r>
          </a:p>
          <a:p>
            <a:endParaRPr lang="hu-HU" sz="2400" b="1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leltárak évente 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frissülnek: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400" b="1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Legfrissebb: 2023-ban készült el 2021-es évre vonatkozóan</a:t>
            </a:r>
          </a:p>
          <a:p>
            <a:endParaRPr lang="hu-HU" sz="2000" b="1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hu-HU" sz="2400" b="1" dirty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https://unfccc.int/process-and-meetings/transparency-and-reporting/reporting-and-review-under-the-convention/greenhouse-gas-inventories-annex-i-parties/national-inventory-submissions-2023</a:t>
            </a:r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322" y="1309966"/>
            <a:ext cx="2152650" cy="6381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915" y="2025936"/>
            <a:ext cx="15716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379" y="574577"/>
            <a:ext cx="965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u-HU" sz="2800" b="1" noProof="0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Kibocsátott anyagok leltárai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43379" y="1390563"/>
            <a:ext cx="43616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Üvegházhatású gázok</a:t>
            </a:r>
          </a:p>
          <a:p>
            <a:pPr algn="ctr"/>
            <a:endParaRPr lang="hu-HU" sz="2400" b="1" u="sng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</a:t>
            </a:r>
            <a:r>
              <a:rPr lang="hu-HU" sz="2400" baseline="-250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</a:t>
            </a:r>
            <a:r>
              <a:rPr lang="hu-HU" sz="2400" baseline="-250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</a:t>
            </a:r>
            <a:r>
              <a:rPr lang="hu-HU" sz="2400" baseline="-250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F-gázok: HFC-k, PFC-k, SF</a:t>
            </a:r>
            <a:r>
              <a:rPr lang="hu-HU" sz="2400" baseline="-250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b="1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400" b="1" u="sng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400" b="1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400" b="1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sz="2400" b="1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400" b="1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752418" y="1274582"/>
            <a:ext cx="504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Légszennyezőanyagok</a:t>
            </a:r>
            <a:endParaRPr lang="hu-HU" sz="2400" b="1" u="sng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sz="2400" b="1" u="sng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</a:t>
            </a:r>
            <a:r>
              <a:rPr lang="hu-HU" sz="2400" baseline="-250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Nitrogén-oxidok (NO</a:t>
            </a:r>
            <a:r>
              <a:rPr lang="hu-HU" sz="2400" baseline="-250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Ammónia (NH</a:t>
            </a:r>
            <a:r>
              <a:rPr lang="hu-HU" sz="2400" baseline="-250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NMVOC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Részecske (PM</a:t>
            </a:r>
            <a:r>
              <a:rPr lang="hu-HU" sz="2400" baseline="-250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2,5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PM</a:t>
            </a:r>
            <a:r>
              <a:rPr lang="hu-HU" sz="2400" baseline="-250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</a:t>
            </a: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,TSP)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Nehézfémek (Hg, Pb, Cd …)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Szén-monoxid (CO)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POP-ok (tartósan megmaradó szerves szennyezők)</a:t>
            </a:r>
          </a:p>
        </p:txBody>
      </p:sp>
      <p:sp>
        <p:nvSpPr>
          <p:cNvPr id="2" name="Téglalap 1"/>
          <p:cNvSpPr/>
          <p:nvPr/>
        </p:nvSpPr>
        <p:spPr>
          <a:xfrm>
            <a:off x="3024212" y="5499211"/>
            <a:ext cx="85018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</a:t>
            </a:r>
            <a:r>
              <a:rPr lang="hu-HU" sz="1600" baseline="-250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16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fosszilis tüzelőanyagok égetése (szén, kőolaj, földgáz –hő-és villamosenergia-termelés, közlekedés)</a:t>
            </a:r>
          </a:p>
          <a:p>
            <a:r>
              <a:rPr lang="hu-HU" sz="16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</a:t>
            </a:r>
            <a:r>
              <a:rPr lang="hu-HU" sz="1600" baseline="-250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  <a:r>
              <a:rPr lang="hu-HU" sz="16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mezőgazdaság (</a:t>
            </a:r>
            <a:r>
              <a:rPr lang="hu-HU" sz="16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állattenyésztés); hulladékgazdálkodás </a:t>
            </a:r>
            <a:r>
              <a:rPr lang="hu-HU" sz="16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(szilárd hulladékok lerakása)</a:t>
            </a:r>
          </a:p>
          <a:p>
            <a:r>
              <a:rPr lang="hu-HU" sz="16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</a:t>
            </a:r>
            <a:r>
              <a:rPr lang="hu-HU" sz="1600" baseline="-250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16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O: termőföldek, legelők (</a:t>
            </a:r>
            <a:r>
              <a:rPr lang="hu-HU" sz="1600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mezőgazdaság); vegyipari </a:t>
            </a:r>
            <a:r>
              <a:rPr lang="hu-HU" sz="1600" dirty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termelés</a:t>
            </a:r>
          </a:p>
        </p:txBody>
      </p:sp>
    </p:spTree>
    <p:extLst>
      <p:ext uri="{BB962C8B-B14F-4D97-AF65-F5344CB8AC3E}">
        <p14:creationId xmlns:p14="http://schemas.microsoft.com/office/powerpoint/2010/main" val="3214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379" y="574577"/>
            <a:ext cx="96500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u-HU" sz="2800" b="1" dirty="0" smtClean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Szektorok</a:t>
            </a:r>
            <a:endParaRPr lang="hu-HU" sz="2800" b="1" dirty="0">
              <a:solidFill>
                <a:srgbClr val="56C7A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43379" y="1459523"/>
            <a:ext cx="100942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Energia</a:t>
            </a:r>
          </a:p>
          <a:p>
            <a:r>
              <a:rPr lang="hu-HU" sz="2400" dirty="0" smtClean="0">
                <a:solidFill>
                  <a:srgbClr val="00829A"/>
                </a:solidFill>
              </a:rPr>
              <a:t>Energiatermelés </a:t>
            </a:r>
            <a:r>
              <a:rPr lang="hu-HU" sz="2400" dirty="0">
                <a:solidFill>
                  <a:srgbClr val="00829A"/>
                </a:solidFill>
              </a:rPr>
              <a:t>(tüzelőanyagok/hulladék), tüzelőanyag- átalakítások, közlekedés, tüzelőanyagok bányászata/ előállítása/kezelése/szállítása során történő </a:t>
            </a:r>
            <a:r>
              <a:rPr lang="hu-HU" sz="2400" dirty="0" smtClean="0">
                <a:solidFill>
                  <a:srgbClr val="00829A"/>
                </a:solidFill>
              </a:rPr>
              <a:t>szivárgások.</a:t>
            </a:r>
            <a:endParaRPr lang="hu-HU" sz="2400" b="1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sz="2400" b="1" dirty="0" smtClean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rgbClr val="00829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Ipari folyamatok és termékhasználat</a:t>
            </a:r>
            <a:endParaRPr lang="hu-HU" sz="2400" b="1" dirty="0">
              <a:solidFill>
                <a:srgbClr val="00829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sz="2400" dirty="0">
                <a:solidFill>
                  <a:srgbClr val="00829A"/>
                </a:solidFill>
              </a:rPr>
              <a:t>Ásványi-, vegyipari-, fémipari- papíripari- termékek előállítása, élelmiszer- és italgyártás, egyéb termékek </a:t>
            </a:r>
            <a:r>
              <a:rPr lang="hu-HU" sz="2400" dirty="0" smtClean="0">
                <a:solidFill>
                  <a:srgbClr val="00829A"/>
                </a:solidFill>
              </a:rPr>
              <a:t>használata.</a:t>
            </a:r>
            <a:endParaRPr lang="hu-HU" sz="2400" dirty="0">
              <a:solidFill>
                <a:srgbClr val="00829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90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4556</TotalTime>
  <Words>829</Words>
  <Application>Microsoft Office PowerPoint</Application>
  <PresentationFormat>Szélesvásznú</PresentationFormat>
  <Paragraphs>172</Paragraphs>
  <Slides>18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Ebrima</vt:lpstr>
      <vt:lpstr>Poppins</vt:lpstr>
      <vt:lpstr>Times New Roman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Hogyan számolunk?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legfrissebb jelentés  Mezőgazdaság </vt:lpstr>
      <vt:lpstr>A legfrissebb jelentés  PM2,5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Windows User</cp:lastModifiedBy>
  <cp:revision>184</cp:revision>
  <dcterms:created xsi:type="dcterms:W3CDTF">2018-10-25T13:55:37Z</dcterms:created>
  <dcterms:modified xsi:type="dcterms:W3CDTF">2023-07-07T07:59:53Z</dcterms:modified>
</cp:coreProperties>
</file>