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activeX/activeX2.xml" ContentType="application/vnd.ms-office.activeX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ms-office.activeX"/>
  <Override PartName="/ppt/notesSlides/notesSlide3.xml" ContentType="application/vnd.openxmlformats-officedocument.presentationml.notesSlide+xml"/>
  <Override PartName="/ppt/activeX/activeX5.xml" ContentType="application/vnd.ms-office.activeX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activeX/activeX3.xml" ContentType="application/vnd.ms-office.activeX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3.bin" ContentType="application/vnd.openxmlformats-officedocument.oleObject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8"/>
  </p:notesMasterIdLst>
  <p:sldIdLst>
    <p:sldId id="261" r:id="rId2"/>
    <p:sldId id="301" r:id="rId3"/>
    <p:sldId id="302" r:id="rId4"/>
    <p:sldId id="281" r:id="rId5"/>
    <p:sldId id="325" r:id="rId6"/>
    <p:sldId id="319" r:id="rId7"/>
    <p:sldId id="324" r:id="rId8"/>
    <p:sldId id="304" r:id="rId9"/>
    <p:sldId id="305" r:id="rId10"/>
    <p:sldId id="306" r:id="rId11"/>
    <p:sldId id="307" r:id="rId12"/>
    <p:sldId id="320" r:id="rId13"/>
    <p:sldId id="284" r:id="rId14"/>
    <p:sldId id="290" r:id="rId15"/>
    <p:sldId id="293" r:id="rId16"/>
    <p:sldId id="308" r:id="rId17"/>
    <p:sldId id="313" r:id="rId18"/>
    <p:sldId id="311" r:id="rId19"/>
    <p:sldId id="323" r:id="rId20"/>
    <p:sldId id="312" r:id="rId21"/>
    <p:sldId id="283" r:id="rId22"/>
    <p:sldId id="295" r:id="rId23"/>
    <p:sldId id="296" r:id="rId24"/>
    <p:sldId id="297" r:id="rId25"/>
    <p:sldId id="317" r:id="rId26"/>
    <p:sldId id="321" r:id="rId27"/>
    <p:sldId id="322" r:id="rId28"/>
    <p:sldId id="314" r:id="rId29"/>
    <p:sldId id="318" r:id="rId30"/>
    <p:sldId id="375" r:id="rId31"/>
    <p:sldId id="303" r:id="rId32"/>
    <p:sldId id="315" r:id="rId33"/>
    <p:sldId id="326" r:id="rId34"/>
    <p:sldId id="354" r:id="rId35"/>
    <p:sldId id="355" r:id="rId36"/>
    <p:sldId id="356" r:id="rId37"/>
    <p:sldId id="357" r:id="rId38"/>
    <p:sldId id="358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2" r:id="rId62"/>
    <p:sldId id="353" r:id="rId63"/>
    <p:sldId id="359" r:id="rId64"/>
    <p:sldId id="365" r:id="rId65"/>
    <p:sldId id="364" r:id="rId66"/>
    <p:sldId id="360" r:id="rId67"/>
    <p:sldId id="362" r:id="rId68"/>
    <p:sldId id="366" r:id="rId69"/>
    <p:sldId id="367" r:id="rId70"/>
    <p:sldId id="368" r:id="rId71"/>
    <p:sldId id="369" r:id="rId72"/>
    <p:sldId id="370" r:id="rId73"/>
    <p:sldId id="372" r:id="rId74"/>
    <p:sldId id="373" r:id="rId75"/>
    <p:sldId id="374" r:id="rId76"/>
    <p:sldId id="269" r:id="rId7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utsay_m@ad.met.hu" initials="p" lastIdx="5" clrIdx="0">
    <p:extLst>
      <p:ext uri="{19B8F6BF-5375-455C-9EA6-DF929625EA0E}">
        <p15:presenceInfo xmlns="" xmlns:p15="http://schemas.microsoft.com/office/powerpoint/2012/main" userId="S-1-5-21-1844237615-963894560-682003330-17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3" autoAdjust="0"/>
    <p:restoredTop sz="89474" autoAdjust="0"/>
  </p:normalViewPr>
  <p:slideViewPr>
    <p:cSldViewPr>
      <p:cViewPr varScale="1">
        <p:scale>
          <a:sx n="96" d="100"/>
          <a:sy n="96" d="100"/>
        </p:scale>
        <p:origin x="-1362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ea typeface="Microsoft YaHei" charset="-122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fld id="{2AE22033-866B-4AC6-BD6A-13CC1588F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>
              <a:latin typeface="Times New Roman" pitchFamily="18" charset="0"/>
            </a:endParaRPr>
          </a:p>
        </p:txBody>
      </p:sp>
      <p:sp>
        <p:nvSpPr>
          <p:cNvPr id="38916" name="Dia számának helye 3"/>
          <p:cNvSpPr>
            <a:spLocks noGrp="1"/>
          </p:cNvSpPr>
          <p:nvPr>
            <p:ph type="sldNum" sz="quarter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1A56825-5CC4-4548-BC59-5D7268CB579A}" type="slidenum">
              <a:rPr lang="en-US" smtClean="0">
                <a:ea typeface="Microsoft YaHei" pitchFamily="34" charset="-122"/>
              </a:rPr>
              <a:pPr>
                <a:defRPr/>
              </a:pPr>
              <a:t>1</a:t>
            </a:fld>
            <a:endParaRPr lang="en-US"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26ECB9-A0DD-4FEC-875F-FA9C6B173F29}" type="slidenum">
              <a:rPr lang="en-US" altLang="en-US" smtClean="0">
                <a:latin typeface="Arial" pitchFamily="34" charset="0"/>
              </a:rPr>
              <a:pPr/>
              <a:t>39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400C742-0178-45C9-9FBF-37F2F8EAFE83}" type="slidenum">
              <a:rPr lang="en-US" altLang="en-US" sz="1200"/>
              <a:pPr algn="r"/>
              <a:t>39</a:t>
            </a:fld>
            <a:endParaRPr lang="en-US" altLang="en-US" sz="12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en-US"/>
              <a:t>Az egyedi sávok után nézzük meg a kompozit képeket. A kompozit kép azt jelenti, hogy a 3 alapszínbe 1-1 csatorna képét tesszük és azokat egymásra vetítjük, együtt jelenítjük meg. Használhatjuk sávok különbségeit vagy bonyolultabb kombinációit is a kompozit készítéséhez. </a:t>
            </a:r>
            <a:r>
              <a:rPr lang="hu-HU" altLang="en-US">
                <a:cs typeface="Times New Roman" pitchFamily="18" charset="0"/>
              </a:rPr>
              <a:t>A sávok kiválasztás</a:t>
            </a:r>
            <a:r>
              <a:rPr lang="hu-HU" altLang="en-US"/>
              <a:t>a nem véletlen szerű, hanem attól függ</a:t>
            </a:r>
            <a:r>
              <a:rPr lang="hu-HU" altLang="en-US">
                <a:cs typeface="Times New Roman" pitchFamily="18" charset="0"/>
              </a:rPr>
              <a:t>, hogy a kompozit kép</a:t>
            </a:r>
            <a:r>
              <a:rPr lang="hu-HU" altLang="en-US"/>
              <a:t>en</a:t>
            </a:r>
            <a:r>
              <a:rPr lang="hu-HU" altLang="en-US">
                <a:cs typeface="Times New Roman" pitchFamily="18" charset="0"/>
              </a:rPr>
              <a:t> milyen fizikai paramétereket </a:t>
            </a:r>
            <a:r>
              <a:rPr lang="hu-HU" altLang="en-US"/>
              <a:t>akarunk ki</a:t>
            </a:r>
            <a:r>
              <a:rPr lang="hu-HU" altLang="en-US">
                <a:cs typeface="Times New Roman" pitchFamily="18" charset="0"/>
              </a:rPr>
              <a:t>emel</a:t>
            </a:r>
            <a:r>
              <a:rPr lang="hu-HU" altLang="en-US"/>
              <a:t>n</a:t>
            </a:r>
            <a:r>
              <a:rPr lang="hu-HU" altLang="en-US">
                <a:cs typeface="Times New Roman" pitchFamily="18" charset="0"/>
              </a:rPr>
              <a:t>i. </a:t>
            </a:r>
          </a:p>
          <a:p>
            <a:pPr eaLnBrk="1" hangingPunct="1"/>
            <a:r>
              <a:rPr lang="hu-HU" altLang="en-US"/>
              <a:t>A kompozit kép készítés tulajdon képen egy fizikai alapon nyugvó lényegkiemelő módszer.  </a:t>
            </a:r>
          </a:p>
          <a:p>
            <a:pPr eaLnBrk="1" hangingPunct="1"/>
            <a:r>
              <a:rPr lang="hu-HU" altLang="en-US"/>
              <a:t>Sokféle kompozit kép van, ezek mindegyike más és más tulajdonságot mutat meg. Az egyes kompozit képek komoly fejlesztő munka eredményei.</a:t>
            </a:r>
          </a:p>
          <a:p>
            <a:pPr eaLnBrk="1" hangingPunct="1"/>
            <a:endParaRPr lang="hu-HU" altLang="en-US"/>
          </a:p>
          <a:p>
            <a:pPr eaLnBrk="1" hangingPunct="1"/>
            <a:r>
              <a:rPr lang="hu-HU" altLang="en-US"/>
              <a:t>Ez a megjelenítési technika nagyon alkalmas hogy különféle fizikai tulajdonságot kiemeljen akár egy képen is. A különböző csatornákban rejlő információ a kompozit képen egyszerre válik látható. Sok esetben az egyes csatornák közti különbségek is fontos tulajdonságokat rejtenek, amik ezzel a megjelenítési móddal jól láthatóvá válnak.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19FDA8-ECF2-4E08-9ACB-CEFA6579F243}" type="slidenum">
              <a:rPr lang="en-US" altLang="en-US" smtClean="0">
                <a:latin typeface="Arial" pitchFamily="34" charset="0"/>
              </a:rPr>
              <a:pPr/>
              <a:t>41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32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 METEOSAT one can not do true color image. However true color image is often not optimal for easy  distinguishing of water and ice clouds, snowy and snow-free clear area. Here you can see a MODIS true color image in wintertime. Too many white.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Snow, fog and clouds can be hard to distinguish in the true-color image. The false-color image (right) shows clouds in white or orange and snow in red, snow-free area in green.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2FC124-B703-4BBF-9788-1E6EED95E965}" type="slidenum">
              <a:rPr lang="en-US" altLang="en-US" smtClean="0">
                <a:latin typeface="Arial" pitchFamily="34" charset="0"/>
              </a:rPr>
              <a:pPr/>
              <a:t>42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This is the almost the same false color RGB as I show you for METEOSAT. You can see it is much better for detect snow and water clouds.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CAE2CA-481D-4530-8A35-83211D6F3AA0}" type="slidenum">
              <a:rPr lang="en-US" altLang="en-US" smtClean="0">
                <a:latin typeface="Arial" pitchFamily="34" charset="0"/>
              </a:rPr>
              <a:pPr/>
              <a:t>43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 example for RGB. It’s a false color RGB. Maybe funny colors for the first. However Very useful. Good contrast between snow fog and snow-free clear area.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834173-2776-471E-B350-2273D2652FFE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45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532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>
                <a:latin typeface="Arial" pitchFamily="34" charset="0"/>
                <a:cs typeface="Arial" pitchFamily="34" charset="0"/>
              </a:rPr>
              <a:t>Top on the list for many forecasters are these 2 RGB schemes. Observed in animation they complement each other and give a comprehensive picture of the weather evolution</a:t>
            </a:r>
          </a:p>
        </p:txBody>
      </p:sp>
      <p:sp>
        <p:nvSpPr>
          <p:cNvPr id="56325" name="Segnaposto numero diapositiva 3"/>
          <p:cNvSpPr txBox="1">
            <a:spLocks noGrp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85B0E3CF-D059-4AEF-8658-D532E0D119B5}" type="slidenum">
              <a:rPr lang="en-GB" altLang="en-US" sz="1200">
                <a:solidFill>
                  <a:srgbClr val="000000"/>
                </a:solidFill>
                <a:latin typeface="Times New Roman" pitchFamily="18" charset="0"/>
              </a:rPr>
              <a:pPr algn="r" defTabSz="393700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45</a:t>
            </a:fld>
            <a:endParaRPr lang="en-GB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B5D013E-F7AD-46B3-825C-C322E344C24C}" type="slidenum">
              <a:rPr lang="en-US" altLang="en-US" sz="1200">
                <a:cs typeface="Arial" pitchFamily="34" charset="0"/>
              </a:rPr>
              <a:pPr algn="r"/>
              <a:t>47</a:t>
            </a:fld>
            <a:endParaRPr lang="en-US" altLang="en-US" sz="1200">
              <a:cs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FF5AD1-3D26-4C01-AC28-C928758C61EB}" type="slidenum">
              <a:rPr lang="en-US" altLang="en-US" smtClean="0">
                <a:latin typeface="Arial" pitchFamily="34" charset="0"/>
              </a:rPr>
              <a:pPr/>
              <a:t>48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F6676D-E1B5-4F15-BEB9-9E412BD5BE57}" type="slidenum">
              <a:rPr lang="en-US" altLang="en-US" smtClean="0">
                <a:latin typeface="Arial" pitchFamily="34" charset="0"/>
              </a:rPr>
              <a:pPr/>
              <a:t>49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8C5C3F-63F1-4F85-90AD-64B8E825387C}" type="slidenum">
              <a:rPr lang="en-US" altLang="en-US" sz="1200"/>
              <a:pPr algn="r"/>
              <a:t>50</a:t>
            </a:fld>
            <a:endParaRPr lang="en-US" altLang="en-US" sz="1200"/>
          </a:p>
        </p:txBody>
      </p:sp>
      <p:sp>
        <p:nvSpPr>
          <p:cNvPr id="604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Ugyanazt a területet látja időben folyamatosan.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7099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3D7AFD6-3A95-4058-9643-E8B3142C17FB}" type="slidenum">
              <a:rPr lang="en-US" altLang="en-US" sz="1200"/>
              <a:pPr algn="r"/>
              <a:t>51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E9C1DE0-D951-4A7C-B99E-2867D95A65DD}" type="slidenum">
              <a:rPr lang="en-US" altLang="en-US" sz="1200"/>
              <a:pPr algn="r"/>
              <a:t>52</a:t>
            </a:fld>
            <a:endParaRPr lang="en-US" altLang="en-US" sz="1200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6C8016-8902-4EC2-AAB2-E513048E800D}" type="slidenum">
              <a:rPr lang="hu-HU" altLang="en-US" sz="1200">
                <a:latin typeface="Times New Roman" pitchFamily="18" charset="0"/>
              </a:rPr>
              <a:pPr algn="r"/>
              <a:t>52</a:t>
            </a:fld>
            <a:endParaRPr lang="hu-HU" altLang="en-US" sz="1200">
              <a:latin typeface="Times New Roman" pitchFamily="18" charset="0"/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88C8A-BD00-4D05-9C76-26BDA212A5F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531C87-256F-4BDF-BEA4-F1E47E2616DF}" type="slidenum">
              <a:rPr lang="en-US" sz="1200">
                <a:latin typeface="Arial" charset="0"/>
              </a:rPr>
              <a:pPr algn="r"/>
              <a:t>55</a:t>
            </a:fld>
            <a:endParaRPr lang="en-US" sz="1200">
              <a:latin typeface="Arial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004C2-4740-4224-A2AD-15D16181C93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60E4C1D-FF9F-4F99-BA40-AC25735D2BA9}" type="slidenum">
              <a:rPr lang="en-US" sz="1200">
                <a:latin typeface="Times New Roman" pitchFamily="18" charset="0"/>
              </a:rPr>
              <a:pPr algn="r"/>
              <a:t>58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C902F-A1D6-47B1-A0A0-132777F02770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4DE7393-143B-4873-AB96-18B89604B3BC}" type="slidenum">
              <a:rPr lang="en-US" sz="1200">
                <a:latin typeface="Arial" charset="0"/>
              </a:rPr>
              <a:pPr algn="r"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Korrelácio</a:t>
            </a:r>
            <a:r>
              <a:rPr lang="hu-HU" dirty="0"/>
              <a:t> a villám </a:t>
            </a:r>
            <a:r>
              <a:rPr lang="hu-HU" dirty="0" err="1"/>
              <a:t>gyakorisag</a:t>
            </a:r>
            <a:r>
              <a:rPr lang="hu-HU" dirty="0"/>
              <a:t> es Doppler radar </a:t>
            </a:r>
            <a:r>
              <a:rPr lang="hu-HU" dirty="0" err="1"/>
              <a:t>meresből</a:t>
            </a:r>
            <a:r>
              <a:rPr lang="hu-HU" dirty="0"/>
              <a:t> becsült </a:t>
            </a:r>
            <a:r>
              <a:rPr lang="hu-HU" dirty="0" err="1"/>
              <a:t>örvényesseg</a:t>
            </a:r>
            <a:r>
              <a:rPr lang="hu-HU" dirty="0"/>
              <a:t> között.</a:t>
            </a:r>
          </a:p>
          <a:p>
            <a:r>
              <a:rPr lang="hu-HU" dirty="0"/>
              <a:t>Zivatart követő </a:t>
            </a:r>
            <a:r>
              <a:rPr lang="hu-HU" dirty="0" err="1"/>
              <a:t>koordinata</a:t>
            </a:r>
            <a:r>
              <a:rPr lang="hu-HU" dirty="0"/>
              <a:t> rendszer</a:t>
            </a:r>
          </a:p>
          <a:p>
            <a:r>
              <a:rPr lang="hu-HU" dirty="0"/>
              <a:t>A hideg </a:t>
            </a:r>
            <a:r>
              <a:rPr lang="hu-HU" dirty="0" err="1"/>
              <a:t>gyuru</a:t>
            </a:r>
            <a:r>
              <a:rPr lang="hu-HU" dirty="0"/>
              <a:t> alakzat a villám </a:t>
            </a:r>
            <a:r>
              <a:rPr lang="hu-HU" dirty="0" err="1"/>
              <a:t>gyakorisag</a:t>
            </a:r>
            <a:r>
              <a:rPr lang="hu-HU" dirty="0"/>
              <a:t> ‚</a:t>
            </a:r>
            <a:r>
              <a:rPr lang="hu-HU" dirty="0" err="1"/>
              <a:t>ugrasat</a:t>
            </a:r>
            <a:r>
              <a:rPr lang="hu-HU" dirty="0"/>
              <a:t>’ követően alakult ki.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312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Kb</a:t>
            </a:r>
            <a:r>
              <a:rPr lang="hu-HU" dirty="0"/>
              <a:t> azonos időben </a:t>
            </a:r>
            <a:r>
              <a:rPr lang="hu-HU" dirty="0" err="1"/>
              <a:t>ter</a:t>
            </a:r>
            <a:r>
              <a:rPr lang="hu-HU" dirty="0"/>
              <a:t> vissza.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0865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88C9636-DE31-465C-98E7-CCA2C464419E}" type="slidenum">
              <a:rPr lang="en-US" smtClean="0">
                <a:ea typeface="Microsoft YaHei" pitchFamily="34" charset="-122"/>
              </a:rPr>
              <a:pPr>
                <a:defRPr/>
              </a:pPr>
              <a:t>15</a:t>
            </a:fld>
            <a:endParaRPr lang="en-US">
              <a:ea typeface="Microsoft YaHei" pitchFamily="34" charset="-122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Elég nehezen látszik melyik magyar szöveg melyik </a:t>
            </a:r>
            <a:r>
              <a:rPr lang="hu-HU" dirty="0" err="1"/>
              <a:t>muszerhez</a:t>
            </a:r>
            <a:r>
              <a:rPr lang="hu-HU" dirty="0"/>
              <a:t> tartozik</a:t>
            </a:r>
          </a:p>
          <a:p>
            <a:r>
              <a:rPr lang="hu-HU" dirty="0"/>
              <a:t>ASCAT nincs </a:t>
            </a:r>
            <a:r>
              <a:rPr lang="hu-HU" dirty="0" err="1"/>
              <a:t>leforditva</a:t>
            </a:r>
            <a:r>
              <a:rPr lang="hu-HU" dirty="0"/>
              <a:t>:  Aktív radar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3122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MHS </a:t>
            </a:r>
            <a:r>
              <a:rPr lang="hu-HU" dirty="0" err="1"/>
              <a:t>adatbol</a:t>
            </a:r>
            <a:r>
              <a:rPr lang="hu-HU" dirty="0"/>
              <a:t> </a:t>
            </a:r>
            <a:r>
              <a:rPr lang="hu-HU" dirty="0" err="1"/>
              <a:t>szarmaztatható</a:t>
            </a:r>
            <a:r>
              <a:rPr lang="hu-HU" dirty="0"/>
              <a:t> a  </a:t>
            </a:r>
            <a:r>
              <a:rPr lang="hu-HU" dirty="0" err="1"/>
              <a:t>felszinhomerseklet</a:t>
            </a:r>
            <a:r>
              <a:rPr lang="hu-HU" dirty="0"/>
              <a:t>?</a:t>
            </a:r>
          </a:p>
          <a:p>
            <a:r>
              <a:rPr lang="hu-HU" dirty="0"/>
              <a:t>Azt hittem csak </a:t>
            </a:r>
            <a:r>
              <a:rPr lang="hu-HU" dirty="0" err="1"/>
              <a:t>nedvesseg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6543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Felhokön</a:t>
            </a:r>
            <a:r>
              <a:rPr lang="hu-HU" dirty="0"/>
              <a:t> </a:t>
            </a:r>
            <a:r>
              <a:rPr lang="hu-HU" dirty="0" err="1"/>
              <a:t>kivul</a:t>
            </a:r>
            <a:r>
              <a:rPr lang="hu-HU" dirty="0"/>
              <a:t> is </a:t>
            </a:r>
            <a:r>
              <a:rPr lang="hu-HU" dirty="0" err="1"/>
              <a:t>adnal</a:t>
            </a:r>
            <a:r>
              <a:rPr lang="hu-HU" dirty="0"/>
              <a:t> profilokat. De </a:t>
            </a:r>
            <a:r>
              <a:rPr lang="hu-HU" dirty="0" err="1"/>
              <a:t>felhokben</a:t>
            </a:r>
            <a:r>
              <a:rPr lang="hu-HU" dirty="0"/>
              <a:t> is!!! Ahol a IR </a:t>
            </a:r>
            <a:r>
              <a:rPr lang="hu-HU" dirty="0" err="1"/>
              <a:t>muszer</a:t>
            </a:r>
            <a:r>
              <a:rPr lang="hu-HU" dirty="0"/>
              <a:t> nem.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9523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67238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MSZ borít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572000" y="4797425"/>
            <a:ext cx="4200525" cy="157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 userDrawn="1"/>
        </p:nvSpPr>
        <p:spPr bwMode="auto">
          <a:xfrm>
            <a:off x="663575" y="2944813"/>
            <a:ext cx="8301038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ea typeface="Microsoft YaHei" charset="-122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8713" y="0"/>
            <a:ext cx="290512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6011863" y="6381750"/>
            <a:ext cx="1609725" cy="3095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SzPct val="100000"/>
              <a:defRPr/>
            </a:pPr>
            <a:r>
              <a:rPr lang="hu-HU" sz="1400" i="1" dirty="0">
                <a:solidFill>
                  <a:srgbClr val="A9B2BD"/>
                </a:solidFill>
              </a:rPr>
              <a:t>Alapítva: 1870</a:t>
            </a:r>
          </a:p>
        </p:txBody>
      </p:sp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1476375" y="179388"/>
            <a:ext cx="6624638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SzPct val="100000"/>
              <a:defRPr/>
            </a:pPr>
            <a:r>
              <a:rPr lang="hu-HU" sz="2400" b="1" dirty="0">
                <a:solidFill>
                  <a:srgbClr val="A9B2BD"/>
                </a:solidFill>
              </a:rPr>
              <a:t>ORSZÁGOS  METEOROLÓGIAI SZOLGÁLAT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0725"/>
            <a:ext cx="9144000" cy="14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720725"/>
            <a:ext cx="144462" cy="613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23838"/>
            <a:ext cx="863600" cy="963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Kép 14" descr="ISO9001_logo-100x98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5949950"/>
            <a:ext cx="720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SZ bels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663575" y="2944813"/>
            <a:ext cx="8301038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ea typeface="Microsoft YaHei" charset="-122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725"/>
            <a:ext cx="9144000" cy="14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720725"/>
            <a:ext cx="144462" cy="613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23838"/>
            <a:ext cx="863600" cy="963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7451725" y="6381750"/>
            <a:ext cx="1512888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SzPct val="100000"/>
              <a:defRPr/>
            </a:pPr>
            <a:r>
              <a:rPr lang="hu-HU" sz="1600" b="1" dirty="0" err="1">
                <a:solidFill>
                  <a:srgbClr val="A9B2BD"/>
                </a:solidFill>
              </a:rPr>
              <a:t>www.met.hu</a:t>
            </a:r>
            <a:endParaRPr lang="hu-HU" sz="1600" b="1" dirty="0">
              <a:solidFill>
                <a:srgbClr val="A9B2BD"/>
              </a:solidFill>
            </a:endParaRPr>
          </a:p>
        </p:txBody>
      </p:sp>
      <p:sp>
        <p:nvSpPr>
          <p:cNvPr id="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116632"/>
            <a:ext cx="8424936" cy="6040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2800" b="1">
                <a:solidFill>
                  <a:srgbClr val="000099"/>
                </a:solidFill>
                <a:latin typeface="+mj-lt"/>
                <a:cs typeface="Arabic Typesetting" pitchFamily="66" charset="-78"/>
              </a:defRPr>
            </a:lvl1pPr>
          </a:lstStyle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043608" y="1187450"/>
            <a:ext cx="7776864" cy="4937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rgbClr val="000099"/>
                </a:solidFill>
                <a:latin typeface="Century" pitchFamily="18" charset="0"/>
              </a:defRPr>
            </a:lvl1pPr>
            <a:lvl2pPr>
              <a:defRPr>
                <a:solidFill>
                  <a:srgbClr val="000099"/>
                </a:solidFill>
                <a:latin typeface="Century" pitchFamily="18" charset="0"/>
              </a:defRPr>
            </a:lvl2pPr>
            <a:lvl3pPr>
              <a:defRPr>
                <a:solidFill>
                  <a:srgbClr val="000099"/>
                </a:solidFill>
                <a:latin typeface="Century" pitchFamily="18" charset="0"/>
              </a:defRPr>
            </a:lvl3pPr>
            <a:lvl4pPr>
              <a:defRPr>
                <a:solidFill>
                  <a:srgbClr val="000099"/>
                </a:solidFill>
                <a:latin typeface="Century" pitchFamily="18" charset="0"/>
              </a:defRPr>
            </a:lvl4pPr>
            <a:lvl5pPr>
              <a:defRPr>
                <a:solidFill>
                  <a:srgbClr val="000099"/>
                </a:solidFill>
                <a:latin typeface="Century" pitchFamily="18" charset="0"/>
              </a:defRPr>
            </a:lvl5pPr>
          </a:lstStyle>
          <a:p>
            <a:pPr lvl="0"/>
            <a:r>
              <a:rPr lang="en-GB" noProof="0" dirty="0"/>
              <a:t>Click to edit the outline text format</a:t>
            </a:r>
          </a:p>
          <a:p>
            <a:pPr lvl="1"/>
            <a:r>
              <a:rPr lang="en-GB" noProof="0" dirty="0"/>
              <a:t>Second Outline Level</a:t>
            </a:r>
          </a:p>
          <a:p>
            <a:pPr lvl="2"/>
            <a:r>
              <a:rPr lang="en-GB" noProof="0" dirty="0"/>
              <a:t>Third Outline Level</a:t>
            </a:r>
          </a:p>
          <a:p>
            <a:pPr lvl="3"/>
            <a:r>
              <a:rPr lang="en-GB" noProof="0" dirty="0"/>
              <a:t>Fourth Outline Level</a:t>
            </a:r>
          </a:p>
          <a:p>
            <a:pPr lvl="4"/>
            <a:r>
              <a:rPr lang="en-GB" noProof="0" dirty="0"/>
              <a:t>Fifth Outline Level</a:t>
            </a:r>
          </a:p>
          <a:p>
            <a:pPr lvl="4"/>
            <a:r>
              <a:rPr lang="en-GB" noProof="0" dirty="0"/>
              <a:t>Sixth Outline Level</a:t>
            </a:r>
          </a:p>
          <a:p>
            <a:pPr lvl="4"/>
            <a:r>
              <a:rPr lang="en-GB" noProof="0" dirty="0"/>
              <a:t>Seventh Outline Level</a:t>
            </a:r>
          </a:p>
          <a:p>
            <a:pPr lvl="4"/>
            <a:r>
              <a:rPr lang="en-GB" noProof="0" dirty="0"/>
              <a:t>Eighth Outline Level</a:t>
            </a:r>
          </a:p>
          <a:p>
            <a:pPr lvl="4"/>
            <a:r>
              <a:rPr lang="en-GB" noProof="0" dirty="0"/>
              <a:t>Ninth Outline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5ADF4-55E3-4314-B997-789E81E1F43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1A758-7B80-4C62-BF69-DBF5D80DC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Click to edit the title text format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Click to edit the outline text format</a:t>
            </a:r>
          </a:p>
          <a:p>
            <a:pPr lvl="1"/>
            <a:r>
              <a:rPr lang="en-GB" altLang="hu-HU"/>
              <a:t>Second Outline Level</a:t>
            </a:r>
          </a:p>
          <a:p>
            <a:pPr lvl="2"/>
            <a:r>
              <a:rPr lang="en-GB" altLang="hu-HU"/>
              <a:t>Third Outline Level</a:t>
            </a:r>
          </a:p>
          <a:p>
            <a:pPr lvl="3"/>
            <a:r>
              <a:rPr lang="en-GB" altLang="hu-HU"/>
              <a:t>Fourth Outline Level</a:t>
            </a:r>
          </a:p>
          <a:p>
            <a:pPr lvl="4"/>
            <a:r>
              <a:rPr lang="en-GB" altLang="hu-HU"/>
              <a:t>Fifth Outline Level</a:t>
            </a:r>
          </a:p>
          <a:p>
            <a:pPr lvl="4"/>
            <a:r>
              <a:rPr lang="en-GB" altLang="hu-HU"/>
              <a:t>Sixth Outline Level</a:t>
            </a:r>
          </a:p>
          <a:p>
            <a:pPr lvl="4"/>
            <a:r>
              <a:rPr lang="en-GB" altLang="hu-HU"/>
              <a:t>Seventh Outline Level</a:t>
            </a:r>
          </a:p>
          <a:p>
            <a:pPr lvl="4"/>
            <a:r>
              <a:rPr lang="en-GB" altLang="hu-HU"/>
              <a:t>Eighth Outline Level</a:t>
            </a:r>
          </a:p>
          <a:p>
            <a:pPr lvl="4"/>
            <a:r>
              <a:rPr lang="en-GB" altLang="hu-HU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fld id="{C6570C34-70A6-4FD1-A95F-CC8CFE935B9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39" r:id="rId3"/>
    <p:sldLayoutId id="2147483742" r:id="rId4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H:\Marcsi\haza\TTMuzeum\2003_04_24_0800-0930_msg1_ch12_loop.avi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file:///\\ucs04\OMSZdata\IMFO\MO\Putsay_m\Muholdism\magyar\20100514_Egyetemistak_nyiltnap\20070829-20080101_ma_gome2_toz_loop.mpeg" TargetMode="Externa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3.xml"/><Relationship Id="rId1" Type="http://schemas.openxmlformats.org/officeDocument/2006/relationships/video" Target="file:///\\ucs04\OMSZdata\IMFO\MO\Putsay_m\Muholdism\magyar\20100514_Egyetemistak_nyiltnap\20070829-20080101_ma_gome2_toz_loop.mpeg" TargetMode="External"/><Relationship Id="rId6" Type="http://schemas.openxmlformats.org/officeDocument/2006/relationships/image" Target="../media/image47.gif"/><Relationship Id="rId5" Type="http://schemas.openxmlformats.org/officeDocument/2006/relationships/image" Target="../media/image14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Users\kocsis_zs\Zsofi\eloadasok\egyetemistaknak_altalanos_2018\200712260300-0900_ACMP&amp;AIRM_GenSit-EU.mpg" TargetMode="Externa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gif"/><Relationship Id="rId4" Type="http://schemas.openxmlformats.org/officeDocument/2006/relationships/image" Target="../media/image9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wmf"/><Relationship Id="rId5" Type="http://schemas.openxmlformats.org/officeDocument/2006/relationships/image" Target="../media/image103.gif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Users\kocsis_zs\Zsofi\eloadasok\egyetemistaknak_altalanos_2018\2010_05_051800-100630_m9_rgb_dust_loop.mpg" TargetMode="External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90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5.png"/><Relationship Id="rId4" Type="http://schemas.openxmlformats.org/officeDocument/2006/relationships/oleObject" Target="../embeddings/oleObject3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jpe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9" Type="http://schemas.openxmlformats.org/officeDocument/2006/relationships/image" Target="../media/image169.png"/><Relationship Id="rId3" Type="http://schemas.openxmlformats.org/officeDocument/2006/relationships/image" Target="../media/image133.png"/><Relationship Id="rId21" Type="http://schemas.openxmlformats.org/officeDocument/2006/relationships/image" Target="../media/image151.png"/><Relationship Id="rId34" Type="http://schemas.openxmlformats.org/officeDocument/2006/relationships/image" Target="../media/image164.png"/><Relationship Id="rId42" Type="http://schemas.openxmlformats.org/officeDocument/2006/relationships/image" Target="../media/image172.png"/><Relationship Id="rId47" Type="http://schemas.openxmlformats.org/officeDocument/2006/relationships/image" Target="../media/image177.png"/><Relationship Id="rId50" Type="http://schemas.openxmlformats.org/officeDocument/2006/relationships/image" Target="../media/image180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png"/><Relationship Id="rId33" Type="http://schemas.openxmlformats.org/officeDocument/2006/relationships/image" Target="../media/image163.png"/><Relationship Id="rId38" Type="http://schemas.openxmlformats.org/officeDocument/2006/relationships/image" Target="../media/image168.png"/><Relationship Id="rId46" Type="http://schemas.openxmlformats.org/officeDocument/2006/relationships/image" Target="../media/image176.png"/><Relationship Id="rId2" Type="http://schemas.openxmlformats.org/officeDocument/2006/relationships/image" Target="../media/image132.png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29" Type="http://schemas.openxmlformats.org/officeDocument/2006/relationships/image" Target="../media/image159.png"/><Relationship Id="rId41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24" Type="http://schemas.openxmlformats.org/officeDocument/2006/relationships/image" Target="../media/image154.png"/><Relationship Id="rId32" Type="http://schemas.openxmlformats.org/officeDocument/2006/relationships/image" Target="../media/image162.png"/><Relationship Id="rId37" Type="http://schemas.openxmlformats.org/officeDocument/2006/relationships/image" Target="../media/image167.png"/><Relationship Id="rId40" Type="http://schemas.openxmlformats.org/officeDocument/2006/relationships/image" Target="../media/image170.png"/><Relationship Id="rId45" Type="http://schemas.openxmlformats.org/officeDocument/2006/relationships/image" Target="../media/image175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36" Type="http://schemas.openxmlformats.org/officeDocument/2006/relationships/image" Target="../media/image166.png"/><Relationship Id="rId49" Type="http://schemas.openxmlformats.org/officeDocument/2006/relationships/image" Target="../media/image179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31" Type="http://schemas.openxmlformats.org/officeDocument/2006/relationships/image" Target="../media/image161.png"/><Relationship Id="rId44" Type="http://schemas.openxmlformats.org/officeDocument/2006/relationships/image" Target="../media/image174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Relationship Id="rId30" Type="http://schemas.openxmlformats.org/officeDocument/2006/relationships/image" Target="../media/image160.png"/><Relationship Id="rId35" Type="http://schemas.openxmlformats.org/officeDocument/2006/relationships/image" Target="../media/image165.png"/><Relationship Id="rId43" Type="http://schemas.openxmlformats.org/officeDocument/2006/relationships/image" Target="../media/image173.png"/><Relationship Id="rId48" Type="http://schemas.openxmlformats.org/officeDocument/2006/relationships/image" Target="../media/image178.png"/><Relationship Id="rId8" Type="http://schemas.openxmlformats.org/officeDocument/2006/relationships/image" Target="../media/image13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4.xml"/><Relationship Id="rId7" Type="http://schemas.openxmlformats.org/officeDocument/2006/relationships/image" Target="../media/image17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685800" y="1700213"/>
            <a:ext cx="7772400" cy="14700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hu-HU" sz="4000" dirty="0">
                <a:solidFill>
                  <a:schemeClr val="tx1"/>
                </a:solidFill>
              </a:rPr>
              <a:t>Bevezetés a műhold-meteorológia világába, műholdas tevékenységek az </a:t>
            </a:r>
            <a:r>
              <a:rPr lang="hu-HU" sz="4000" dirty="0" err="1">
                <a:solidFill>
                  <a:schemeClr val="tx1"/>
                </a:solidFill>
              </a:rPr>
              <a:t>OMSZ-ban</a:t>
            </a:r>
            <a:endParaRPr lang="hu-HU" sz="4000" dirty="0">
              <a:solidFill>
                <a:schemeClr val="tx1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hu-HU" sz="4400" kern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Alcím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hu-HU" sz="3200" kern="0" dirty="0">
                <a:solidFill>
                  <a:srgbClr val="000000"/>
                </a:solidFill>
                <a:latin typeface="+mn-lt"/>
                <a:ea typeface="+mn-ea"/>
              </a:rPr>
              <a:t>Kocsis Zsófia, </a:t>
            </a:r>
            <a:r>
              <a:rPr lang="hu-HU" sz="3200" kern="0" dirty="0" err="1">
                <a:solidFill>
                  <a:srgbClr val="000000"/>
                </a:solidFill>
                <a:latin typeface="+mn-lt"/>
                <a:ea typeface="+mn-ea"/>
              </a:rPr>
              <a:t>Putsay</a:t>
            </a:r>
            <a:r>
              <a:rPr lang="hu-HU" sz="3200" kern="0" dirty="0">
                <a:solidFill>
                  <a:srgbClr val="000000"/>
                </a:solidFill>
                <a:latin typeface="+mn-lt"/>
                <a:ea typeface="+mn-ea"/>
              </a:rPr>
              <a:t> Mária</a:t>
            </a:r>
          </a:p>
          <a:p>
            <a:pPr marL="342900" indent="-342900" algn="ctr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hu-HU" sz="3200" kern="0">
                <a:solidFill>
                  <a:srgbClr val="000000"/>
                </a:solidFill>
                <a:latin typeface="+mn-lt"/>
                <a:ea typeface="+mn-ea"/>
              </a:rPr>
              <a:t>MFO/TO</a:t>
            </a:r>
            <a:endParaRPr lang="hu-HU" sz="3200" kern="0" dirty="0">
              <a:solidFill>
                <a:srgbClr val="00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Meteosat műholdak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0" indent="-381000">
              <a:buClr>
                <a:srgbClr val="FF0000"/>
              </a:buClr>
              <a:defRPr/>
            </a:pPr>
            <a:r>
              <a:rPr lang="hu-HU" sz="2400" u="sng" dirty="0">
                <a:solidFill>
                  <a:schemeClr val="tx1"/>
                </a:solidFill>
                <a:cs typeface="Arial" pitchFamily="34" charset="0"/>
              </a:rPr>
              <a:t>GERB</a:t>
            </a:r>
            <a:r>
              <a:rPr lang="hu-HU" sz="2400" dirty="0">
                <a:solidFill>
                  <a:schemeClr val="tx1"/>
                </a:solidFill>
                <a:cs typeface="Arial" pitchFamily="34" charset="0"/>
              </a:rPr>
              <a:t>: Sugárzási egyenleg mérésére szolgáló műszer</a:t>
            </a:r>
          </a:p>
          <a:p>
            <a:pPr marL="381000" indent="-381000">
              <a:buClr>
                <a:srgbClr val="FF0000"/>
              </a:buClr>
              <a:defRPr/>
            </a:pPr>
            <a:endParaRPr lang="hu-HU" sz="2400" dirty="0">
              <a:solidFill>
                <a:schemeClr val="tx1"/>
              </a:solidFill>
              <a:cs typeface="Arial" pitchFamily="34" charset="0"/>
            </a:endParaRPr>
          </a:p>
          <a:p>
            <a:pPr marL="381000" indent="-381000">
              <a:buClr>
                <a:srgbClr val="FF0000"/>
              </a:buClr>
              <a:defRPr/>
            </a:pPr>
            <a:r>
              <a:rPr lang="hu-HU" sz="2400" dirty="0">
                <a:solidFill>
                  <a:schemeClr val="tx1"/>
                </a:solidFill>
                <a:cs typeface="Arial" pitchFamily="34" charset="0"/>
              </a:rPr>
              <a:t>Leképező rendszer </a:t>
            </a:r>
            <a:r>
              <a:rPr lang="hu-HU" sz="2400" u="sng" dirty="0">
                <a:solidFill>
                  <a:schemeClr val="tx1"/>
                </a:solidFill>
                <a:cs typeface="Arial" pitchFamily="34" charset="0"/>
              </a:rPr>
              <a:t>SEVIRI</a:t>
            </a:r>
            <a:r>
              <a:rPr lang="hu-HU" sz="2400" dirty="0">
                <a:solidFill>
                  <a:schemeClr val="tx1"/>
                </a:solidFill>
                <a:cs typeface="Arial" pitchFamily="34" charset="0"/>
              </a:rPr>
              <a:t>:</a:t>
            </a:r>
          </a:p>
          <a:p>
            <a:pPr marL="381000" indent="-381000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chemeClr val="tx1"/>
                </a:solidFill>
                <a:cs typeface="Arial" pitchFamily="34" charset="0"/>
              </a:rPr>
              <a:t> 12 csatorna a látható és infravörös 	hullámhossztartományban </a:t>
            </a:r>
          </a:p>
          <a:p>
            <a:pPr marL="381000" indent="-381000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chemeClr val="tx1"/>
                </a:solidFill>
                <a:cs typeface="Arial" pitchFamily="34" charset="0"/>
              </a:rPr>
              <a:t> 15 percenként kép készítés</a:t>
            </a:r>
          </a:p>
          <a:p>
            <a:pPr marL="381000" indent="-381000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chemeClr val="tx1"/>
                </a:solidFill>
                <a:cs typeface="Arial" pitchFamily="34" charset="0"/>
              </a:rPr>
              <a:t> 3 km-es felbontás a nadírban 11 csatornában  </a:t>
            </a:r>
          </a:p>
          <a:p>
            <a:pPr marL="381000" indent="-381000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chemeClr val="tx1"/>
                </a:solidFill>
                <a:cs typeface="Arial" pitchFamily="34" charset="0"/>
              </a:rPr>
              <a:t> 1 km-es  felbontás a nagyfelbontású látható csatornában</a:t>
            </a:r>
          </a:p>
          <a:p>
            <a:pPr marL="381000" indent="-381000">
              <a:buClr>
                <a:srgbClr val="FF0000"/>
              </a:buClr>
              <a:defRPr/>
            </a:pPr>
            <a:r>
              <a:rPr lang="hu-HU" sz="2400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hu-HU" sz="2400" dirty="0">
                <a:solidFill>
                  <a:schemeClr val="tx1"/>
                </a:solidFill>
                <a:cs typeface="Arial" pitchFamily="34" charset="0"/>
              </a:rPr>
            </a:br>
            <a:endParaRPr lang="hu-HU" sz="24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hu-HU" sz="2400" dirty="0"/>
          </a:p>
        </p:txBody>
      </p:sp>
      <p:pic>
        <p:nvPicPr>
          <p:cNvPr id="15364" name="Picture 4" descr="MSG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2205038"/>
            <a:ext cx="1800225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Csoportba foglalás 30"/>
          <p:cNvGrpSpPr>
            <a:grpSpLocks/>
          </p:cNvGrpSpPr>
          <p:nvPr/>
        </p:nvGrpSpPr>
        <p:grpSpPr bwMode="auto">
          <a:xfrm>
            <a:off x="1258888" y="836613"/>
            <a:ext cx="6796087" cy="5119687"/>
            <a:chOff x="1331913" y="1468438"/>
            <a:chExt cx="6796087" cy="5119687"/>
          </a:xfrm>
        </p:grpSpPr>
        <p:pic>
          <p:nvPicPr>
            <p:cNvPr id="16388" name="Picture 2" descr="0_6_l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4775" y="1484313"/>
              <a:ext cx="1517650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Picture 3" descr="0_8_l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2138" y="1484313"/>
              <a:ext cx="1519237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4" descr="1_6_l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21238" y="1484313"/>
              <a:ext cx="1519237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Picture 5" descr="3_9_l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8750" y="1484313"/>
              <a:ext cx="1519238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2" name="Picture 6" descr="6_2_lo_i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4775" y="3205163"/>
              <a:ext cx="1517650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3" name="Picture 7" descr="7_3_lo_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32138" y="3205163"/>
              <a:ext cx="1519237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Text Box 8"/>
            <p:cNvSpPr txBox="1">
              <a:spLocks noChangeArrowheads="1"/>
            </p:cNvSpPr>
            <p:nvPr/>
          </p:nvSpPr>
          <p:spPr bwMode="auto">
            <a:xfrm>
              <a:off x="1331913" y="1468438"/>
              <a:ext cx="66960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62000" eaLnBrk="0" hangingPunct="0"/>
              <a:r>
                <a:rPr lang="hu-HU" sz="1600" b="1">
                  <a:latin typeface="Times New Roman" pitchFamily="18" charset="0"/>
                </a:rPr>
                <a:t>VIS 0.6                      VIS 0.8                     NIR 1.6                    NIR 3.9</a:t>
              </a:r>
              <a:endParaRPr lang="hu-HU" sz="1600">
                <a:latin typeface="Times New Roman" pitchFamily="18" charset="0"/>
              </a:endParaRPr>
            </a:p>
          </p:txBody>
        </p:sp>
        <p:pic>
          <p:nvPicPr>
            <p:cNvPr id="16395" name="Picture 9" descr="8_7_lo_i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21238" y="3205163"/>
              <a:ext cx="1519237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Picture 10" descr="9_7_lo_i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08750" y="3205163"/>
              <a:ext cx="1519238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7" name="Picture 11" descr="10_8_lo_i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74775" y="4941888"/>
              <a:ext cx="1517650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8" name="Text Box 12"/>
            <p:cNvSpPr txBox="1">
              <a:spLocks noChangeArrowheads="1"/>
            </p:cNvSpPr>
            <p:nvPr/>
          </p:nvSpPr>
          <p:spPr bwMode="auto">
            <a:xfrm>
              <a:off x="1331913" y="3197225"/>
              <a:ext cx="6796087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62000" eaLnBrk="0" hangingPunct="0"/>
              <a:r>
                <a:rPr lang="hu-HU" sz="1600" b="1">
                  <a:solidFill>
                    <a:schemeClr val="tx1"/>
                  </a:solidFill>
                  <a:latin typeface="Times New Roman" pitchFamily="18" charset="0"/>
                </a:rPr>
                <a:t>WV 6.2                      WV 7.3                     IR 8.7                      IR 9.7</a:t>
              </a:r>
              <a:endParaRPr lang="hu-HU" sz="1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pic>
          <p:nvPicPr>
            <p:cNvPr id="16399" name="Picture 13" descr="12_lo_i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32138" y="4941888"/>
              <a:ext cx="1519237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0" name="Picture 14" descr="13_4_lo_i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21238" y="4941888"/>
              <a:ext cx="1519237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Picture 15" descr="hrv_lo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508750" y="4941888"/>
              <a:ext cx="1519238" cy="16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2" name="Text Box 16"/>
            <p:cNvSpPr txBox="1">
              <a:spLocks noChangeArrowheads="1"/>
            </p:cNvSpPr>
            <p:nvPr/>
          </p:nvSpPr>
          <p:spPr bwMode="auto">
            <a:xfrm>
              <a:off x="1403350" y="4924425"/>
              <a:ext cx="637063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62000" eaLnBrk="0" hangingPunct="0"/>
              <a:r>
                <a:rPr lang="hu-HU" sz="1600" b="1">
                  <a:solidFill>
                    <a:schemeClr val="tx1"/>
                  </a:solidFill>
                  <a:latin typeface="Times New Roman" pitchFamily="18" charset="0"/>
                </a:rPr>
                <a:t>IR 10.8                       IR 12.0                      IR 13.4                   </a:t>
              </a:r>
              <a:r>
                <a:rPr lang="hu-HU" sz="1600" b="1">
                  <a:latin typeface="Times New Roman" pitchFamily="18" charset="0"/>
                </a:rPr>
                <a:t>HRVIS</a:t>
              </a:r>
              <a:endParaRPr lang="hu-HU" sz="1600">
                <a:latin typeface="Times New Roman" pitchFamily="18" charset="0"/>
              </a:endParaRPr>
            </a:p>
          </p:txBody>
        </p:sp>
      </p:grpSp>
      <p:sp>
        <p:nvSpPr>
          <p:cNvPr id="16387" name="Szövegdoboz 31"/>
          <p:cNvSpPr txBox="1">
            <a:spLocks noChangeArrowheads="1"/>
          </p:cNvSpPr>
          <p:nvPr/>
        </p:nvSpPr>
        <p:spPr bwMode="auto">
          <a:xfrm>
            <a:off x="395288" y="0"/>
            <a:ext cx="2808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>
                <a:solidFill>
                  <a:schemeClr val="tx1"/>
                </a:solidFill>
                <a:latin typeface="Calibri" pitchFamily="34" charset="0"/>
              </a:rPr>
              <a:t>SEVIRI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ím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8012" cy="490537"/>
          </a:xfrm>
        </p:spPr>
        <p:txBody>
          <a:bodyPr/>
          <a:lstStyle/>
          <a:p>
            <a:r>
              <a:rPr lang="hu-HU" sz="3600"/>
              <a:t>SEVIRI</a:t>
            </a:r>
          </a:p>
        </p:txBody>
      </p:sp>
      <p:sp>
        <p:nvSpPr>
          <p:cNvPr id="5124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755650" y="765175"/>
          <a:ext cx="7856538" cy="5870575"/>
        </p:xfrm>
        <a:graphic>
          <a:graphicData uri="http://schemas.openxmlformats.org/presentationml/2006/ole">
            <p:oleObj spid="_x0000_s5127" name="Worksheet" r:id="rId3" imgW="3657523" imgH="2733585" progId="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Kép 3" descr="spectru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88900"/>
            <a:ext cx="80645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4067175" y="476250"/>
            <a:ext cx="1081088" cy="863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9220" name="Szövegdoboz 11"/>
          <p:cNvSpPr txBox="1">
            <a:spLocks noChangeArrowheads="1"/>
          </p:cNvSpPr>
          <p:nvPr/>
        </p:nvSpPr>
        <p:spPr bwMode="auto">
          <a:xfrm>
            <a:off x="3348038" y="0"/>
            <a:ext cx="2806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látható fény, infravörös</a:t>
            </a:r>
          </a:p>
        </p:txBody>
      </p:sp>
      <p:sp>
        <p:nvSpPr>
          <p:cNvPr id="9221" name="Szövegdoboz 10"/>
          <p:cNvSpPr txBox="1">
            <a:spLocks noChangeArrowheads="1"/>
          </p:cNvSpPr>
          <p:nvPr/>
        </p:nvSpPr>
        <p:spPr bwMode="auto">
          <a:xfrm>
            <a:off x="2987675" y="620713"/>
            <a:ext cx="1081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1200" b="1">
                <a:solidFill>
                  <a:schemeClr val="tx1"/>
                </a:solidFill>
                <a:latin typeface="+mn-lt"/>
                <a:cs typeface="Times New Roman" pitchFamily="18" charset="0"/>
              </a:rPr>
              <a:t>Mikrohullám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68313" y="1989138"/>
            <a:ext cx="51831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+mn-lt"/>
                <a:cs typeface="Arial" pitchFamily="34" charset="0"/>
              </a:rPr>
              <a:t>Felhőzet megfigyelése – csatornánként</a:t>
            </a:r>
          </a:p>
        </p:txBody>
      </p:sp>
      <p:pic>
        <p:nvPicPr>
          <p:cNvPr id="7" name="2003_04_24_0800-0930_msg1_ch12_loop.avi">
            <a:hlinkClick r:id="" action="ppaction://ole?verb=0"/>
          </p:cNvPr>
          <p:cNvPicPr>
            <a:picLocks noRo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0938"/>
            <a:ext cx="45370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179388" y="2565400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+mn-lt"/>
                <a:cs typeface="Arial" pitchFamily="34" charset="0"/>
              </a:rPr>
              <a:t>HRV</a:t>
            </a:r>
          </a:p>
        </p:txBody>
      </p:sp>
      <p:pic>
        <p:nvPicPr>
          <p:cNvPr id="17417" name="Picture 2" descr="D:\Users\putsay_m\Eloadasok\2010\Foldmegfigyeles\IR10.8_20080520_13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500" y="2349500"/>
            <a:ext cx="4508500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4572000" y="5949950"/>
            <a:ext cx="19446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+mn-lt"/>
                <a:cs typeface="Arial" pitchFamily="34" charset="0"/>
              </a:rPr>
              <a:t>IR10.8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4787900" y="6308725"/>
            <a:ext cx="32400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+mn-lt"/>
                <a:cs typeface="Arial" pitchFamily="34" charset="0"/>
              </a:rPr>
              <a:t>Felhőtető hőmérséklet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zövegdoboz 11"/>
          <p:cNvSpPr txBox="1">
            <a:spLocks noChangeArrowheads="1"/>
          </p:cNvSpPr>
          <p:nvPr/>
        </p:nvSpPr>
        <p:spPr bwMode="auto">
          <a:xfrm>
            <a:off x="3348038" y="0"/>
            <a:ext cx="2806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  <a:latin typeface="Calibri" pitchFamily="34" charset="0"/>
              </a:rPr>
              <a:t>látható fény, infravörös</a:t>
            </a:r>
          </a:p>
        </p:txBody>
      </p:sp>
      <p:sp>
        <p:nvSpPr>
          <p:cNvPr id="18435" name="Szövegdoboz 7"/>
          <p:cNvSpPr txBox="1">
            <a:spLocks noChangeArrowheads="1"/>
          </p:cNvSpPr>
          <p:nvPr/>
        </p:nvSpPr>
        <p:spPr bwMode="auto">
          <a:xfrm>
            <a:off x="0" y="0"/>
            <a:ext cx="2879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Felszín megfigyelése</a:t>
            </a:r>
          </a:p>
        </p:txBody>
      </p:sp>
      <p:pic>
        <p:nvPicPr>
          <p:cNvPr id="18436" name="Picture 2" descr="fv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3357563"/>
            <a:ext cx="29337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Szövegdoboz 9"/>
          <p:cNvSpPr txBox="1">
            <a:spLocks noChangeArrowheads="1"/>
          </p:cNvSpPr>
          <p:nvPr/>
        </p:nvSpPr>
        <p:spPr bwMode="auto">
          <a:xfrm>
            <a:off x="6335713" y="6488113"/>
            <a:ext cx="2808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Növényborítottság</a:t>
            </a:r>
          </a:p>
        </p:txBody>
      </p:sp>
      <p:pic>
        <p:nvPicPr>
          <p:cNvPr id="18438" name="Picture 2" descr="LST_Thumbnai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333375"/>
            <a:ext cx="291465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Szövegdoboz 12"/>
          <p:cNvSpPr txBox="1">
            <a:spLocks noChangeArrowheads="1"/>
          </p:cNvSpPr>
          <p:nvPr/>
        </p:nvSpPr>
        <p:spPr bwMode="auto">
          <a:xfrm>
            <a:off x="3348038" y="3644900"/>
            <a:ext cx="2519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felszínhőmérséklet</a:t>
            </a:r>
          </a:p>
        </p:txBody>
      </p:sp>
      <p:pic>
        <p:nvPicPr>
          <p:cNvPr id="18440" name="Kép 13" descr="h10_20150420_day_merge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292600"/>
            <a:ext cx="51323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Kép 14" descr="OSI-SAF_SST-Meteosa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9813" y="188913"/>
            <a:ext cx="3024187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Szövegdoboz 15"/>
          <p:cNvSpPr txBox="1">
            <a:spLocks noChangeArrowheads="1"/>
          </p:cNvSpPr>
          <p:nvPr/>
        </p:nvSpPr>
        <p:spPr bwMode="auto">
          <a:xfrm>
            <a:off x="6156325" y="0"/>
            <a:ext cx="2987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Tengerfelszín hőmérséklet</a:t>
            </a:r>
          </a:p>
        </p:txBody>
      </p:sp>
      <p:sp>
        <p:nvSpPr>
          <p:cNvPr id="18443" name="Szövegdoboz 16"/>
          <p:cNvSpPr txBox="1">
            <a:spLocks noChangeArrowheads="1"/>
          </p:cNvSpPr>
          <p:nvPr/>
        </p:nvSpPr>
        <p:spPr bwMode="auto">
          <a:xfrm>
            <a:off x="1547813" y="6488113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Hóborítottság</a:t>
            </a:r>
          </a:p>
        </p:txBody>
      </p:sp>
      <p:pic>
        <p:nvPicPr>
          <p:cNvPr id="18444" name="Kép 18" descr="AVHRR_Natural_Color_RGB_20140904_0713_nilu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76250"/>
            <a:ext cx="230505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004_03_04_1200_RGB_03-02-01_l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244792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3200" dirty="0">
                <a:latin typeface="+mn-lt"/>
                <a:cs typeface="Arial" pitchFamily="34" charset="0"/>
              </a:rPr>
              <a:t>Homok/por detektálása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GEO műholdak együttes képe</a:t>
            </a:r>
          </a:p>
        </p:txBody>
      </p:sp>
      <p:sp>
        <p:nvSpPr>
          <p:cNvPr id="2048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484" name="Picture 1026" descr="full-globe-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GEO műholdak együttes képe</a:t>
            </a:r>
          </a:p>
        </p:txBody>
      </p:sp>
      <p:sp>
        <p:nvSpPr>
          <p:cNvPr id="2150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1508" name="Picture 5" descr="Global 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LEO műholdak </a:t>
            </a:r>
          </a:p>
        </p:txBody>
      </p:sp>
      <p:sp>
        <p:nvSpPr>
          <p:cNvPr id="2253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268413"/>
            <a:ext cx="7773987" cy="4919662"/>
          </a:xfrm>
          <a:prstGeom prst="rect">
            <a:avLst/>
          </a:prstGeom>
          <a:solidFill>
            <a:srgbClr val="FFC000">
              <a:alpha val="41176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2533" name="Ellipszis 5"/>
          <p:cNvSpPr>
            <a:spLocks noChangeArrowheads="1"/>
          </p:cNvSpPr>
          <p:nvPr/>
        </p:nvSpPr>
        <p:spPr bwMode="auto">
          <a:xfrm>
            <a:off x="4643438" y="5229225"/>
            <a:ext cx="1296987" cy="936625"/>
          </a:xfrm>
          <a:prstGeom prst="ellipse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  <p:sp>
        <p:nvSpPr>
          <p:cNvPr id="22534" name="Ellipszis 6"/>
          <p:cNvSpPr>
            <a:spLocks noChangeArrowheads="1"/>
          </p:cNvSpPr>
          <p:nvPr/>
        </p:nvSpPr>
        <p:spPr bwMode="auto">
          <a:xfrm>
            <a:off x="2411413" y="5229225"/>
            <a:ext cx="1296987" cy="936625"/>
          </a:xfrm>
          <a:prstGeom prst="ellipse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8012" cy="1141413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Metop műhold műszerei</a:t>
            </a:r>
            <a:endParaRPr lang="hu-HU"/>
          </a:p>
        </p:txBody>
      </p:sp>
      <p:pic>
        <p:nvPicPr>
          <p:cNvPr id="23555" name="Picture 4" descr="metoppay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Szövegdoboz 4"/>
          <p:cNvSpPr txBox="1">
            <a:spLocks noChangeArrowheads="1"/>
          </p:cNvSpPr>
          <p:nvPr/>
        </p:nvSpPr>
        <p:spPr bwMode="auto">
          <a:xfrm>
            <a:off x="6551613" y="908050"/>
            <a:ext cx="2592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UV </a:t>
            </a:r>
            <a:r>
              <a:rPr lang="hu-HU">
                <a:solidFill>
                  <a:schemeClr val="tx1"/>
                </a:solidFill>
              </a:rPr>
              <a:t>és látható tartomány </a:t>
            </a:r>
            <a:r>
              <a:rPr lang="en-US">
                <a:solidFill>
                  <a:schemeClr val="tx1"/>
                </a:solidFill>
              </a:rPr>
              <a:t>240-790 nm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3557" name="Szövegdoboz 5"/>
          <p:cNvSpPr txBox="1">
            <a:spLocks noChangeArrowheads="1"/>
          </p:cNvSpPr>
          <p:nvPr/>
        </p:nvSpPr>
        <p:spPr bwMode="auto">
          <a:xfrm>
            <a:off x="2627313" y="2492375"/>
            <a:ext cx="25923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látható és IR tartomány</a:t>
            </a:r>
          </a:p>
          <a:p>
            <a:r>
              <a:rPr lang="hu-HU">
                <a:solidFill>
                  <a:schemeClr val="tx1"/>
                </a:solidFill>
              </a:rPr>
              <a:t>6 csatorna</a:t>
            </a:r>
          </a:p>
        </p:txBody>
      </p:sp>
      <p:sp>
        <p:nvSpPr>
          <p:cNvPr id="23558" name="Szövegdoboz 6"/>
          <p:cNvSpPr txBox="1">
            <a:spLocks noChangeArrowheads="1"/>
          </p:cNvSpPr>
          <p:nvPr/>
        </p:nvSpPr>
        <p:spPr bwMode="auto">
          <a:xfrm>
            <a:off x="4572000" y="4508500"/>
            <a:ext cx="21605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C-band</a:t>
            </a:r>
            <a:r>
              <a:rPr lang="hu-HU">
                <a:solidFill>
                  <a:schemeClr val="tx1"/>
                </a:solidFill>
              </a:rPr>
              <a:t> radar</a:t>
            </a:r>
            <a:r>
              <a:rPr lang="en-US">
                <a:solidFill>
                  <a:schemeClr val="tx1"/>
                </a:solidFill>
              </a:rPr>
              <a:t> at 5.2555 GHz for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3559" name="Szövegdoboz 7"/>
          <p:cNvSpPr txBox="1">
            <a:spLocks noChangeArrowheads="1"/>
          </p:cNvSpPr>
          <p:nvPr/>
        </p:nvSpPr>
        <p:spPr bwMode="auto">
          <a:xfrm>
            <a:off x="0" y="836613"/>
            <a:ext cx="2232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Szondázó 19 IR csatorna (3.8-15µm), 1 látható</a:t>
            </a:r>
          </a:p>
        </p:txBody>
      </p:sp>
      <p:sp>
        <p:nvSpPr>
          <p:cNvPr id="23560" name="Szövegdoboz 8"/>
          <p:cNvSpPr txBox="1">
            <a:spLocks noChangeArrowheads="1"/>
          </p:cNvSpPr>
          <p:nvPr/>
        </p:nvSpPr>
        <p:spPr bwMode="auto">
          <a:xfrm>
            <a:off x="5724525" y="5876925"/>
            <a:ext cx="316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Mikrohullámú szondázó</a:t>
            </a:r>
          </a:p>
          <a:p>
            <a:r>
              <a:rPr lang="en-US">
                <a:solidFill>
                  <a:schemeClr val="tx1"/>
                </a:solidFill>
              </a:rPr>
              <a:t>15 </a:t>
            </a:r>
            <a:r>
              <a:rPr lang="hu-HU">
                <a:solidFill>
                  <a:schemeClr val="tx1"/>
                </a:solidFill>
              </a:rPr>
              <a:t>csatorna a </a:t>
            </a:r>
            <a:r>
              <a:rPr lang="en-US">
                <a:solidFill>
                  <a:schemeClr val="tx1"/>
                </a:solidFill>
              </a:rPr>
              <a:t>23</a:t>
            </a:r>
            <a:r>
              <a:rPr lang="hu-HU">
                <a:solidFill>
                  <a:schemeClr val="tx1"/>
                </a:solidFill>
              </a:rPr>
              <a:t>-9</a:t>
            </a:r>
            <a:r>
              <a:rPr lang="en-US">
                <a:solidFill>
                  <a:schemeClr val="tx1"/>
                </a:solidFill>
              </a:rPr>
              <a:t>0 GHz</a:t>
            </a:r>
            <a:r>
              <a:rPr lang="hu-HU">
                <a:solidFill>
                  <a:schemeClr val="tx1"/>
                </a:solidFill>
              </a:rPr>
              <a:t> tartományban</a:t>
            </a:r>
            <a:r>
              <a:rPr lang="en-US">
                <a:solidFill>
                  <a:schemeClr val="tx1"/>
                </a:solidFill>
              </a:rPr>
              <a:t> 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3561" name="Szövegdoboz 9"/>
          <p:cNvSpPr txBox="1">
            <a:spLocks noChangeArrowheads="1"/>
          </p:cNvSpPr>
          <p:nvPr/>
        </p:nvSpPr>
        <p:spPr bwMode="auto">
          <a:xfrm>
            <a:off x="2051050" y="4724400"/>
            <a:ext cx="25923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Mikrohullámú szondázó – nedvesség (89-190 GHz)</a:t>
            </a:r>
          </a:p>
        </p:txBody>
      </p:sp>
      <p:sp>
        <p:nvSpPr>
          <p:cNvPr id="23562" name="Szövegdoboz 10"/>
          <p:cNvSpPr txBox="1">
            <a:spLocks noChangeArrowheads="1"/>
          </p:cNvSpPr>
          <p:nvPr/>
        </p:nvSpPr>
        <p:spPr bwMode="auto">
          <a:xfrm>
            <a:off x="0" y="3068638"/>
            <a:ext cx="3024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Infravörös szondázó 3.62-15.5 µm – 8461 csatorna</a:t>
            </a:r>
          </a:p>
        </p:txBody>
      </p:sp>
      <p:sp>
        <p:nvSpPr>
          <p:cNvPr id="23563" name="Szövegdoboz 11"/>
          <p:cNvSpPr txBox="1">
            <a:spLocks noChangeArrowheads="1"/>
          </p:cNvSpPr>
          <p:nvPr/>
        </p:nvSpPr>
        <p:spPr bwMode="auto">
          <a:xfrm>
            <a:off x="5580063" y="1916113"/>
            <a:ext cx="1655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GPS vevő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8012" cy="1141413"/>
          </a:xfrm>
        </p:spPr>
        <p:txBody>
          <a:bodyPr/>
          <a:lstStyle/>
          <a:p>
            <a:r>
              <a:rPr lang="hu-HU"/>
              <a:t>Meteorológiai műholdak pályái</a:t>
            </a:r>
          </a:p>
        </p:txBody>
      </p:sp>
      <p:sp>
        <p:nvSpPr>
          <p:cNvPr id="11267" name="Tartalom helye 2"/>
          <p:cNvSpPr>
            <a:spLocks noGrp="1"/>
          </p:cNvSpPr>
          <p:nvPr>
            <p:ph idx="1"/>
          </p:nvPr>
        </p:nvSpPr>
        <p:spPr>
          <a:xfrm>
            <a:off x="0" y="1052513"/>
            <a:ext cx="5508625" cy="4524375"/>
          </a:xfrm>
        </p:spPr>
        <p:txBody>
          <a:bodyPr/>
          <a:lstStyle/>
          <a:p>
            <a:r>
              <a:rPr lang="hu-HU"/>
              <a:t>Geostacionárius pálya (GEO)</a:t>
            </a:r>
          </a:p>
          <a:p>
            <a:r>
              <a:rPr lang="hu-HU">
                <a:solidFill>
                  <a:schemeClr val="tx1"/>
                </a:solidFill>
              </a:rPr>
              <a:t>Kb. 36 ezer km </a:t>
            </a:r>
          </a:p>
          <a:p>
            <a:r>
              <a:rPr lang="hu-HU">
                <a:solidFill>
                  <a:schemeClr val="tx1"/>
                </a:solidFill>
              </a:rPr>
              <a:t>Folyamatos mérés adott (állandó) helyről -15/5 perces időbeli felbontás</a:t>
            </a:r>
            <a:endParaRPr lang="hu-HU"/>
          </a:p>
        </p:txBody>
      </p:sp>
      <p:pic>
        <p:nvPicPr>
          <p:cNvPr id="11268" name="Kép 4" descr="geo_orb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149725"/>
            <a:ext cx="4762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Kép 5" descr="gesostationarysatellit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550" y="1628775"/>
            <a:ext cx="410845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Kép 6" descr="goes.en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125" y="3952875"/>
            <a:ext cx="28098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8012" cy="1141413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Metop műhold műszerei</a:t>
            </a:r>
          </a:p>
        </p:txBody>
      </p:sp>
      <p:sp>
        <p:nvSpPr>
          <p:cNvPr id="2457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pic>
        <p:nvPicPr>
          <p:cNvPr id="24580" name="Picture 4" descr="metoppay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3048000"/>
            <a:ext cx="24384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Hőmérséklet, nedvesség profilok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légkör kémiai összetétele: </a:t>
            </a:r>
          </a:p>
          <a:p>
            <a:pPr eaLnBrk="0" hangingPunct="0">
              <a:spcBef>
                <a:spcPct val="30000"/>
              </a:spcBef>
            </a:pPr>
            <a:r>
              <a:rPr kumimoji="1" lang="en-US" sz="1200" b="1">
                <a:solidFill>
                  <a:schemeClr val="tx1"/>
                </a:solidFill>
                <a:latin typeface="Times New Roman" pitchFamily="18" charset="0"/>
              </a:rPr>
              <a:t>CO, CH</a:t>
            </a:r>
            <a:r>
              <a:rPr kumimoji="1" lang="en-US" sz="1200" b="1" baseline="-3000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kumimoji="1" lang="en-US" sz="1200" b="1">
                <a:solidFill>
                  <a:schemeClr val="tx1"/>
                </a:solidFill>
                <a:latin typeface="Times New Roman" pitchFamily="18" charset="0"/>
              </a:rPr>
              <a:t> , CO</a:t>
            </a:r>
            <a:r>
              <a:rPr kumimoji="1" lang="en-US" sz="1200" b="1" baseline="-3000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kumimoji="1" lang="en-US" sz="1200" b="1">
                <a:solidFill>
                  <a:schemeClr val="tx1"/>
                </a:solidFill>
                <a:latin typeface="Times New Roman" pitchFamily="18" charset="0"/>
              </a:rPr>
              <a:t>, N</a:t>
            </a:r>
            <a:r>
              <a:rPr kumimoji="1" lang="en-US" sz="1200" b="1" baseline="-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kumimoji="1" lang="en-US" sz="1200" b="1">
                <a:solidFill>
                  <a:schemeClr val="tx1"/>
                </a:solidFill>
                <a:latin typeface="Times New Roman" pitchFamily="18" charset="0"/>
              </a:rPr>
              <a:t>O, O</a:t>
            </a:r>
            <a:r>
              <a:rPr kumimoji="1" lang="en-US" sz="1200" b="1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2209800" y="2514600"/>
            <a:ext cx="11430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lokalizálás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felhőmaszk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0" y="1295400"/>
            <a:ext cx="25146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Hőmérséklet, nedvesség profilok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teljes ózon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5867400" y="5486400"/>
            <a:ext cx="13716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Hőmérséklet profilok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légköri kihullható vízmennyiség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3810000" y="6324600"/>
            <a:ext cx="23622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felszínhőmérséklet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légköri vízgőz, jég, hó, csapadék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4419600" y="4495800"/>
            <a:ext cx="20574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tengerfelszín szélvektor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talajnedvesség, hó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sarki jégsapka kiterjedése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6705600" y="914400"/>
            <a:ext cx="24384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ózon profilok, teljes ózon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aeroszolok, bromidok, nitrogén-oxidok, vízgőz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5562600" y="2057400"/>
            <a:ext cx="213360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Sztratoszférikus és troposzférikus hőmérséklet, nedvesség profilok numerikus modellek számára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0070829-20080101_ma_gome2_toz_loop.mpe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4221163"/>
            <a:ext cx="401796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5604" name="Kép 3" descr="spectru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88900"/>
            <a:ext cx="80645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5" name="Csoportba foglalás 10"/>
          <p:cNvGrpSpPr>
            <a:grpSpLocks/>
          </p:cNvGrpSpPr>
          <p:nvPr/>
        </p:nvGrpSpPr>
        <p:grpSpPr bwMode="auto">
          <a:xfrm>
            <a:off x="0" y="1989138"/>
            <a:ext cx="6480175" cy="2260600"/>
            <a:chOff x="1000125" y="1857375"/>
            <a:chExt cx="7072313" cy="2405063"/>
          </a:xfrm>
        </p:grpSpPr>
        <p:pic>
          <p:nvPicPr>
            <p:cNvPr id="25613" name="Picture 3" descr="GOME-2_Kasatochi_SO2_RGB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0125" y="1857375"/>
              <a:ext cx="7072313" cy="2405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6" name="Szövegdoboz 12"/>
            <p:cNvSpPr txBox="1">
              <a:spLocks noChangeArrowheads="1"/>
            </p:cNvSpPr>
            <p:nvPr/>
          </p:nvSpPr>
          <p:spPr bwMode="auto">
            <a:xfrm>
              <a:off x="1000125" y="1857375"/>
              <a:ext cx="786583" cy="39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u-HU">
                  <a:solidFill>
                    <a:schemeClr val="tx1"/>
                  </a:solidFill>
                  <a:latin typeface="+mn-lt"/>
                  <a:cs typeface="Arial" pitchFamily="34" charset="0"/>
                </a:rPr>
                <a:t>SO</a:t>
              </a:r>
              <a:r>
                <a:rPr lang="hu-HU" baseline="-25000">
                  <a:solidFill>
                    <a:schemeClr val="tx1"/>
                  </a:solidFill>
                  <a:latin typeface="+mn-lt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11" name="Téglalap 10"/>
          <p:cNvSpPr/>
          <p:nvPr/>
        </p:nvSpPr>
        <p:spPr>
          <a:xfrm>
            <a:off x="5003800" y="404813"/>
            <a:ext cx="504825" cy="863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8199" name="Szövegdoboz 11"/>
          <p:cNvSpPr txBox="1">
            <a:spLocks noChangeArrowheads="1"/>
          </p:cNvSpPr>
          <p:nvPr/>
        </p:nvSpPr>
        <p:spPr bwMode="auto">
          <a:xfrm>
            <a:off x="3924300" y="0"/>
            <a:ext cx="3455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2400">
                <a:solidFill>
                  <a:schemeClr val="tx1"/>
                </a:solidFill>
                <a:latin typeface="+mn-lt"/>
                <a:cs typeface="Arial" pitchFamily="34" charset="0"/>
              </a:rPr>
              <a:t>UV, látható fény</a:t>
            </a:r>
          </a:p>
        </p:txBody>
      </p:sp>
      <p:pic>
        <p:nvPicPr>
          <p:cNvPr id="25608" name="Picture 6" descr="dust_GOM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363" y="4292600"/>
            <a:ext cx="3200400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Szövegdoboz 13"/>
          <p:cNvSpPr txBox="1">
            <a:spLocks noChangeArrowheads="1"/>
          </p:cNvSpPr>
          <p:nvPr/>
        </p:nvSpPr>
        <p:spPr bwMode="auto">
          <a:xfrm>
            <a:off x="4932363" y="6308725"/>
            <a:ext cx="1943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Aeroszol-index</a:t>
            </a:r>
          </a:p>
        </p:txBody>
      </p:sp>
      <p:sp>
        <p:nvSpPr>
          <p:cNvPr id="8202" name="Szövegdoboz 15"/>
          <p:cNvSpPr txBox="1">
            <a:spLocks noChangeArrowheads="1"/>
          </p:cNvSpPr>
          <p:nvPr/>
        </p:nvSpPr>
        <p:spPr bwMode="auto">
          <a:xfrm>
            <a:off x="6732588" y="2420938"/>
            <a:ext cx="24114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Légköri gázok: O3, SO2, NO2, BrO,HCHO,OClO</a:t>
            </a:r>
          </a:p>
          <a:p>
            <a:pPr>
              <a:buFont typeface="Arial" charset="0"/>
              <a:buChar char="•"/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Ózon profil</a:t>
            </a:r>
          </a:p>
          <a:p>
            <a:pPr>
              <a:buFont typeface="Arial" charset="0"/>
              <a:buChar char="•"/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UV-index</a:t>
            </a:r>
          </a:p>
        </p:txBody>
      </p:sp>
      <p:sp>
        <p:nvSpPr>
          <p:cNvPr id="8203" name="Szövegdoboz 12"/>
          <p:cNvSpPr txBox="1">
            <a:spLocks noChangeArrowheads="1"/>
          </p:cNvSpPr>
          <p:nvPr/>
        </p:nvSpPr>
        <p:spPr bwMode="auto">
          <a:xfrm>
            <a:off x="7920038" y="1196975"/>
            <a:ext cx="12239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Metop – GOME-2 műszer</a:t>
            </a:r>
          </a:p>
        </p:txBody>
      </p:sp>
      <p:sp>
        <p:nvSpPr>
          <p:cNvPr id="8204" name="Szövegdoboz 10"/>
          <p:cNvSpPr txBox="1">
            <a:spLocks noChangeArrowheads="1"/>
          </p:cNvSpPr>
          <p:nvPr/>
        </p:nvSpPr>
        <p:spPr bwMode="auto">
          <a:xfrm>
            <a:off x="2987675" y="620713"/>
            <a:ext cx="1296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12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Mikrohullám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Kép 3" descr="spectru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8900"/>
            <a:ext cx="80645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4067175" y="476250"/>
            <a:ext cx="1009650" cy="863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26628" name="Szövegdoboz 11"/>
          <p:cNvSpPr txBox="1">
            <a:spLocks noChangeArrowheads="1"/>
          </p:cNvSpPr>
          <p:nvPr/>
        </p:nvSpPr>
        <p:spPr bwMode="auto">
          <a:xfrm>
            <a:off x="2771775" y="-46038"/>
            <a:ext cx="55451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>
                <a:solidFill>
                  <a:schemeClr val="tx1"/>
                </a:solidFill>
                <a:latin typeface="Calibri" pitchFamily="34" charset="0"/>
              </a:rPr>
              <a:t>Infravörös szondázó műszerek</a:t>
            </a:r>
          </a:p>
        </p:txBody>
      </p:sp>
      <p:sp>
        <p:nvSpPr>
          <p:cNvPr id="26629" name="Szövegdoboz 10"/>
          <p:cNvSpPr txBox="1">
            <a:spLocks noChangeArrowheads="1"/>
          </p:cNvSpPr>
          <p:nvPr/>
        </p:nvSpPr>
        <p:spPr bwMode="auto">
          <a:xfrm>
            <a:off x="2987675" y="620713"/>
            <a:ext cx="10810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Mikrohullám</a:t>
            </a:r>
          </a:p>
        </p:txBody>
      </p:sp>
      <p:sp>
        <p:nvSpPr>
          <p:cNvPr id="26630" name="Szövegdoboz 7"/>
          <p:cNvSpPr txBox="1">
            <a:spLocks noChangeArrowheads="1"/>
          </p:cNvSpPr>
          <p:nvPr/>
        </p:nvSpPr>
        <p:spPr bwMode="auto">
          <a:xfrm>
            <a:off x="179388" y="2060575"/>
            <a:ext cx="784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Több ezer keskeny sávban (csatornában) mérnek.</a:t>
            </a:r>
          </a:p>
        </p:txBody>
      </p:sp>
      <p:sp>
        <p:nvSpPr>
          <p:cNvPr id="26631" name="Szövegdoboz 8"/>
          <p:cNvSpPr txBox="1">
            <a:spLocks noChangeArrowheads="1"/>
          </p:cNvSpPr>
          <p:nvPr/>
        </p:nvSpPr>
        <p:spPr bwMode="auto">
          <a:xfrm>
            <a:off x="2627313" y="3141663"/>
            <a:ext cx="295275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hőmérséklet és nedvesség profilok meghatározása</a:t>
            </a:r>
          </a:p>
          <a:p>
            <a:endParaRPr lang="hu-HU">
              <a:solidFill>
                <a:schemeClr val="tx1"/>
              </a:solidFill>
            </a:endParaRPr>
          </a:p>
          <a:p>
            <a:endParaRPr lang="hu-HU">
              <a:solidFill>
                <a:schemeClr val="tx1"/>
              </a:solidFill>
            </a:endParaRPr>
          </a:p>
          <a:p>
            <a:r>
              <a:rPr lang="hu-HU">
                <a:solidFill>
                  <a:schemeClr val="tx1"/>
                </a:solidFill>
              </a:rPr>
              <a:t>légköri nyomgázok meghatározása</a:t>
            </a:r>
          </a:p>
          <a:p>
            <a:endParaRPr lang="hu-HU">
              <a:solidFill>
                <a:schemeClr val="tx1"/>
              </a:solidFill>
            </a:endParaRPr>
          </a:p>
        </p:txBody>
      </p:sp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300" y="765175"/>
            <a:ext cx="33147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4564063"/>
            <a:ext cx="3286125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2781300"/>
            <a:ext cx="2928937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92375"/>
            <a:ext cx="20891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946650"/>
            <a:ext cx="23383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Szövegdoboz 14"/>
          <p:cNvSpPr txBox="1">
            <a:spLocks noChangeArrowheads="1"/>
          </p:cNvSpPr>
          <p:nvPr/>
        </p:nvSpPr>
        <p:spPr bwMode="auto">
          <a:xfrm>
            <a:off x="2627313" y="5949950"/>
            <a:ext cx="3240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Numerikus modellezés számára is nagyon fontos.</a:t>
            </a:r>
          </a:p>
        </p:txBody>
      </p:sp>
      <p:sp>
        <p:nvSpPr>
          <p:cNvPr id="26638" name="Szövegdoboz 15"/>
          <p:cNvSpPr txBox="1">
            <a:spLocks noChangeArrowheads="1"/>
          </p:cNvSpPr>
          <p:nvPr/>
        </p:nvSpPr>
        <p:spPr bwMode="auto">
          <a:xfrm>
            <a:off x="7885113" y="0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IASI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Kép 3" descr="spectru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765175"/>
            <a:ext cx="80645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2987675" y="1081088"/>
            <a:ext cx="1079500" cy="863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27652" name="Szövegdoboz 11"/>
          <p:cNvSpPr txBox="1">
            <a:spLocks noChangeArrowheads="1"/>
          </p:cNvSpPr>
          <p:nvPr/>
        </p:nvSpPr>
        <p:spPr bwMode="auto">
          <a:xfrm>
            <a:off x="1476375" y="188913"/>
            <a:ext cx="6048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solidFill>
                  <a:schemeClr val="tx1"/>
                </a:solidFill>
                <a:latin typeface="Calibri" pitchFamily="34" charset="0"/>
              </a:rPr>
              <a:t>Mikrohullámú tartományban végzett mérések</a:t>
            </a:r>
          </a:p>
        </p:txBody>
      </p:sp>
      <p:sp>
        <p:nvSpPr>
          <p:cNvPr id="27653" name="Szövegdoboz 10"/>
          <p:cNvSpPr txBox="1">
            <a:spLocks noChangeArrowheads="1"/>
          </p:cNvSpPr>
          <p:nvPr/>
        </p:nvSpPr>
        <p:spPr bwMode="auto">
          <a:xfrm>
            <a:off x="2987675" y="1268413"/>
            <a:ext cx="10810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Mikrohullám</a:t>
            </a:r>
          </a:p>
        </p:txBody>
      </p:sp>
      <p:sp>
        <p:nvSpPr>
          <p:cNvPr id="27654" name="Szövegdoboz 8"/>
          <p:cNvSpPr txBox="1">
            <a:spLocks noChangeArrowheads="1"/>
          </p:cNvSpPr>
          <p:nvPr/>
        </p:nvSpPr>
        <p:spPr bwMode="auto">
          <a:xfrm>
            <a:off x="7524750" y="1944688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Poláris holdakon</a:t>
            </a:r>
          </a:p>
        </p:txBody>
      </p:sp>
      <p:sp>
        <p:nvSpPr>
          <p:cNvPr id="27655" name="Szövegdoboz 9"/>
          <p:cNvSpPr txBox="1">
            <a:spLocks noChangeArrowheads="1"/>
          </p:cNvSpPr>
          <p:nvPr/>
        </p:nvSpPr>
        <p:spPr bwMode="auto">
          <a:xfrm>
            <a:off x="250825" y="3716338"/>
            <a:ext cx="6624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u="sng">
                <a:solidFill>
                  <a:schemeClr val="tx1"/>
                </a:solidFill>
              </a:rPr>
              <a:t>Passzív</a:t>
            </a:r>
            <a:r>
              <a:rPr lang="hu-HU">
                <a:solidFill>
                  <a:schemeClr val="tx1"/>
                </a:solidFill>
              </a:rPr>
              <a:t>: a meglévő természetes jeleket fogják fel</a:t>
            </a:r>
          </a:p>
        </p:txBody>
      </p:sp>
      <p:sp>
        <p:nvSpPr>
          <p:cNvPr id="27656" name="Szövegdoboz 10"/>
          <p:cNvSpPr txBox="1">
            <a:spLocks noChangeArrowheads="1"/>
          </p:cNvSpPr>
          <p:nvPr/>
        </p:nvSpPr>
        <p:spPr bwMode="auto">
          <a:xfrm>
            <a:off x="250825" y="2924175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u="sng">
                <a:solidFill>
                  <a:schemeClr val="tx1"/>
                </a:solidFill>
              </a:rPr>
              <a:t>Aktív</a:t>
            </a:r>
            <a:r>
              <a:rPr lang="hu-HU">
                <a:solidFill>
                  <a:schemeClr val="tx1"/>
                </a:solidFill>
              </a:rPr>
              <a:t>: saját maguk kibocsátanak olyan jeleket, amelyeknek azután a felszínről való visszaverődősét, szóródását detektálják. (pl: radar, szkatterométer)</a:t>
            </a:r>
          </a:p>
        </p:txBody>
      </p:sp>
      <p:sp>
        <p:nvSpPr>
          <p:cNvPr id="27657" name="Szövegdoboz 11"/>
          <p:cNvSpPr txBox="1">
            <a:spLocks noChangeArrowheads="1"/>
          </p:cNvSpPr>
          <p:nvPr/>
        </p:nvSpPr>
        <p:spPr bwMode="auto">
          <a:xfrm>
            <a:off x="250825" y="4292600"/>
            <a:ext cx="8642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Jellegzetességek:</a:t>
            </a:r>
          </a:p>
          <a:p>
            <a:pPr>
              <a:buFont typeface="Arial" charset="0"/>
              <a:buChar char="•"/>
            </a:pPr>
            <a:r>
              <a:rPr lang="hu-HU">
                <a:solidFill>
                  <a:schemeClr val="tx1"/>
                </a:solidFill>
              </a:rPr>
              <a:t> „átlátnak” a felhőkön</a:t>
            </a:r>
          </a:p>
          <a:p>
            <a:pPr>
              <a:buFont typeface="Arial" charset="0"/>
              <a:buChar char="•"/>
            </a:pPr>
            <a:r>
              <a:rPr lang="hu-HU">
                <a:solidFill>
                  <a:schemeClr val="tx1"/>
                </a:solidFill>
              </a:rPr>
              <a:t>Rosszabb térbeli felbontással rendelkeznek, mint az IR vagy VIS tartományban mérő műszerek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3" descr="spectru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80645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3059113" y="647700"/>
            <a:ext cx="1081087" cy="863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28676" name="Szövegdoboz 11"/>
          <p:cNvSpPr txBox="1">
            <a:spLocks noChangeArrowheads="1"/>
          </p:cNvSpPr>
          <p:nvPr/>
        </p:nvSpPr>
        <p:spPr bwMode="auto">
          <a:xfrm>
            <a:off x="1476375" y="0"/>
            <a:ext cx="604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solidFill>
                  <a:schemeClr val="tx1"/>
                </a:solidFill>
                <a:latin typeface="Calibri" pitchFamily="34" charset="0"/>
              </a:rPr>
              <a:t>Mikrohullámú tartományban végzett mérések</a:t>
            </a:r>
          </a:p>
        </p:txBody>
      </p:sp>
      <p:sp>
        <p:nvSpPr>
          <p:cNvPr id="28677" name="Szövegdoboz 10"/>
          <p:cNvSpPr txBox="1">
            <a:spLocks noChangeArrowheads="1"/>
          </p:cNvSpPr>
          <p:nvPr/>
        </p:nvSpPr>
        <p:spPr bwMode="auto">
          <a:xfrm>
            <a:off x="3059113" y="836613"/>
            <a:ext cx="10810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Mikrohullám</a:t>
            </a:r>
          </a:p>
        </p:txBody>
      </p:sp>
      <p:sp>
        <p:nvSpPr>
          <p:cNvPr id="28678" name="Szövegdoboz 8"/>
          <p:cNvSpPr txBox="1">
            <a:spLocks noChangeArrowheads="1"/>
          </p:cNvSpPr>
          <p:nvPr/>
        </p:nvSpPr>
        <p:spPr bwMode="auto">
          <a:xfrm>
            <a:off x="7848600" y="1341438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Metop - ASCAT</a:t>
            </a: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2349500"/>
            <a:ext cx="2881312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2513" y="1916113"/>
            <a:ext cx="3011487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Kép 16" descr="imm_resiz.php.png"/>
          <p:cNvPicPr>
            <a:picLocks noChangeAspect="1"/>
          </p:cNvPicPr>
          <p:nvPr/>
        </p:nvPicPr>
        <p:blipFill>
          <a:blip r:embed="rId6" cstate="print"/>
          <a:srcRect b="5368"/>
          <a:stretch>
            <a:fillRect/>
          </a:stretch>
        </p:blipFill>
        <p:spPr bwMode="auto">
          <a:xfrm>
            <a:off x="0" y="1628775"/>
            <a:ext cx="270192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4" descr="C:\Dokumente und Einstellungen\HP\Desktop\00001_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3" y="4595813"/>
            <a:ext cx="4357687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Szövegdoboz 18"/>
          <p:cNvSpPr txBox="1">
            <a:spLocks noChangeArrowheads="1"/>
          </p:cNvSpPr>
          <p:nvPr/>
        </p:nvSpPr>
        <p:spPr bwMode="auto">
          <a:xfrm>
            <a:off x="179388" y="4868863"/>
            <a:ext cx="45370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Felhasználási terület:</a:t>
            </a:r>
          </a:p>
          <a:p>
            <a:pPr>
              <a:buFont typeface="Arial" charset="0"/>
              <a:buChar char="•"/>
            </a:pPr>
            <a:r>
              <a:rPr lang="hu-HU">
                <a:solidFill>
                  <a:schemeClr val="tx1"/>
                </a:solidFill>
              </a:rPr>
              <a:t>Felhők alatt nedvesség és hőmérséklet profil</a:t>
            </a:r>
          </a:p>
          <a:p>
            <a:pPr>
              <a:buFont typeface="Arial" charset="0"/>
              <a:buChar char="•"/>
            </a:pPr>
            <a:r>
              <a:rPr lang="hu-HU">
                <a:solidFill>
                  <a:schemeClr val="tx1"/>
                </a:solidFill>
              </a:rPr>
              <a:t>Csapadékbecslés</a:t>
            </a:r>
          </a:p>
          <a:p>
            <a:pPr>
              <a:buFont typeface="Arial" charset="0"/>
              <a:buChar char="•"/>
            </a:pPr>
            <a:r>
              <a:rPr lang="hu-HU">
                <a:solidFill>
                  <a:schemeClr val="tx1"/>
                </a:solidFill>
              </a:rPr>
              <a:t>Tengeri jég megfigyelése</a:t>
            </a:r>
          </a:p>
          <a:p>
            <a:pPr>
              <a:buFont typeface="Arial" charset="0"/>
              <a:buChar char="•"/>
            </a:pPr>
            <a:r>
              <a:rPr lang="hu-HU">
                <a:solidFill>
                  <a:schemeClr val="tx1"/>
                </a:solidFill>
              </a:rPr>
              <a:t>Szél mérés </a:t>
            </a:r>
          </a:p>
          <a:p>
            <a:pPr>
              <a:buFont typeface="Arial" charset="0"/>
              <a:buChar char="•"/>
            </a:pPr>
            <a:r>
              <a:rPr lang="hu-HU">
                <a:solidFill>
                  <a:schemeClr val="tx1"/>
                </a:solidFill>
              </a:rPr>
              <a:t>Talajnedvesség becslés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/>
          </p:nvPr>
        </p:nvSpPr>
        <p:spPr>
          <a:xfrm>
            <a:off x="5651500" y="908050"/>
            <a:ext cx="2647950" cy="1033463"/>
          </a:xfrm>
        </p:spPr>
        <p:txBody>
          <a:bodyPr/>
          <a:lstStyle/>
          <a:p>
            <a:r>
              <a:rPr lang="hu-HU"/>
              <a:t>S-NPP poláris hold</a:t>
            </a:r>
          </a:p>
        </p:txBody>
      </p:sp>
      <p:sp>
        <p:nvSpPr>
          <p:cNvPr id="29699" name="AutoShape 5" descr="SuomiNPP_Auto37"/>
          <p:cNvSpPr>
            <a:spLocks noChangeAspect="1" noChangeArrowheads="1"/>
          </p:cNvSpPr>
          <p:nvPr/>
        </p:nvSpPr>
        <p:spPr bwMode="auto">
          <a:xfrm>
            <a:off x="755650" y="-1827213"/>
            <a:ext cx="5715000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29700" name="Picture 7" descr="SuomiNPP_Auto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3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9" descr="SuomiNPP_Auto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924175"/>
            <a:ext cx="5715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4"/>
          <p:cNvGraphicFramePr>
            <a:graphicFrameLocks/>
          </p:cNvGraphicFramePr>
          <p:nvPr/>
        </p:nvGraphicFramePr>
        <p:xfrm>
          <a:off x="0" y="0"/>
          <a:ext cx="9144000" cy="6591565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67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1426"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/>
                        <a:t>Band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/>
                        <a:t>Center </a:t>
                      </a:r>
                      <a:r>
                        <a:rPr lang="hu-HU" sz="1400" b="1" dirty="0" err="1"/>
                        <a:t>wave</a:t>
                      </a:r>
                      <a:r>
                        <a:rPr lang="hu-HU" sz="1400" b="1" dirty="0"/>
                        <a:t> (</a:t>
                      </a:r>
                      <a:r>
                        <a:rPr lang="hu-HU" sz="1400" b="1" dirty="0" err="1"/>
                        <a:t>µm</a:t>
                      </a:r>
                      <a:r>
                        <a:rPr lang="hu-HU" sz="1400" b="1" dirty="0"/>
                        <a:t>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 err="1"/>
                        <a:t>Bandwidth</a:t>
                      </a:r>
                      <a:r>
                        <a:rPr lang="hu-HU" sz="1400" b="1" dirty="0"/>
                        <a:t> (</a:t>
                      </a:r>
                      <a:r>
                        <a:rPr lang="hu-HU" sz="1400" b="1" dirty="0" err="1"/>
                        <a:t>µm</a:t>
                      </a:r>
                      <a:r>
                        <a:rPr lang="hu-HU" sz="1400" b="1" dirty="0"/>
                        <a:t>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Comment (driving EDR observation requirements)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853"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DNB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0.70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0.40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Day Night Band, broad bandwidth maximizes signal (essential nighttime reflected band)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4283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0.412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Ocean color, suspended matter, net heat flux, mass loading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4283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0.445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0.018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Ocean color, suspended matter, net heat flux, mass loading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9996"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M3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0.488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Ocean color EVI, surface type, aerosols suspended matter, net heat flux, mass loading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7139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0.555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Ocean color, surface type, suspended matter, net heat flux, mass loading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5709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I1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0.640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Imagery, NDVI, cloud mask/cover, cloud optical properties, surface type, albedo, snow/ice, soil moisture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2853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0.672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Ocean color, aerosols, suspended matter, net heat flux, littoral transport, mass loading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5712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0.746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0.015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 err="1"/>
                        <a:t>Ocean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color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mass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loading</a:t>
                      </a:r>
                      <a:endParaRPr lang="hu-H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7139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I2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0.865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0.039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Imagery NDVI (NDVI heritage band), snow/ice, surface type, albedo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9996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0.865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0.039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Ocean color, cloud mask/cover, aerosols, soil moisture, net heat flux, mass loading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4283"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M8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1.24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0.02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Cloud optical properties (essential over snow/ice), active fires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7139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1.378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0.015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Cloud mask/cover (thin cirrus detection), aerosols, net heat flux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8566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M10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1.61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 err="1"/>
                        <a:t>Aerosols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cloud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optical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properties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cloud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mask</a:t>
                      </a:r>
                      <a:r>
                        <a:rPr lang="hu-HU" sz="1400" dirty="0"/>
                        <a:t>/</a:t>
                      </a:r>
                      <a:r>
                        <a:rPr lang="hu-HU" sz="1400" dirty="0" err="1"/>
                        <a:t>cover</a:t>
                      </a:r>
                      <a:r>
                        <a:rPr lang="hu-HU" sz="1400" dirty="0"/>
                        <a:t> (</a:t>
                      </a:r>
                      <a:r>
                        <a:rPr lang="hu-HU" sz="1400" dirty="0" err="1"/>
                        <a:t>cloud</a:t>
                      </a:r>
                      <a:r>
                        <a:rPr lang="hu-HU" sz="1400" dirty="0"/>
                        <a:t>/</a:t>
                      </a:r>
                      <a:r>
                        <a:rPr lang="hu-HU" sz="1400" dirty="0" err="1"/>
                        <a:t>snow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detection</a:t>
                      </a:r>
                      <a:r>
                        <a:rPr lang="hu-HU" sz="1400" dirty="0"/>
                        <a:t>), </a:t>
                      </a:r>
                      <a:r>
                        <a:rPr lang="hu-HU" sz="1400" dirty="0" err="1"/>
                        <a:t>active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fires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soil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moisture</a:t>
                      </a:r>
                      <a:r>
                        <a:rPr lang="hu-HU" sz="1400" dirty="0"/>
                        <a:t>, net </a:t>
                      </a:r>
                      <a:r>
                        <a:rPr lang="hu-HU" sz="1400" dirty="0" err="1"/>
                        <a:t>heat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flux</a:t>
                      </a:r>
                      <a:endParaRPr lang="hu-H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7139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I3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1.61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Imagery snow/ice (cloud/snow differentiation), surface type, albedo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28566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M11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2.25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0.05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Aerosols (optimal aerosol optical thickness over land), cloud optical properties, surface type, active fires, net heat flux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64283"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I4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3.74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0.38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Imagery (identification of low and dark stratus), active fires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2374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M12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3.70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0.18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SST , </a:t>
                      </a:r>
                      <a:r>
                        <a:rPr lang="hu-HU" sz="1400" dirty="0" err="1"/>
                        <a:t>cloud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mask</a:t>
                      </a:r>
                      <a:r>
                        <a:rPr lang="hu-HU" sz="1400" dirty="0"/>
                        <a:t>/</a:t>
                      </a:r>
                      <a:r>
                        <a:rPr lang="hu-HU" sz="1400" dirty="0" err="1"/>
                        <a:t>cover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cloud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EDRs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surface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type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land</a:t>
                      </a:r>
                      <a:r>
                        <a:rPr lang="hu-HU" sz="1400" dirty="0"/>
                        <a:t>/</a:t>
                      </a:r>
                      <a:r>
                        <a:rPr lang="hu-HU" sz="1400" dirty="0" err="1"/>
                        <a:t>ice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surface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temperature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aerosols</a:t>
                      </a:r>
                      <a:endParaRPr lang="hu-H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28566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M13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4.05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0.155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SST (essential for skin SST in tropics and during daytime), land surface temperature, active fires, precipitable water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62853"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M14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8.55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0.3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Cloud mask/cover (pivotal for cloud phase detection at night, cloud optical properties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95709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M15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10.763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1.00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SST, cloud EDRs and SDRs (Science Data Records), land/ice surface temperature, surface type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98570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I5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11.450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1.9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Imagery (nighttime imagery band)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97139"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M16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12.013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/>
                        <a:t>0.95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/>
                        <a:t>SST, </a:t>
                      </a:r>
                      <a:r>
                        <a:rPr lang="hu-HU" sz="1400" dirty="0" err="1"/>
                        <a:t>cloud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mask</a:t>
                      </a:r>
                      <a:r>
                        <a:rPr lang="hu-HU" sz="1400" dirty="0"/>
                        <a:t>/</a:t>
                      </a:r>
                      <a:r>
                        <a:rPr lang="hu-HU" sz="1400" dirty="0" err="1"/>
                        <a:t>cover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land</a:t>
                      </a:r>
                      <a:r>
                        <a:rPr lang="hu-HU" sz="1400" dirty="0"/>
                        <a:t>/</a:t>
                      </a:r>
                      <a:r>
                        <a:rPr lang="hu-HU" sz="1400" dirty="0" err="1"/>
                        <a:t>ice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surface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temperature</a:t>
                      </a:r>
                      <a:r>
                        <a:rPr lang="hu-HU" sz="1400" dirty="0"/>
                        <a:t>, </a:t>
                      </a:r>
                      <a:r>
                        <a:rPr lang="hu-HU" sz="1400" dirty="0" err="1"/>
                        <a:t>surface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type</a:t>
                      </a:r>
                      <a:endParaRPr lang="hu-H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" name="Téglalap 2"/>
          <p:cNvSpPr>
            <a:spLocks noChangeArrowheads="1"/>
          </p:cNvSpPr>
          <p:nvPr/>
        </p:nvSpPr>
        <p:spPr bwMode="auto">
          <a:xfrm>
            <a:off x="0" y="620713"/>
            <a:ext cx="8964613" cy="287337"/>
          </a:xfrm>
          <a:prstGeom prst="rect">
            <a:avLst/>
          </a:prstGeom>
          <a:noFill/>
          <a:ln w="222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5058" name="Picture 2" descr="SuomiNPP_Auto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575" y="333375"/>
            <a:ext cx="56864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SuomiNPP_Auto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638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SuomiNPP_Auto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00500"/>
            <a:ext cx="5715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277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20713"/>
            <a:ext cx="7359650" cy="50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3795" name="Tartalom helye 3" descr="HurricaneJoaquin-USEastCoast-night-06Oct2015-Suomi-NPP-VIIRS-day-night-ba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260350"/>
            <a:ext cx="7273925" cy="61118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Meteorológiai műholdak pályái</a:t>
            </a:r>
          </a:p>
        </p:txBody>
      </p:sp>
      <p:sp>
        <p:nvSpPr>
          <p:cNvPr id="1028" name="Tartalom helye 2"/>
          <p:cNvSpPr>
            <a:spLocks noGrp="1"/>
          </p:cNvSpPr>
          <p:nvPr>
            <p:ph idx="1"/>
          </p:nvPr>
        </p:nvSpPr>
        <p:spPr>
          <a:xfrm>
            <a:off x="179388" y="1600200"/>
            <a:ext cx="4824412" cy="4524375"/>
          </a:xfrm>
        </p:spPr>
        <p:txBody>
          <a:bodyPr/>
          <a:lstStyle/>
          <a:p>
            <a:r>
              <a:rPr lang="hu-HU" dirty="0" err="1"/>
              <a:t>Kvázipoláris</a:t>
            </a:r>
            <a:r>
              <a:rPr lang="hu-HU" dirty="0"/>
              <a:t> pálya (LEO):</a:t>
            </a:r>
          </a:p>
          <a:p>
            <a:r>
              <a:rPr lang="hu-HU" dirty="0"/>
              <a:t>Kb. 800-900 km</a:t>
            </a:r>
          </a:p>
          <a:p>
            <a:r>
              <a:rPr lang="hu-HU" dirty="0"/>
              <a:t>Föld </a:t>
            </a:r>
            <a:r>
              <a:rPr lang="hu-HU" dirty="0" smtClean="0"/>
              <a:t>körüli </a:t>
            </a:r>
            <a:r>
              <a:rPr lang="hu-HU" dirty="0"/>
              <a:t>keringéssel teljes lefedettség – közepes szélességeken kb. 12 óra </a:t>
            </a:r>
            <a:r>
              <a:rPr lang="hu-HU" dirty="0" smtClean="0"/>
              <a:t>az időbeli felbontása</a:t>
            </a:r>
            <a:endParaRPr lang="hu-HU" dirty="0"/>
          </a:p>
          <a:p>
            <a:endParaRPr lang="hu-HU" dirty="0"/>
          </a:p>
        </p:txBody>
      </p:sp>
      <p:pic>
        <p:nvPicPr>
          <p:cNvPr id="1029" name="Kép 4" descr="polar_orbi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1341438"/>
            <a:ext cx="2286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Kép 5" descr="poes.en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1700213"/>
            <a:ext cx="14763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p:control spid="1031" name="Object" r:id="rId2" imgW="4032839" imgH="2376458"/>
    </p:controls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319C24DA-70F4-4948-AD86-0ED766130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BC8EAC22-C0AF-4017-AFF1-6270944E92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8964488" cy="621050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2F69C1CB-9A76-496A-9394-ACF8CAF0D777}"/>
              </a:ext>
            </a:extLst>
          </p:cNvPr>
          <p:cNvSpPr txBox="1"/>
          <p:nvPr/>
        </p:nvSpPr>
        <p:spPr>
          <a:xfrm>
            <a:off x="323528" y="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VIIRS D&amp;N kép 2018 június 5. 00:18 UTC, 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Zivatarfelhő Magyarország felett + villám + közvilágítás </a:t>
            </a:r>
          </a:p>
        </p:txBody>
      </p:sp>
    </p:spTree>
    <p:extLst>
      <p:ext uri="{BB962C8B-B14F-4D97-AF65-F5344CB8AC3E}">
        <p14:creationId xmlns:p14="http://schemas.microsoft.com/office/powerpoint/2010/main" xmlns="" val="3027016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8012" cy="1141413"/>
          </a:xfrm>
        </p:spPr>
        <p:txBody>
          <a:bodyPr/>
          <a:lstStyle/>
          <a:p>
            <a:r>
              <a:rPr lang="hu-HU"/>
              <a:t>Új meteorológiai műhold pálya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850" y="1341438"/>
            <a:ext cx="4762500" cy="4524375"/>
          </a:xfrm>
        </p:spPr>
        <p:txBody>
          <a:bodyPr/>
          <a:lstStyle/>
          <a:p>
            <a:pPr>
              <a:defRPr/>
            </a:pPr>
            <a:r>
              <a:rPr lang="hu-HU" dirty="0" err="1"/>
              <a:t>Molniya</a:t>
            </a:r>
            <a:r>
              <a:rPr lang="hu-HU" dirty="0"/>
              <a:t> pálya (HEO):</a:t>
            </a:r>
          </a:p>
          <a:p>
            <a:pPr>
              <a:defRPr/>
            </a:pPr>
            <a:endParaRPr lang="hu-HU" dirty="0"/>
          </a:p>
          <a:p>
            <a:pPr>
              <a:defRPr/>
            </a:pPr>
            <a:r>
              <a:rPr lang="hu-HU" dirty="0"/>
              <a:t>Kb. 40 000 km</a:t>
            </a:r>
          </a:p>
          <a:p>
            <a:pPr>
              <a:defRPr/>
            </a:pPr>
            <a:r>
              <a:rPr lang="hu-HU" dirty="0" err="1"/>
              <a:t>Elipszis</a:t>
            </a:r>
            <a:r>
              <a:rPr lang="hu-HU" dirty="0"/>
              <a:t> alakú</a:t>
            </a:r>
          </a:p>
          <a:p>
            <a:pPr marL="0">
              <a:defRPr/>
            </a:pPr>
            <a:r>
              <a:rPr lang="hu-HU" dirty="0"/>
              <a:t>A poláris területekről ad időben gyakori felbontású képet.</a:t>
            </a:r>
          </a:p>
          <a:p>
            <a:pPr>
              <a:defRPr/>
            </a:pPr>
            <a:endParaRPr lang="hu-HU" dirty="0"/>
          </a:p>
        </p:txBody>
      </p:sp>
      <p:pic>
        <p:nvPicPr>
          <p:cNvPr id="34820" name="Kép 4" descr="NASA_molniya_obliqu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3933825"/>
            <a:ext cx="27813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Kép 5" descr="Orbi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125538"/>
            <a:ext cx="3671888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ím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8012" cy="1141412"/>
          </a:xfrm>
        </p:spPr>
        <p:txBody>
          <a:bodyPr/>
          <a:lstStyle/>
          <a:p>
            <a:r>
              <a:rPr lang="hu-HU"/>
              <a:t>A jelen és a jövő műholdjai</a:t>
            </a:r>
          </a:p>
        </p:txBody>
      </p:sp>
      <p:pic>
        <p:nvPicPr>
          <p:cNvPr id="35843" name="Tartalom helye 3" descr="cgms_satellites_1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268413"/>
            <a:ext cx="7635875" cy="501015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Tevékenység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EUMETSAT szakmai kapcsolattartás</a:t>
            </a:r>
          </a:p>
          <a:p>
            <a:r>
              <a:rPr lang="hu-HU" dirty="0"/>
              <a:t>Belső és külső felhasználóknak műhold képek és produktumok szolgáltatása</a:t>
            </a:r>
          </a:p>
          <a:p>
            <a:r>
              <a:rPr lang="hu-HU" dirty="0"/>
              <a:t>HSAF csapadékverifikáció</a:t>
            </a:r>
          </a:p>
          <a:p>
            <a:r>
              <a:rPr lang="hu-HU" dirty="0" err="1"/>
              <a:t>EumeTrain</a:t>
            </a:r>
            <a:r>
              <a:rPr lang="hu-HU" dirty="0"/>
              <a:t> online oktató anyagok előállítása</a:t>
            </a:r>
          </a:p>
          <a:p>
            <a:r>
              <a:rPr lang="hu-HU" dirty="0"/>
              <a:t>Zivatarvizsgálat</a:t>
            </a:r>
          </a:p>
          <a:p>
            <a:r>
              <a:rPr lang="hu-HU" dirty="0"/>
              <a:t>Növényzet megfigyelése</a:t>
            </a:r>
          </a:p>
          <a:p>
            <a:r>
              <a:rPr lang="hu-HU" dirty="0" err="1"/>
              <a:t>MTG-re</a:t>
            </a:r>
            <a:r>
              <a:rPr lang="hu-HU" dirty="0"/>
              <a:t> való felkészülés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q"/>
          <p:cNvPicPr>
            <a:picLocks noChangeAspect="1" noChangeArrowheads="1"/>
          </p:cNvPicPr>
          <p:nvPr/>
        </p:nvPicPr>
        <p:blipFill>
          <a:blip r:embed="rId2" cstate="print"/>
          <a:srcRect l="2773" t="4921" r="2927" b="6152"/>
          <a:stretch>
            <a:fillRect/>
          </a:stretch>
        </p:blipFill>
        <p:spPr bwMode="auto">
          <a:xfrm>
            <a:off x="0" y="2349500"/>
            <a:ext cx="49545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Kép 8" descr="eumetsat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60350"/>
            <a:ext cx="26431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3068638"/>
            <a:ext cx="3609975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Szövegdoboz 7"/>
          <p:cNvSpPr txBox="1">
            <a:spLocks noChangeArrowheads="1"/>
          </p:cNvSpPr>
          <p:nvPr/>
        </p:nvSpPr>
        <p:spPr bwMode="auto">
          <a:xfrm>
            <a:off x="468313" y="5229225"/>
            <a:ext cx="4638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chemeClr val="tx1"/>
                </a:solidFill>
              </a:rPr>
              <a:t>1986-ban vált külön az ESA ESOC-tól</a:t>
            </a:r>
          </a:p>
          <a:p>
            <a:r>
              <a:rPr lang="hu-HU" b="1">
                <a:solidFill>
                  <a:schemeClr val="tx1"/>
                </a:solidFill>
              </a:rPr>
              <a:t>13 alapító tagállam</a:t>
            </a:r>
          </a:p>
          <a:p>
            <a:endParaRPr lang="hu-HU" b="1">
              <a:solidFill>
                <a:schemeClr val="tx1"/>
              </a:solidFill>
            </a:endParaRPr>
          </a:p>
          <a:p>
            <a:r>
              <a:rPr lang="hu-HU" b="1">
                <a:solidFill>
                  <a:schemeClr val="tx1"/>
                </a:solidFill>
              </a:rPr>
              <a:t>jelenleg 30 tagja és 1 társult tagja van</a:t>
            </a:r>
          </a:p>
        </p:txBody>
      </p:sp>
      <p:sp>
        <p:nvSpPr>
          <p:cNvPr id="3078" name="Szövegdoboz 8"/>
          <p:cNvSpPr txBox="1">
            <a:spLocks noChangeArrowheads="1"/>
          </p:cNvSpPr>
          <p:nvPr/>
        </p:nvSpPr>
        <p:spPr bwMode="auto">
          <a:xfrm>
            <a:off x="900113" y="836613"/>
            <a:ext cx="79565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European Organisation for the Exploitation of Meteorological Satellites</a:t>
            </a:r>
            <a:endParaRPr lang="hu-HU" b="1">
              <a:solidFill>
                <a:schemeClr val="tx1"/>
              </a:solidFill>
            </a:endParaRPr>
          </a:p>
          <a:p>
            <a:endParaRPr lang="hu-HU" b="1">
              <a:solidFill>
                <a:schemeClr val="tx1"/>
              </a:solidFill>
            </a:endParaRPr>
          </a:p>
          <a:p>
            <a:endParaRPr lang="hu-HU" b="1">
              <a:solidFill>
                <a:schemeClr val="tx1"/>
              </a:solidFill>
            </a:endParaRPr>
          </a:p>
          <a:p>
            <a:endParaRPr lang="hu-HU" b="1">
              <a:solidFill>
                <a:schemeClr val="tx1"/>
              </a:solidFill>
            </a:endParaRPr>
          </a:p>
          <a:p>
            <a:endParaRPr lang="hu-HU" b="1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 </a:t>
            </a:r>
          </a:p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3079" name="Téglalap 9"/>
          <p:cNvSpPr>
            <a:spLocks noChangeArrowheads="1"/>
          </p:cNvSpPr>
          <p:nvPr/>
        </p:nvSpPr>
        <p:spPr bwMode="auto">
          <a:xfrm>
            <a:off x="5076825" y="1700213"/>
            <a:ext cx="38877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chemeClr val="tx1"/>
                </a:solidFill>
              </a:rPr>
              <a:t>Magyarország </a:t>
            </a:r>
          </a:p>
          <a:p>
            <a:r>
              <a:rPr lang="hu-HU" b="1">
                <a:solidFill>
                  <a:schemeClr val="tx1"/>
                </a:solidFill>
              </a:rPr>
              <a:t>1999. július 7-től társult tagja volt, </a:t>
            </a:r>
          </a:p>
          <a:p>
            <a:r>
              <a:rPr lang="hu-HU" b="1">
                <a:solidFill>
                  <a:schemeClr val="tx1"/>
                </a:solidFill>
              </a:rPr>
              <a:t>2008. október 9-től pedig teljes jogú tagállama az EUMETSAT-nak</a:t>
            </a:r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4211638" y="2060575"/>
            <a:ext cx="865187" cy="18002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Téglalap 10"/>
          <p:cNvSpPr>
            <a:spLocks noChangeArrowheads="1"/>
          </p:cNvSpPr>
          <p:nvPr/>
        </p:nvSpPr>
        <p:spPr bwMode="auto">
          <a:xfrm>
            <a:off x="827088" y="1196975"/>
            <a:ext cx="7777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>
                <a:solidFill>
                  <a:schemeClr val="tx1"/>
                </a:solidFill>
              </a:rPr>
              <a:t> Meteorológiai Műholdak Hasznosításának Európai Szervezete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r_gnd_EUMHeadquarters_ArialPhotos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8567738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Szövegdoboz 8"/>
          <p:cNvSpPr txBox="1">
            <a:spLocks noChangeArrowheads="1"/>
          </p:cNvSpPr>
          <p:nvPr/>
        </p:nvSpPr>
        <p:spPr bwMode="auto">
          <a:xfrm>
            <a:off x="900113" y="5373688"/>
            <a:ext cx="76327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Központ: Darmstadt, Németország</a:t>
            </a:r>
          </a:p>
          <a:p>
            <a:pPr algn="ctr"/>
            <a:endParaRPr lang="hu-HU" sz="1400" b="1" dirty="0">
              <a:solidFill>
                <a:schemeClr val="tx1"/>
              </a:solidFill>
            </a:endParaRPr>
          </a:p>
          <a:p>
            <a:pPr algn="ctr"/>
            <a:r>
              <a:rPr lang="hu-HU" sz="2000" b="1" dirty="0" err="1">
                <a:solidFill>
                  <a:schemeClr val="tx1"/>
                </a:solidFill>
              </a:rPr>
              <a:t>www.eumetsat.int</a:t>
            </a:r>
            <a:endParaRPr lang="hu-H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557338"/>
            <a:ext cx="6921500" cy="4525962"/>
          </a:xfrm>
        </p:spPr>
      </p:pic>
      <p:sp>
        <p:nvSpPr>
          <p:cNvPr id="8195" name="Szövegdoboz 4"/>
          <p:cNvSpPr txBox="1">
            <a:spLocks noChangeArrowheads="1"/>
          </p:cNvSpPr>
          <p:nvPr/>
        </p:nvSpPr>
        <p:spPr bwMode="auto">
          <a:xfrm>
            <a:off x="1908175" y="765175"/>
            <a:ext cx="57594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>
                <a:solidFill>
                  <a:schemeClr val="tx1"/>
                </a:solidFill>
              </a:rPr>
              <a:t>EUMETSAT tevékenysége</a:t>
            </a:r>
          </a:p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8196" name="Szövegdoboz 5"/>
          <p:cNvSpPr txBox="1">
            <a:spLocks noChangeArrowheads="1"/>
          </p:cNvSpPr>
          <p:nvPr/>
        </p:nvSpPr>
        <p:spPr bwMode="auto">
          <a:xfrm>
            <a:off x="3203575" y="3357563"/>
            <a:ext cx="24479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>
                <a:solidFill>
                  <a:schemeClr val="tx1"/>
                </a:solidFill>
              </a:rPr>
              <a:t>Adat kontroll,műhold navigáció</a:t>
            </a:r>
          </a:p>
        </p:txBody>
      </p:sp>
      <p:sp>
        <p:nvSpPr>
          <p:cNvPr id="8197" name="Szövegdoboz 8"/>
          <p:cNvSpPr txBox="1">
            <a:spLocks noChangeArrowheads="1"/>
          </p:cNvSpPr>
          <p:nvPr/>
        </p:nvSpPr>
        <p:spPr bwMode="auto">
          <a:xfrm>
            <a:off x="3851275" y="3716338"/>
            <a:ext cx="1296988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>
                <a:solidFill>
                  <a:schemeClr val="tx1"/>
                </a:solidFill>
              </a:rPr>
              <a:t>Előfeldolgozás</a:t>
            </a:r>
          </a:p>
        </p:txBody>
      </p:sp>
      <p:sp>
        <p:nvSpPr>
          <p:cNvPr id="8198" name="Szövegdoboz 9"/>
          <p:cNvSpPr txBox="1">
            <a:spLocks noChangeArrowheads="1"/>
          </p:cNvSpPr>
          <p:nvPr/>
        </p:nvSpPr>
        <p:spPr bwMode="auto">
          <a:xfrm>
            <a:off x="1908175" y="4508500"/>
            <a:ext cx="1439863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100">
                <a:solidFill>
                  <a:schemeClr val="tx1"/>
                </a:solidFill>
              </a:rPr>
              <a:t>Adat központ</a:t>
            </a:r>
          </a:p>
        </p:txBody>
      </p:sp>
      <p:sp>
        <p:nvSpPr>
          <p:cNvPr id="8199" name="Szövegdoboz 10"/>
          <p:cNvSpPr txBox="1">
            <a:spLocks noChangeArrowheads="1"/>
          </p:cNvSpPr>
          <p:nvPr/>
        </p:nvSpPr>
        <p:spPr bwMode="auto">
          <a:xfrm>
            <a:off x="3563938" y="4437063"/>
            <a:ext cx="16557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900">
                <a:solidFill>
                  <a:schemeClr val="tx1"/>
                </a:solidFill>
              </a:rPr>
              <a:t>EUMETSAT által előállított produktumok </a:t>
            </a:r>
          </a:p>
        </p:txBody>
      </p:sp>
      <p:sp>
        <p:nvSpPr>
          <p:cNvPr id="8200" name="Szövegdoboz 11"/>
          <p:cNvSpPr txBox="1">
            <a:spLocks noChangeArrowheads="1"/>
          </p:cNvSpPr>
          <p:nvPr/>
        </p:nvSpPr>
        <p:spPr bwMode="auto">
          <a:xfrm>
            <a:off x="5508625" y="4437063"/>
            <a:ext cx="17272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900">
                <a:solidFill>
                  <a:schemeClr val="tx1"/>
                </a:solidFill>
              </a:rPr>
              <a:t>Satellite Application Facilities (SAF) EUMETSAT tagok </a:t>
            </a:r>
          </a:p>
        </p:txBody>
      </p:sp>
      <p:sp>
        <p:nvSpPr>
          <p:cNvPr id="13" name="Téglalap 12"/>
          <p:cNvSpPr/>
          <p:nvPr/>
        </p:nvSpPr>
        <p:spPr>
          <a:xfrm>
            <a:off x="3419475" y="4868863"/>
            <a:ext cx="1081088" cy="215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508625" y="4868863"/>
            <a:ext cx="1079500" cy="215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8203" name="Szövegdoboz 15"/>
          <p:cNvSpPr txBox="1">
            <a:spLocks noChangeArrowheads="1"/>
          </p:cNvSpPr>
          <p:nvPr/>
        </p:nvSpPr>
        <p:spPr bwMode="auto">
          <a:xfrm>
            <a:off x="6443663" y="3644900"/>
            <a:ext cx="1584325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>
                <a:solidFill>
                  <a:schemeClr val="tx1"/>
                </a:solidFill>
              </a:rPr>
              <a:t>Harmadik fél adatai</a:t>
            </a:r>
          </a:p>
        </p:txBody>
      </p:sp>
      <p:sp>
        <p:nvSpPr>
          <p:cNvPr id="17" name="Téglalap 16"/>
          <p:cNvSpPr/>
          <p:nvPr/>
        </p:nvSpPr>
        <p:spPr>
          <a:xfrm>
            <a:off x="1692275" y="5516563"/>
            <a:ext cx="1943100" cy="215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8205" name="Szövegdoboz 18"/>
          <p:cNvSpPr txBox="1">
            <a:spLocks noChangeArrowheads="1"/>
          </p:cNvSpPr>
          <p:nvPr/>
        </p:nvSpPr>
        <p:spPr bwMode="auto">
          <a:xfrm>
            <a:off x="3635375" y="5084763"/>
            <a:ext cx="3744913" cy="23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900">
                <a:solidFill>
                  <a:schemeClr val="tx1"/>
                </a:solidFill>
              </a:rPr>
              <a:t>Real time adat és produktum szolgáltatás EUMETCast-on keresztül </a:t>
            </a:r>
          </a:p>
        </p:txBody>
      </p:sp>
      <p:sp>
        <p:nvSpPr>
          <p:cNvPr id="20" name="Téglalap 19"/>
          <p:cNvSpPr/>
          <p:nvPr/>
        </p:nvSpPr>
        <p:spPr>
          <a:xfrm>
            <a:off x="4932363" y="5805488"/>
            <a:ext cx="431800" cy="71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8207" name="Szövegdoboz 21"/>
          <p:cNvSpPr txBox="1">
            <a:spLocks noChangeArrowheads="1"/>
          </p:cNvSpPr>
          <p:nvPr/>
        </p:nvSpPr>
        <p:spPr bwMode="auto">
          <a:xfrm>
            <a:off x="4932362" y="5805488"/>
            <a:ext cx="1007789" cy="2308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900" dirty="0">
                <a:solidFill>
                  <a:schemeClr val="tx1"/>
                </a:solidFill>
              </a:rPr>
              <a:t>Felhasználók</a:t>
            </a:r>
          </a:p>
        </p:txBody>
      </p:sp>
      <p:sp>
        <p:nvSpPr>
          <p:cNvPr id="25" name="Téglalap 24"/>
          <p:cNvSpPr/>
          <p:nvPr/>
        </p:nvSpPr>
        <p:spPr>
          <a:xfrm>
            <a:off x="1187450" y="1557338"/>
            <a:ext cx="6913563" cy="57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0"/>
            <a:ext cx="5516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zis 2"/>
          <p:cNvSpPr/>
          <p:nvPr/>
        </p:nvSpPr>
        <p:spPr>
          <a:xfrm>
            <a:off x="2411413" y="1844675"/>
            <a:ext cx="1873250" cy="1152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692150"/>
            <a:ext cx="677545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468313" y="620713"/>
            <a:ext cx="1439862" cy="792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7019925" y="5516563"/>
            <a:ext cx="144463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205038"/>
            <a:ext cx="11620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16238" y="5157788"/>
            <a:ext cx="1187450" cy="431800"/>
          </a:xfrm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4941888"/>
            <a:ext cx="8477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85750" y="357188"/>
            <a:ext cx="8305800" cy="577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Műholdadatok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alt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Megjelenítés</a:t>
            </a: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alt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Számolás</a:t>
            </a: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légköri paraméterek származtatása 		</a:t>
            </a:r>
            <a:endParaRPr lang="en-US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3">
              <a:spcBef>
                <a:spcPct val="50000"/>
              </a:spcBef>
            </a:pP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(sugárzásból egyéb fizikai, légköri paraméter számolása)</a:t>
            </a:r>
          </a:p>
          <a:p>
            <a:pPr lvl="1"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megjelenítés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igen fontos a meteorológiában. </a:t>
            </a:r>
          </a:p>
          <a:p>
            <a:pPr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Fontos a gyors, áttekinthető vizuális információ  </a:t>
            </a: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(12 csatorna  15/5 percenként)</a:t>
            </a:r>
          </a:p>
          <a:p>
            <a:pPr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Csatornák </a:t>
            </a:r>
            <a:r>
              <a:rPr lang="hu-HU" altLang="en-US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egyenként</a:t>
            </a: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alt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Kompozit kép (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több sáv együttes megjelenítése)       -         különböző célokra </a:t>
            </a:r>
          </a:p>
          <a:p>
            <a:pPr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hu-H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fizika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van ‘mögötte’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zövegdoboz 3"/>
          <p:cNvSpPr txBox="1">
            <a:spLocks noChangeArrowheads="1"/>
          </p:cNvSpPr>
          <p:nvPr/>
        </p:nvSpPr>
        <p:spPr bwMode="auto">
          <a:xfrm>
            <a:off x="0" y="0"/>
            <a:ext cx="9144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dirty="0">
                <a:solidFill>
                  <a:schemeClr val="tx1"/>
                </a:solidFill>
                <a:latin typeface="+mj-lt"/>
                <a:cs typeface="Arial" pitchFamily="34" charset="0"/>
              </a:rPr>
              <a:t>Meteorológiai műholdak rendszere</a:t>
            </a:r>
          </a:p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+mj-lt"/>
                <a:cs typeface="Arial" pitchFamily="34" charset="0"/>
              </a:rPr>
              <a:t>Modern meteorológia  műholdak nélkül már elképzelhetetlen </a:t>
            </a:r>
          </a:p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+mj-lt"/>
                <a:cs typeface="Arial" pitchFamily="34" charset="0"/>
              </a:rPr>
              <a:t>Globális megfigyelés szükséges (déli félteke, óceánok)	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341438"/>
            <a:ext cx="7773987" cy="4919662"/>
          </a:xfrm>
          <a:prstGeom prst="rect">
            <a:avLst/>
          </a:prstGeom>
          <a:solidFill>
            <a:srgbClr val="FFC000">
              <a:alpha val="41176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zövegdoboz 3"/>
          <p:cNvSpPr txBox="1">
            <a:spLocks noChangeArrowheads="1"/>
          </p:cNvSpPr>
          <p:nvPr/>
        </p:nvSpPr>
        <p:spPr bwMode="auto">
          <a:xfrm>
            <a:off x="142875" y="142875"/>
            <a:ext cx="87868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 altLang="en-US" sz="1500">
              <a:solidFill>
                <a:schemeClr val="tx1"/>
              </a:solidFill>
              <a:cs typeface="Times New Roman" pitchFamily="18" charset="0"/>
            </a:endParaRPr>
          </a:p>
          <a:p>
            <a:endParaRPr lang="en-US" altLang="en-US" sz="15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195" name="Szövegdoboz 3"/>
          <p:cNvSpPr txBox="1">
            <a:spLocks noChangeArrowheads="1"/>
          </p:cNvSpPr>
          <p:nvPr/>
        </p:nvSpPr>
        <p:spPr bwMode="auto">
          <a:xfrm>
            <a:off x="3708400" y="1052513"/>
            <a:ext cx="52720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b="1" u="sng" dirty="0">
                <a:solidFill>
                  <a:schemeClr val="tx1"/>
                </a:solidFill>
              </a:rPr>
              <a:t>Kompozit képek</a:t>
            </a:r>
          </a:p>
          <a:p>
            <a:r>
              <a:rPr lang="hu-HU" altLang="en-US" dirty="0">
                <a:solidFill>
                  <a:schemeClr val="tx1"/>
                </a:solidFill>
              </a:rPr>
              <a:t>3 csatorna (különbség) képe a 3 alapszínben (piros, zöld, kék) - lényegkiemelő módszer </a:t>
            </a:r>
          </a:p>
        </p:txBody>
      </p:sp>
      <p:pic>
        <p:nvPicPr>
          <p:cNvPr id="8196" name="Picture 1028"/>
          <p:cNvPicPr>
            <a:picLocks noChangeAspect="1" noChangeArrowheads="1"/>
          </p:cNvPicPr>
          <p:nvPr/>
        </p:nvPicPr>
        <p:blipFill>
          <a:blip r:embed="rId3" cstate="print"/>
          <a:srcRect r="36539"/>
          <a:stretch>
            <a:fillRect/>
          </a:stretch>
        </p:blipFill>
        <p:spPr bwMode="auto">
          <a:xfrm>
            <a:off x="3708400" y="2133600"/>
            <a:ext cx="35845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029"/>
          <p:cNvPicPr>
            <a:picLocks noChangeAspect="1" noChangeArrowheads="1"/>
          </p:cNvPicPr>
          <p:nvPr/>
        </p:nvPicPr>
        <p:blipFill>
          <a:blip r:embed="rId4" cstate="print"/>
          <a:srcRect r="36536"/>
          <a:stretch>
            <a:fillRect/>
          </a:stretch>
        </p:blipFill>
        <p:spPr bwMode="auto">
          <a:xfrm>
            <a:off x="1908175" y="692150"/>
            <a:ext cx="1763713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030"/>
          <p:cNvPicPr>
            <a:picLocks noChangeAspect="1" noChangeArrowheads="1"/>
          </p:cNvPicPr>
          <p:nvPr/>
        </p:nvPicPr>
        <p:blipFill>
          <a:blip r:embed="rId5" cstate="print"/>
          <a:srcRect r="36536"/>
          <a:stretch>
            <a:fillRect/>
          </a:stretch>
        </p:blipFill>
        <p:spPr bwMode="auto">
          <a:xfrm>
            <a:off x="1908175" y="2781300"/>
            <a:ext cx="177323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031"/>
          <p:cNvPicPr>
            <a:picLocks noChangeAspect="1" noChangeArrowheads="1"/>
          </p:cNvPicPr>
          <p:nvPr/>
        </p:nvPicPr>
        <p:blipFill>
          <a:blip r:embed="rId6" cstate="print"/>
          <a:srcRect r="36536"/>
          <a:stretch>
            <a:fillRect/>
          </a:stretch>
        </p:blipFill>
        <p:spPr bwMode="auto">
          <a:xfrm>
            <a:off x="1908175" y="4868863"/>
            <a:ext cx="1747838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1032"/>
          <p:cNvSpPr txBox="1">
            <a:spLocks noChangeArrowheads="1"/>
          </p:cNvSpPr>
          <p:nvPr/>
        </p:nvSpPr>
        <p:spPr bwMode="auto">
          <a:xfrm>
            <a:off x="1908175" y="6581775"/>
            <a:ext cx="857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VIS0.6</a:t>
            </a:r>
          </a:p>
        </p:txBody>
      </p:sp>
      <p:sp>
        <p:nvSpPr>
          <p:cNvPr id="8201" name="Text Box 1033"/>
          <p:cNvSpPr txBox="1">
            <a:spLocks noChangeArrowheads="1"/>
          </p:cNvSpPr>
          <p:nvPr/>
        </p:nvSpPr>
        <p:spPr bwMode="auto">
          <a:xfrm>
            <a:off x="1908175" y="4508500"/>
            <a:ext cx="857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VIS0.8</a:t>
            </a:r>
          </a:p>
        </p:txBody>
      </p:sp>
      <p:sp>
        <p:nvSpPr>
          <p:cNvPr id="8202" name="Text Box 1034"/>
          <p:cNvSpPr txBox="1">
            <a:spLocks noChangeArrowheads="1"/>
          </p:cNvSpPr>
          <p:nvPr/>
        </p:nvSpPr>
        <p:spPr bwMode="auto">
          <a:xfrm>
            <a:off x="1908175" y="2420938"/>
            <a:ext cx="685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IR1.6</a:t>
            </a:r>
          </a:p>
        </p:txBody>
      </p:sp>
      <p:sp>
        <p:nvSpPr>
          <p:cNvPr id="8203" name="Text Box 1037"/>
          <p:cNvSpPr txBox="1">
            <a:spLocks noChangeArrowheads="1"/>
          </p:cNvSpPr>
          <p:nvPr/>
        </p:nvSpPr>
        <p:spPr bwMode="auto">
          <a:xfrm>
            <a:off x="3708400" y="2205038"/>
            <a:ext cx="1219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RGB natural</a:t>
            </a:r>
          </a:p>
        </p:txBody>
      </p:sp>
      <p:sp>
        <p:nvSpPr>
          <p:cNvPr id="8204" name="Szövegdoboz 14"/>
          <p:cNvSpPr txBox="1">
            <a:spLocks noChangeArrowheads="1"/>
          </p:cNvSpPr>
          <p:nvPr/>
        </p:nvSpPr>
        <p:spPr bwMode="auto">
          <a:xfrm>
            <a:off x="7308850" y="2133600"/>
            <a:ext cx="1835150" cy="2317750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 u="sng">
                <a:solidFill>
                  <a:schemeClr val="tx1"/>
                </a:solidFill>
              </a:rPr>
              <a:t>Kiemelendő jelenségek</a:t>
            </a:r>
            <a:endParaRPr lang="en-US" altLang="en-US" sz="1600" u="sng">
              <a:solidFill>
                <a:schemeClr val="tx1"/>
              </a:solidFill>
            </a:endParaRPr>
          </a:p>
          <a:p>
            <a:r>
              <a:rPr lang="en-US" altLang="en-US" sz="1600">
                <a:solidFill>
                  <a:schemeClr val="tx1"/>
                </a:solidFill>
              </a:rPr>
              <a:t>Felh</a:t>
            </a:r>
            <a:r>
              <a:rPr lang="hu-HU" altLang="en-US" sz="1600">
                <a:solidFill>
                  <a:schemeClr val="tx1"/>
                </a:solidFill>
              </a:rPr>
              <a:t>ő jellemzők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Köd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Hó + köd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Zivatarok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Porfelhő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Légkördinamika</a:t>
            </a:r>
            <a:endParaRPr lang="en-US" altLang="en-US" sz="1600">
              <a:solidFill>
                <a:schemeClr val="tx1"/>
              </a:solidFill>
            </a:endParaRPr>
          </a:p>
          <a:p>
            <a:r>
              <a:rPr lang="en-US" altLang="en-US" sz="1600">
                <a:solidFill>
                  <a:schemeClr val="tx1"/>
                </a:solidFill>
              </a:rPr>
              <a:t>…</a:t>
            </a:r>
            <a:endParaRPr lang="hu-HU" altLang="en-US" sz="1600">
              <a:solidFill>
                <a:schemeClr val="tx1"/>
              </a:solidFill>
            </a:endParaRPr>
          </a:p>
        </p:txBody>
      </p:sp>
      <p:sp>
        <p:nvSpPr>
          <p:cNvPr id="108557" name="Text Box 13"/>
          <p:cNvSpPr txBox="1">
            <a:spLocks noChangeArrowheads="1"/>
          </p:cNvSpPr>
          <p:nvPr/>
        </p:nvSpPr>
        <p:spPr bwMode="auto">
          <a:xfrm>
            <a:off x="3563938" y="0"/>
            <a:ext cx="5580062" cy="8763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Arial" charset="0"/>
              </a:rPr>
              <a:t>A </a:t>
            </a:r>
            <a:r>
              <a:rPr lang="hu-HU" sz="2000" u="sng" dirty="0">
                <a:solidFill>
                  <a:schemeClr val="tx1"/>
                </a:solidFill>
                <a:latin typeface="Arial" charset="0"/>
              </a:rPr>
              <a:t>megjelenítés</a:t>
            </a:r>
            <a:r>
              <a:rPr lang="hu-HU" sz="2000" dirty="0">
                <a:solidFill>
                  <a:schemeClr val="tx1"/>
                </a:solidFill>
                <a:latin typeface="Arial" charset="0"/>
              </a:rPr>
              <a:t> fontos a meteorológiában. </a:t>
            </a:r>
          </a:p>
          <a:p>
            <a:pPr>
              <a:spcBef>
                <a:spcPct val="5000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Arial" charset="0"/>
              </a:rPr>
              <a:t>Gyors, áttekinthető vizuális információ.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50825" y="260350"/>
            <a:ext cx="2987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600">
                <a:solidFill>
                  <a:schemeClr val="tx1"/>
                </a:solidFill>
              </a:rPr>
              <a:t>Csatornák egyenként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8207" name="Szövegdoboz 14"/>
          <p:cNvSpPr txBox="1">
            <a:spLocks noChangeArrowheads="1"/>
          </p:cNvSpPr>
          <p:nvPr/>
        </p:nvSpPr>
        <p:spPr bwMode="auto">
          <a:xfrm>
            <a:off x="3779838" y="6257925"/>
            <a:ext cx="5364162" cy="3381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 u="sng">
                <a:solidFill>
                  <a:schemeClr val="tx1"/>
                </a:solidFill>
              </a:rPr>
              <a:t>Felhőanalízis </a:t>
            </a:r>
            <a:r>
              <a:rPr lang="hu-HU" altLang="en-US" sz="1600">
                <a:solidFill>
                  <a:schemeClr val="tx1"/>
                </a:solidFill>
              </a:rPr>
              <a:t>(+ felszín)</a:t>
            </a:r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92150"/>
            <a:ext cx="1773238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781300"/>
            <a:ext cx="177323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868863"/>
            <a:ext cx="1754188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1" name="Text Box 1034"/>
          <p:cNvSpPr txBox="1">
            <a:spLocks noChangeArrowheads="1"/>
          </p:cNvSpPr>
          <p:nvPr/>
        </p:nvSpPr>
        <p:spPr bwMode="auto">
          <a:xfrm>
            <a:off x="0" y="2420938"/>
            <a:ext cx="685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IR1.6</a:t>
            </a:r>
          </a:p>
        </p:txBody>
      </p:sp>
      <p:sp>
        <p:nvSpPr>
          <p:cNvPr id="8212" name="Text Box 1033"/>
          <p:cNvSpPr txBox="1">
            <a:spLocks noChangeArrowheads="1"/>
          </p:cNvSpPr>
          <p:nvPr/>
        </p:nvSpPr>
        <p:spPr bwMode="auto">
          <a:xfrm>
            <a:off x="0" y="4508500"/>
            <a:ext cx="857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VIS0.8</a:t>
            </a:r>
          </a:p>
        </p:txBody>
      </p:sp>
      <p:sp>
        <p:nvSpPr>
          <p:cNvPr id="8213" name="Text Box 1032"/>
          <p:cNvSpPr txBox="1">
            <a:spLocks noChangeArrowheads="1"/>
          </p:cNvSpPr>
          <p:nvPr/>
        </p:nvSpPr>
        <p:spPr bwMode="auto">
          <a:xfrm>
            <a:off x="0" y="6581775"/>
            <a:ext cx="857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VIS0.6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122" descr="crefl1_143"/>
          <p:cNvPicPr>
            <a:picLocks noChangeAspect="1" noChangeArrowheads="1"/>
          </p:cNvPicPr>
          <p:nvPr/>
        </p:nvPicPr>
        <p:blipFill>
          <a:blip r:embed="rId3" cstate="print"/>
          <a:srcRect b="44127"/>
          <a:stretch>
            <a:fillRect/>
          </a:stretch>
        </p:blipFill>
        <p:spPr bwMode="auto">
          <a:xfrm>
            <a:off x="1150938" y="204788"/>
            <a:ext cx="7942262" cy="66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5123"/>
          <p:cNvSpPr txBox="1">
            <a:spLocks noChangeArrowheads="1"/>
          </p:cNvSpPr>
          <p:nvPr/>
        </p:nvSpPr>
        <p:spPr bwMode="auto">
          <a:xfrm>
            <a:off x="76200" y="76200"/>
            <a:ext cx="9067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/>
                </a:solidFill>
              </a:rPr>
              <a:t>Terra MODIS 2009</a:t>
            </a:r>
            <a:r>
              <a:rPr lang="hu-HU" altLang="en-US" dirty="0">
                <a:solidFill>
                  <a:schemeClr val="tx1"/>
                </a:solidFill>
              </a:rPr>
              <a:t>. január </a:t>
            </a:r>
            <a:r>
              <a:rPr lang="en-US" altLang="en-US" dirty="0">
                <a:solidFill>
                  <a:schemeClr val="tx1"/>
                </a:solidFill>
              </a:rPr>
              <a:t>8</a:t>
            </a:r>
            <a:r>
              <a:rPr lang="hu-HU" altLang="en-US" dirty="0">
                <a:solidFill>
                  <a:schemeClr val="tx1"/>
                </a:solidFill>
              </a:rPr>
              <a:t>.</a:t>
            </a:r>
            <a:r>
              <a:rPr lang="en-US" altLang="en-US" dirty="0">
                <a:solidFill>
                  <a:schemeClr val="tx1"/>
                </a:solidFill>
              </a:rPr>
              <a:t> 09:50</a:t>
            </a:r>
            <a:r>
              <a:rPr lang="hu-HU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</a:rPr>
              <a:t>UTC,  t</a:t>
            </a:r>
            <a:r>
              <a:rPr lang="hu-HU" altLang="en-US" dirty="0" err="1">
                <a:solidFill>
                  <a:schemeClr val="tx1"/>
                </a:solidFill>
              </a:rPr>
              <a:t>ermészetes</a:t>
            </a:r>
            <a:r>
              <a:rPr lang="hu-HU" altLang="en-US" dirty="0">
                <a:solidFill>
                  <a:schemeClr val="tx1"/>
                </a:solidFill>
              </a:rPr>
              <a:t> színű kompozit kép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hu-HU" altLang="en-US" dirty="0">
                <a:solidFill>
                  <a:schemeClr val="tx1"/>
                </a:solidFill>
              </a:rPr>
              <a:t>(</a:t>
            </a:r>
            <a:r>
              <a:rPr lang="en-US" altLang="en-US" dirty="0">
                <a:solidFill>
                  <a:schemeClr val="tx1"/>
                </a:solidFill>
              </a:rPr>
              <a:t>RGB</a:t>
            </a:r>
            <a:r>
              <a:rPr lang="hu-HU" altLang="en-US" dirty="0">
                <a:solidFill>
                  <a:schemeClr val="tx1"/>
                </a:solidFill>
              </a:rPr>
              <a:t>)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9220" name="Picture 5124" descr="C:\Documents and Settings\marcsi\Asztal\logo_nasa_foote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172200"/>
            <a:ext cx="5603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6" descr="crefl1_367"/>
          <p:cNvPicPr>
            <a:picLocks noChangeAspect="1" noChangeArrowheads="1"/>
          </p:cNvPicPr>
          <p:nvPr/>
        </p:nvPicPr>
        <p:blipFill>
          <a:blip r:embed="rId3" cstate="print"/>
          <a:srcRect b="44141"/>
          <a:stretch>
            <a:fillRect/>
          </a:stretch>
        </p:blipFill>
        <p:spPr bwMode="auto">
          <a:xfrm>
            <a:off x="1150938" y="206375"/>
            <a:ext cx="7942262" cy="66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027"/>
          <p:cNvSpPr txBox="1">
            <a:spLocks noChangeArrowheads="1"/>
          </p:cNvSpPr>
          <p:nvPr/>
        </p:nvSpPr>
        <p:spPr bwMode="auto">
          <a:xfrm>
            <a:off x="76200" y="76200"/>
            <a:ext cx="9067800" cy="3667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Terra MODIS 20090108 09:50 UTC,</a:t>
            </a:r>
            <a:r>
              <a:rPr lang="hu-HU" altLang="en-US">
                <a:solidFill>
                  <a:schemeClr val="tx1"/>
                </a:solidFill>
              </a:rPr>
              <a:t>  </a:t>
            </a:r>
            <a:r>
              <a:rPr lang="en-US" altLang="en-US">
                <a:solidFill>
                  <a:schemeClr val="tx1"/>
                </a:solidFill>
              </a:rPr>
              <a:t> false color RGB (VIS0.47,NIR1.67,NIR2.1) </a:t>
            </a:r>
          </a:p>
        </p:txBody>
      </p:sp>
      <p:pic>
        <p:nvPicPr>
          <p:cNvPr id="10244" name="Picture 1039" descr="C:\Documents and Settings\marcsi\Asztal\logo_nasa_foote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172200"/>
            <a:ext cx="5603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123"/>
          <p:cNvSpPr txBox="1">
            <a:spLocks noChangeArrowheads="1"/>
          </p:cNvSpPr>
          <p:nvPr/>
        </p:nvSpPr>
        <p:spPr bwMode="auto">
          <a:xfrm>
            <a:off x="0" y="76200"/>
            <a:ext cx="92519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/>
                </a:solidFill>
              </a:rPr>
              <a:t>Terra MODIS 2009</a:t>
            </a:r>
            <a:r>
              <a:rPr lang="hu-HU" altLang="en-US" dirty="0">
                <a:solidFill>
                  <a:schemeClr val="tx1"/>
                </a:solidFill>
              </a:rPr>
              <a:t>. január </a:t>
            </a:r>
            <a:r>
              <a:rPr lang="en-US" altLang="en-US" dirty="0">
                <a:solidFill>
                  <a:schemeClr val="tx1"/>
                </a:solidFill>
              </a:rPr>
              <a:t>8</a:t>
            </a:r>
            <a:r>
              <a:rPr lang="hu-HU" altLang="en-US" dirty="0">
                <a:solidFill>
                  <a:schemeClr val="tx1"/>
                </a:solidFill>
              </a:rPr>
              <a:t>.</a:t>
            </a:r>
            <a:r>
              <a:rPr lang="en-US" altLang="en-US" dirty="0">
                <a:solidFill>
                  <a:schemeClr val="tx1"/>
                </a:solidFill>
              </a:rPr>
              <a:t> 09:50</a:t>
            </a:r>
            <a:r>
              <a:rPr lang="hu-HU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</a:rPr>
              <a:t>UTC,  </a:t>
            </a:r>
            <a:r>
              <a:rPr lang="hu-HU" altLang="en-US" dirty="0">
                <a:solidFill>
                  <a:schemeClr val="tx1"/>
                </a:solidFill>
              </a:rPr>
              <a:t>nem </a:t>
            </a:r>
            <a:r>
              <a:rPr lang="en-US" altLang="en-US" dirty="0">
                <a:solidFill>
                  <a:schemeClr val="tx1"/>
                </a:solidFill>
              </a:rPr>
              <a:t>t</a:t>
            </a:r>
            <a:r>
              <a:rPr lang="hu-HU" altLang="en-US" dirty="0" err="1">
                <a:solidFill>
                  <a:schemeClr val="tx1"/>
                </a:solidFill>
              </a:rPr>
              <a:t>ermészetes</a:t>
            </a:r>
            <a:r>
              <a:rPr lang="hu-HU" altLang="en-US" dirty="0">
                <a:solidFill>
                  <a:schemeClr val="tx1"/>
                </a:solidFill>
              </a:rPr>
              <a:t> színű kompozit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hu-HU" altLang="en-US" dirty="0">
                <a:solidFill>
                  <a:schemeClr val="tx1"/>
                </a:solidFill>
              </a:rPr>
              <a:t>(</a:t>
            </a:r>
            <a:r>
              <a:rPr lang="en-US" altLang="en-US" dirty="0">
                <a:solidFill>
                  <a:schemeClr val="tx1"/>
                </a:solidFill>
              </a:rPr>
              <a:t>RGB</a:t>
            </a:r>
            <a:r>
              <a:rPr lang="hu-HU" altLang="en-US" dirty="0">
                <a:solidFill>
                  <a:schemeClr val="tx1"/>
                </a:solidFill>
              </a:rPr>
              <a:t>)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GBho200901080955_aladin"/>
          <p:cNvPicPr>
            <a:picLocks noChangeAspect="1" noChangeArrowheads="1"/>
          </p:cNvPicPr>
          <p:nvPr/>
        </p:nvPicPr>
        <p:blipFill>
          <a:blip r:embed="rId3" cstate="print"/>
          <a:srcRect b="12184"/>
          <a:stretch>
            <a:fillRect/>
          </a:stretch>
        </p:blipFill>
        <p:spPr bwMode="auto">
          <a:xfrm>
            <a:off x="0" y="-533400"/>
            <a:ext cx="9144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3810000" y="0"/>
            <a:ext cx="5334000" cy="3381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METEOSAT-9 ‘hó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RGB</a:t>
            </a:r>
            <a:r>
              <a:rPr lang="hu-HU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2009. január 8. 9:55UTC</a:t>
            </a:r>
            <a:endParaRPr lang="en-US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4191000" y="10668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Hó</a:t>
            </a:r>
            <a:endParaRPr lang="en-US" dirty="0"/>
          </a:p>
        </p:txBody>
      </p:sp>
      <p:sp>
        <p:nvSpPr>
          <p:cNvPr id="458757" name="Text Box 5"/>
          <p:cNvSpPr txBox="1">
            <a:spLocks noChangeArrowheads="1"/>
          </p:cNvSpPr>
          <p:nvPr/>
        </p:nvSpPr>
        <p:spPr bwMode="auto">
          <a:xfrm>
            <a:off x="2667000" y="1676400"/>
            <a:ext cx="1981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Köd/vízfelhő</a:t>
            </a:r>
            <a:endParaRPr lang="en-US" sz="1600" dirty="0"/>
          </a:p>
        </p:txBody>
      </p:sp>
      <p:sp>
        <p:nvSpPr>
          <p:cNvPr id="458758" name="Text Box 6"/>
          <p:cNvSpPr txBox="1">
            <a:spLocks noChangeArrowheads="1"/>
          </p:cNvSpPr>
          <p:nvPr/>
        </p:nvSpPr>
        <p:spPr bwMode="auto">
          <a:xfrm>
            <a:off x="3857625" y="3857625"/>
            <a:ext cx="137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Derült, nem havas</a:t>
            </a:r>
            <a:endParaRPr lang="en-US" sz="1400" dirty="0"/>
          </a:p>
        </p:txBody>
      </p:sp>
      <p:sp>
        <p:nvSpPr>
          <p:cNvPr id="458759" name="Text Box 7"/>
          <p:cNvSpPr txBox="1">
            <a:spLocks noChangeArrowheads="1"/>
          </p:cNvSpPr>
          <p:nvPr/>
        </p:nvSpPr>
        <p:spPr bwMode="auto">
          <a:xfrm>
            <a:off x="1981200" y="6172200"/>
            <a:ext cx="144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jégfelhő</a:t>
            </a:r>
            <a:endParaRPr lang="en-US" dirty="0"/>
          </a:p>
        </p:txBody>
      </p:sp>
      <p:pic>
        <p:nvPicPr>
          <p:cNvPr id="11272" name="Picture 8" descr="OMSZ logó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019800"/>
            <a:ext cx="5143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Szövegdoboz 8"/>
          <p:cNvSpPr txBox="1">
            <a:spLocks noChangeArrowheads="1"/>
          </p:cNvSpPr>
          <p:nvPr/>
        </p:nvSpPr>
        <p:spPr bwMode="auto">
          <a:xfrm>
            <a:off x="142875" y="0"/>
            <a:ext cx="3429000" cy="3079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400"/>
              <a:t>Nem természetes színű kompozitok!</a:t>
            </a:r>
            <a:endParaRPr lang="en-US" altLang="en-US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zövegdoboz 1"/>
          <p:cNvSpPr txBox="1">
            <a:spLocks noChangeArrowheads="1"/>
          </p:cNvSpPr>
          <p:nvPr/>
        </p:nvSpPr>
        <p:spPr bwMode="auto">
          <a:xfrm>
            <a:off x="899592" y="404664"/>
            <a:ext cx="575997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RGB képek – milyen célra?</a:t>
            </a:r>
          </a:p>
          <a:p>
            <a:endParaRPr lang="hu-HU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Általános felhőanalízis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Kiemelt témák</a:t>
            </a:r>
          </a:p>
          <a:p>
            <a:pPr lvl="1"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Köd/alacsony felhő</a:t>
            </a:r>
          </a:p>
          <a:p>
            <a:pPr lvl="1">
              <a:buFont typeface="Arial" pitchFamily="34" charset="0"/>
              <a:buChar char="•"/>
            </a:pPr>
            <a:r>
              <a:rPr lang="hu-HU" dirty="0" err="1">
                <a:solidFill>
                  <a:schemeClr val="tx1"/>
                </a:solidFill>
              </a:rPr>
              <a:t>Konvekció</a:t>
            </a:r>
            <a:r>
              <a:rPr lang="hu-HU" dirty="0">
                <a:solidFill>
                  <a:schemeClr val="tx1"/>
                </a:solidFill>
              </a:rPr>
              <a:t> (zivatarok)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Időszakosan fontos – pl. vulkáni hamu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0712260300-0900_ACMP&amp;AIRM_GenSit-EU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9738"/>
            <a:ext cx="9144000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zövegdoboz 8"/>
          <p:cNvSpPr txBox="1">
            <a:spLocks noChangeArrowheads="1"/>
          </p:cNvSpPr>
          <p:nvPr/>
        </p:nvSpPr>
        <p:spPr bwMode="auto">
          <a:xfrm>
            <a:off x="1571625" y="6211888"/>
            <a:ext cx="657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Felhőanalízis 			          légkördinamika</a:t>
            </a:r>
          </a:p>
          <a:p>
            <a:pPr algn="ctr"/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2007. 12. 26. 03-09 UTC </a:t>
            </a:r>
            <a:endParaRPr lang="en-US" altLang="en-US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16" name="Szövegdoboz 5"/>
          <p:cNvSpPr txBox="1">
            <a:spLocks noChangeArrowheads="1"/>
          </p:cNvSpPr>
          <p:nvPr/>
        </p:nvSpPr>
        <p:spPr bwMode="auto">
          <a:xfrm>
            <a:off x="827088" y="2420938"/>
            <a:ext cx="7993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24 órán keresztül használható RGB képek</a:t>
            </a:r>
          </a:p>
        </p:txBody>
      </p:sp>
      <p:pic>
        <p:nvPicPr>
          <p:cNvPr id="13317" name="Picture 2" descr="C:\Dokumente und Einstellungen\HP\Desktop\CSR\SameView-DifferentResponse\IR108temperatu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908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 descr="C:\Dokumente und Einstellungen\HP\Desktop\CSR\SameView-DifferentResponse\WV62temperatur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0"/>
            <a:ext cx="2916237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3276600" y="0"/>
            <a:ext cx="257175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hu-HU" altLang="en-US" sz="2800" b="1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METEOSAT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700338" y="5084763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Cb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0" name="Line 7"/>
          <p:cNvSpPr>
            <a:spLocks noChangeShapeType="1"/>
          </p:cNvSpPr>
          <p:nvPr/>
        </p:nvSpPr>
        <p:spPr bwMode="auto">
          <a:xfrm flipV="1">
            <a:off x="3276600" y="5084763"/>
            <a:ext cx="431800" cy="1444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3851275" y="414972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-32C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2" name="Line 9"/>
          <p:cNvSpPr>
            <a:spLocks noChangeShapeType="1"/>
          </p:cNvSpPr>
          <p:nvPr/>
        </p:nvSpPr>
        <p:spPr bwMode="auto">
          <a:xfrm>
            <a:off x="4572000" y="4437063"/>
            <a:ext cx="144463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43" name="Line 10"/>
          <p:cNvSpPr>
            <a:spLocks noChangeShapeType="1"/>
          </p:cNvSpPr>
          <p:nvPr/>
        </p:nvSpPr>
        <p:spPr bwMode="auto">
          <a:xfrm>
            <a:off x="4284663" y="4581525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44" name="Line 11"/>
          <p:cNvSpPr>
            <a:spLocks noChangeShapeType="1"/>
          </p:cNvSpPr>
          <p:nvPr/>
        </p:nvSpPr>
        <p:spPr bwMode="auto">
          <a:xfrm>
            <a:off x="4465638" y="4521200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45" name="Line 12"/>
          <p:cNvSpPr>
            <a:spLocks noChangeShapeType="1"/>
          </p:cNvSpPr>
          <p:nvPr/>
        </p:nvSpPr>
        <p:spPr bwMode="auto">
          <a:xfrm>
            <a:off x="3276600" y="5373688"/>
            <a:ext cx="21590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5410200" y="1447800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Köd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7" name="Text Box 14"/>
          <p:cNvSpPr txBox="1">
            <a:spLocks noChangeArrowheads="1"/>
          </p:cNvSpPr>
          <p:nvPr/>
        </p:nvSpPr>
        <p:spPr bwMode="auto">
          <a:xfrm>
            <a:off x="4140200" y="16287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St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8" name="Text Box 15"/>
          <p:cNvSpPr txBox="1">
            <a:spLocks noChangeArrowheads="1"/>
          </p:cNvSpPr>
          <p:nvPr/>
        </p:nvSpPr>
        <p:spPr bwMode="auto">
          <a:xfrm>
            <a:off x="3276600" y="1844675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AC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9" name="Text Box 16"/>
          <p:cNvSpPr txBox="1">
            <a:spLocks noChangeArrowheads="1"/>
          </p:cNvSpPr>
          <p:nvPr/>
        </p:nvSpPr>
        <p:spPr bwMode="auto">
          <a:xfrm>
            <a:off x="6248400" y="2362200"/>
            <a:ext cx="5373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 Hó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50" name="Line 17"/>
          <p:cNvSpPr>
            <a:spLocks noChangeShapeType="1"/>
          </p:cNvSpPr>
          <p:nvPr/>
        </p:nvSpPr>
        <p:spPr bwMode="auto">
          <a:xfrm flipH="1" flipV="1">
            <a:off x="5795963" y="2420938"/>
            <a:ext cx="431800" cy="2159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51" name="Line 18"/>
          <p:cNvSpPr>
            <a:spLocks noChangeShapeType="1"/>
          </p:cNvSpPr>
          <p:nvPr/>
        </p:nvSpPr>
        <p:spPr bwMode="auto">
          <a:xfrm flipV="1">
            <a:off x="6948488" y="1844675"/>
            <a:ext cx="431800" cy="649288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52" name="Line 19"/>
          <p:cNvSpPr>
            <a:spLocks noChangeShapeType="1"/>
          </p:cNvSpPr>
          <p:nvPr/>
        </p:nvSpPr>
        <p:spPr bwMode="auto">
          <a:xfrm>
            <a:off x="6948488" y="2708275"/>
            <a:ext cx="863600" cy="720725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53" name="Text Box 21"/>
          <p:cNvSpPr txBox="1">
            <a:spLocks noChangeArrowheads="1"/>
          </p:cNvSpPr>
          <p:nvPr/>
        </p:nvSpPr>
        <p:spPr bwMode="auto">
          <a:xfrm>
            <a:off x="2700338" y="5084763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Cb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54" name="Line 22"/>
          <p:cNvSpPr>
            <a:spLocks noChangeShapeType="1"/>
          </p:cNvSpPr>
          <p:nvPr/>
        </p:nvSpPr>
        <p:spPr bwMode="auto">
          <a:xfrm flipV="1">
            <a:off x="3276600" y="5084763"/>
            <a:ext cx="431800" cy="1444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55" name="Text Box 23"/>
          <p:cNvSpPr txBox="1">
            <a:spLocks noChangeArrowheads="1"/>
          </p:cNvSpPr>
          <p:nvPr/>
        </p:nvSpPr>
        <p:spPr bwMode="auto">
          <a:xfrm>
            <a:off x="3851275" y="414972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-32C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56" name="Line 24"/>
          <p:cNvSpPr>
            <a:spLocks noChangeShapeType="1"/>
          </p:cNvSpPr>
          <p:nvPr/>
        </p:nvSpPr>
        <p:spPr bwMode="auto">
          <a:xfrm>
            <a:off x="4572000" y="4437063"/>
            <a:ext cx="144463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57" name="Line 25"/>
          <p:cNvSpPr>
            <a:spLocks noChangeShapeType="1"/>
          </p:cNvSpPr>
          <p:nvPr/>
        </p:nvSpPr>
        <p:spPr bwMode="auto">
          <a:xfrm>
            <a:off x="4284663" y="4581525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58" name="Line 26"/>
          <p:cNvSpPr>
            <a:spLocks noChangeShapeType="1"/>
          </p:cNvSpPr>
          <p:nvPr/>
        </p:nvSpPr>
        <p:spPr bwMode="auto">
          <a:xfrm>
            <a:off x="4465638" y="4521200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59" name="Line 27"/>
          <p:cNvSpPr>
            <a:spLocks noChangeShapeType="1"/>
          </p:cNvSpPr>
          <p:nvPr/>
        </p:nvSpPr>
        <p:spPr bwMode="auto">
          <a:xfrm>
            <a:off x="3276600" y="5373688"/>
            <a:ext cx="21590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60" name="Text Box 29"/>
          <p:cNvSpPr txBox="1">
            <a:spLocks noChangeArrowheads="1"/>
          </p:cNvSpPr>
          <p:nvPr/>
        </p:nvSpPr>
        <p:spPr bwMode="auto">
          <a:xfrm>
            <a:off x="4140200" y="16287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St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61" name="Text Box 30"/>
          <p:cNvSpPr txBox="1">
            <a:spLocks noChangeArrowheads="1"/>
          </p:cNvSpPr>
          <p:nvPr/>
        </p:nvSpPr>
        <p:spPr bwMode="auto">
          <a:xfrm>
            <a:off x="3276600" y="1844675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AC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62" name="Line 32"/>
          <p:cNvSpPr>
            <a:spLocks noChangeShapeType="1"/>
          </p:cNvSpPr>
          <p:nvPr/>
        </p:nvSpPr>
        <p:spPr bwMode="auto">
          <a:xfrm flipH="1" flipV="1">
            <a:off x="5795963" y="2420938"/>
            <a:ext cx="431800" cy="2159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63" name="Line 33"/>
          <p:cNvSpPr>
            <a:spLocks noChangeShapeType="1"/>
          </p:cNvSpPr>
          <p:nvPr/>
        </p:nvSpPr>
        <p:spPr bwMode="auto">
          <a:xfrm flipV="1">
            <a:off x="6948488" y="1844675"/>
            <a:ext cx="431800" cy="649288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64" name="Line 34"/>
          <p:cNvSpPr>
            <a:spLocks noChangeShapeType="1"/>
          </p:cNvSpPr>
          <p:nvPr/>
        </p:nvSpPr>
        <p:spPr bwMode="auto">
          <a:xfrm>
            <a:off x="6948488" y="2708275"/>
            <a:ext cx="863600" cy="720725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65" name="Text Box 35"/>
          <p:cNvSpPr txBox="1">
            <a:spLocks noChangeArrowheads="1"/>
          </p:cNvSpPr>
          <p:nvPr/>
        </p:nvSpPr>
        <p:spPr bwMode="auto">
          <a:xfrm>
            <a:off x="7596188" y="4124325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Ci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66" name="Text Box 37"/>
          <p:cNvSpPr txBox="1">
            <a:spLocks noChangeArrowheads="1"/>
          </p:cNvSpPr>
          <p:nvPr/>
        </p:nvSpPr>
        <p:spPr bwMode="auto">
          <a:xfrm>
            <a:off x="2700338" y="5084763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Cb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67" name="Line 38"/>
          <p:cNvSpPr>
            <a:spLocks noChangeShapeType="1"/>
          </p:cNvSpPr>
          <p:nvPr/>
        </p:nvSpPr>
        <p:spPr bwMode="auto">
          <a:xfrm flipV="1">
            <a:off x="3276600" y="5084763"/>
            <a:ext cx="431800" cy="1444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68" name="Text Box 39"/>
          <p:cNvSpPr txBox="1">
            <a:spLocks noChangeArrowheads="1"/>
          </p:cNvSpPr>
          <p:nvPr/>
        </p:nvSpPr>
        <p:spPr bwMode="auto">
          <a:xfrm>
            <a:off x="3851275" y="414972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-32C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69" name="Line 40"/>
          <p:cNvSpPr>
            <a:spLocks noChangeShapeType="1"/>
          </p:cNvSpPr>
          <p:nvPr/>
        </p:nvSpPr>
        <p:spPr bwMode="auto">
          <a:xfrm>
            <a:off x="4572000" y="4437063"/>
            <a:ext cx="144463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70" name="Line 41"/>
          <p:cNvSpPr>
            <a:spLocks noChangeShapeType="1"/>
          </p:cNvSpPr>
          <p:nvPr/>
        </p:nvSpPr>
        <p:spPr bwMode="auto">
          <a:xfrm>
            <a:off x="4284663" y="4581525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71" name="Line 42"/>
          <p:cNvSpPr>
            <a:spLocks noChangeShapeType="1"/>
          </p:cNvSpPr>
          <p:nvPr/>
        </p:nvSpPr>
        <p:spPr bwMode="auto">
          <a:xfrm>
            <a:off x="4465638" y="4521200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72" name="Line 43"/>
          <p:cNvSpPr>
            <a:spLocks noChangeShapeType="1"/>
          </p:cNvSpPr>
          <p:nvPr/>
        </p:nvSpPr>
        <p:spPr bwMode="auto">
          <a:xfrm>
            <a:off x="3276600" y="5373688"/>
            <a:ext cx="21590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73" name="Text Box 45"/>
          <p:cNvSpPr txBox="1">
            <a:spLocks noChangeArrowheads="1"/>
          </p:cNvSpPr>
          <p:nvPr/>
        </p:nvSpPr>
        <p:spPr bwMode="auto">
          <a:xfrm>
            <a:off x="4140200" y="16287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St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74" name="Text Box 46"/>
          <p:cNvSpPr txBox="1">
            <a:spLocks noChangeArrowheads="1"/>
          </p:cNvSpPr>
          <p:nvPr/>
        </p:nvSpPr>
        <p:spPr bwMode="auto">
          <a:xfrm>
            <a:off x="3276600" y="1844675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AC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75" name="Line 48"/>
          <p:cNvSpPr>
            <a:spLocks noChangeShapeType="1"/>
          </p:cNvSpPr>
          <p:nvPr/>
        </p:nvSpPr>
        <p:spPr bwMode="auto">
          <a:xfrm flipH="1" flipV="1">
            <a:off x="5795963" y="2420938"/>
            <a:ext cx="431800" cy="2159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76" name="Line 49"/>
          <p:cNvSpPr>
            <a:spLocks noChangeShapeType="1"/>
          </p:cNvSpPr>
          <p:nvPr/>
        </p:nvSpPr>
        <p:spPr bwMode="auto">
          <a:xfrm flipV="1">
            <a:off x="6948488" y="1844675"/>
            <a:ext cx="431800" cy="649288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77" name="Line 50"/>
          <p:cNvSpPr>
            <a:spLocks noChangeShapeType="1"/>
          </p:cNvSpPr>
          <p:nvPr/>
        </p:nvSpPr>
        <p:spPr bwMode="auto">
          <a:xfrm>
            <a:off x="6948488" y="2708275"/>
            <a:ext cx="863600" cy="720725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78" name="Text Box 52"/>
          <p:cNvSpPr txBox="1">
            <a:spLocks noChangeArrowheads="1"/>
          </p:cNvSpPr>
          <p:nvPr/>
        </p:nvSpPr>
        <p:spPr bwMode="auto">
          <a:xfrm>
            <a:off x="2700338" y="5084763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Cb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79" name="Line 53"/>
          <p:cNvSpPr>
            <a:spLocks noChangeShapeType="1"/>
          </p:cNvSpPr>
          <p:nvPr/>
        </p:nvSpPr>
        <p:spPr bwMode="auto">
          <a:xfrm flipV="1">
            <a:off x="3276600" y="5084763"/>
            <a:ext cx="431800" cy="1444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80" name="Text Box 54"/>
          <p:cNvSpPr txBox="1">
            <a:spLocks noChangeArrowheads="1"/>
          </p:cNvSpPr>
          <p:nvPr/>
        </p:nvSpPr>
        <p:spPr bwMode="auto">
          <a:xfrm>
            <a:off x="3851275" y="414972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-32C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81" name="Line 55"/>
          <p:cNvSpPr>
            <a:spLocks noChangeShapeType="1"/>
          </p:cNvSpPr>
          <p:nvPr/>
        </p:nvSpPr>
        <p:spPr bwMode="auto">
          <a:xfrm>
            <a:off x="4572000" y="4437063"/>
            <a:ext cx="144463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82" name="Line 56"/>
          <p:cNvSpPr>
            <a:spLocks noChangeShapeType="1"/>
          </p:cNvSpPr>
          <p:nvPr/>
        </p:nvSpPr>
        <p:spPr bwMode="auto">
          <a:xfrm>
            <a:off x="4284663" y="4581525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83" name="Line 57"/>
          <p:cNvSpPr>
            <a:spLocks noChangeShapeType="1"/>
          </p:cNvSpPr>
          <p:nvPr/>
        </p:nvSpPr>
        <p:spPr bwMode="auto">
          <a:xfrm>
            <a:off x="4465638" y="4521200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84" name="Line 58"/>
          <p:cNvSpPr>
            <a:spLocks noChangeShapeType="1"/>
          </p:cNvSpPr>
          <p:nvPr/>
        </p:nvSpPr>
        <p:spPr bwMode="auto">
          <a:xfrm>
            <a:off x="3276600" y="5373688"/>
            <a:ext cx="21590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85" name="Text Box 60"/>
          <p:cNvSpPr txBox="1">
            <a:spLocks noChangeArrowheads="1"/>
          </p:cNvSpPr>
          <p:nvPr/>
        </p:nvSpPr>
        <p:spPr bwMode="auto">
          <a:xfrm>
            <a:off x="4140200" y="16287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St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86" name="Text Box 61"/>
          <p:cNvSpPr txBox="1">
            <a:spLocks noChangeArrowheads="1"/>
          </p:cNvSpPr>
          <p:nvPr/>
        </p:nvSpPr>
        <p:spPr bwMode="auto">
          <a:xfrm>
            <a:off x="3276600" y="1844675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AC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87" name="Line 63"/>
          <p:cNvSpPr>
            <a:spLocks noChangeShapeType="1"/>
          </p:cNvSpPr>
          <p:nvPr/>
        </p:nvSpPr>
        <p:spPr bwMode="auto">
          <a:xfrm flipH="1" flipV="1">
            <a:off x="5795963" y="2420938"/>
            <a:ext cx="431800" cy="2159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88" name="Line 64"/>
          <p:cNvSpPr>
            <a:spLocks noChangeShapeType="1"/>
          </p:cNvSpPr>
          <p:nvPr/>
        </p:nvSpPr>
        <p:spPr bwMode="auto">
          <a:xfrm flipV="1">
            <a:off x="6948488" y="1844675"/>
            <a:ext cx="431800" cy="649288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89" name="Line 65"/>
          <p:cNvSpPr>
            <a:spLocks noChangeShapeType="1"/>
          </p:cNvSpPr>
          <p:nvPr/>
        </p:nvSpPr>
        <p:spPr bwMode="auto">
          <a:xfrm>
            <a:off x="6948488" y="2708275"/>
            <a:ext cx="863600" cy="720725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90" name="Text Box 66"/>
          <p:cNvSpPr txBox="1">
            <a:spLocks noChangeArrowheads="1"/>
          </p:cNvSpPr>
          <p:nvPr/>
        </p:nvSpPr>
        <p:spPr bwMode="auto">
          <a:xfrm>
            <a:off x="7596188" y="4124325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Ci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91" name="Text Box 68"/>
          <p:cNvSpPr txBox="1">
            <a:spLocks noChangeArrowheads="1"/>
          </p:cNvSpPr>
          <p:nvPr/>
        </p:nvSpPr>
        <p:spPr bwMode="auto">
          <a:xfrm>
            <a:off x="2700338" y="5084763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Cb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92" name="Line 69"/>
          <p:cNvSpPr>
            <a:spLocks noChangeShapeType="1"/>
          </p:cNvSpPr>
          <p:nvPr/>
        </p:nvSpPr>
        <p:spPr bwMode="auto">
          <a:xfrm flipV="1">
            <a:off x="3276600" y="5084763"/>
            <a:ext cx="431800" cy="1444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93" name="Text Box 70"/>
          <p:cNvSpPr txBox="1">
            <a:spLocks noChangeArrowheads="1"/>
          </p:cNvSpPr>
          <p:nvPr/>
        </p:nvSpPr>
        <p:spPr bwMode="auto">
          <a:xfrm>
            <a:off x="3851275" y="414972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-32C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94" name="Line 71"/>
          <p:cNvSpPr>
            <a:spLocks noChangeShapeType="1"/>
          </p:cNvSpPr>
          <p:nvPr/>
        </p:nvSpPr>
        <p:spPr bwMode="auto">
          <a:xfrm>
            <a:off x="4572000" y="4437063"/>
            <a:ext cx="144463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95" name="Line 72"/>
          <p:cNvSpPr>
            <a:spLocks noChangeShapeType="1"/>
          </p:cNvSpPr>
          <p:nvPr/>
        </p:nvSpPr>
        <p:spPr bwMode="auto">
          <a:xfrm>
            <a:off x="4284663" y="4581525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96" name="Line 73"/>
          <p:cNvSpPr>
            <a:spLocks noChangeShapeType="1"/>
          </p:cNvSpPr>
          <p:nvPr/>
        </p:nvSpPr>
        <p:spPr bwMode="auto">
          <a:xfrm>
            <a:off x="4465638" y="4521200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97" name="Line 74"/>
          <p:cNvSpPr>
            <a:spLocks noChangeShapeType="1"/>
          </p:cNvSpPr>
          <p:nvPr/>
        </p:nvSpPr>
        <p:spPr bwMode="auto">
          <a:xfrm>
            <a:off x="3276600" y="5373688"/>
            <a:ext cx="21590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398" name="Text Box 76"/>
          <p:cNvSpPr txBox="1">
            <a:spLocks noChangeArrowheads="1"/>
          </p:cNvSpPr>
          <p:nvPr/>
        </p:nvSpPr>
        <p:spPr bwMode="auto">
          <a:xfrm>
            <a:off x="4140200" y="16287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St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99" name="Text Box 77"/>
          <p:cNvSpPr txBox="1">
            <a:spLocks noChangeArrowheads="1"/>
          </p:cNvSpPr>
          <p:nvPr/>
        </p:nvSpPr>
        <p:spPr bwMode="auto">
          <a:xfrm>
            <a:off x="3276600" y="1844675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AC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400" name="Line 79"/>
          <p:cNvSpPr>
            <a:spLocks noChangeShapeType="1"/>
          </p:cNvSpPr>
          <p:nvPr/>
        </p:nvSpPr>
        <p:spPr bwMode="auto">
          <a:xfrm flipH="1" flipV="1">
            <a:off x="5795963" y="2420938"/>
            <a:ext cx="431800" cy="2159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01" name="Line 80"/>
          <p:cNvSpPr>
            <a:spLocks noChangeShapeType="1"/>
          </p:cNvSpPr>
          <p:nvPr/>
        </p:nvSpPr>
        <p:spPr bwMode="auto">
          <a:xfrm flipV="1">
            <a:off x="6948488" y="1844675"/>
            <a:ext cx="431800" cy="649288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02" name="Line 81"/>
          <p:cNvSpPr>
            <a:spLocks noChangeShapeType="1"/>
          </p:cNvSpPr>
          <p:nvPr/>
        </p:nvSpPr>
        <p:spPr bwMode="auto">
          <a:xfrm>
            <a:off x="6948488" y="2708275"/>
            <a:ext cx="863600" cy="720725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03" name="Text Box 83"/>
          <p:cNvSpPr txBox="1">
            <a:spLocks noChangeArrowheads="1"/>
          </p:cNvSpPr>
          <p:nvPr/>
        </p:nvSpPr>
        <p:spPr bwMode="auto">
          <a:xfrm>
            <a:off x="2700338" y="5084763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Cb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404" name="Line 84"/>
          <p:cNvSpPr>
            <a:spLocks noChangeShapeType="1"/>
          </p:cNvSpPr>
          <p:nvPr/>
        </p:nvSpPr>
        <p:spPr bwMode="auto">
          <a:xfrm flipV="1">
            <a:off x="3276600" y="5084763"/>
            <a:ext cx="431800" cy="1444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05" name="Text Box 85"/>
          <p:cNvSpPr txBox="1">
            <a:spLocks noChangeArrowheads="1"/>
          </p:cNvSpPr>
          <p:nvPr/>
        </p:nvSpPr>
        <p:spPr bwMode="auto">
          <a:xfrm>
            <a:off x="3851275" y="4149725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-32C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406" name="Line 86"/>
          <p:cNvSpPr>
            <a:spLocks noChangeShapeType="1"/>
          </p:cNvSpPr>
          <p:nvPr/>
        </p:nvSpPr>
        <p:spPr bwMode="auto">
          <a:xfrm>
            <a:off x="4572000" y="4437063"/>
            <a:ext cx="144463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07" name="Line 87"/>
          <p:cNvSpPr>
            <a:spLocks noChangeShapeType="1"/>
          </p:cNvSpPr>
          <p:nvPr/>
        </p:nvSpPr>
        <p:spPr bwMode="auto">
          <a:xfrm>
            <a:off x="4284663" y="4581525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08" name="Line 88"/>
          <p:cNvSpPr>
            <a:spLocks noChangeShapeType="1"/>
          </p:cNvSpPr>
          <p:nvPr/>
        </p:nvSpPr>
        <p:spPr bwMode="auto">
          <a:xfrm>
            <a:off x="4465638" y="4521200"/>
            <a:ext cx="2159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09" name="Line 89"/>
          <p:cNvSpPr>
            <a:spLocks noChangeShapeType="1"/>
          </p:cNvSpPr>
          <p:nvPr/>
        </p:nvSpPr>
        <p:spPr bwMode="auto">
          <a:xfrm>
            <a:off x="3276600" y="5373688"/>
            <a:ext cx="21590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10" name="Text Box 91"/>
          <p:cNvSpPr txBox="1">
            <a:spLocks noChangeArrowheads="1"/>
          </p:cNvSpPr>
          <p:nvPr/>
        </p:nvSpPr>
        <p:spPr bwMode="auto">
          <a:xfrm>
            <a:off x="4140200" y="16287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St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411" name="Text Box 92"/>
          <p:cNvSpPr txBox="1">
            <a:spLocks noChangeArrowheads="1"/>
          </p:cNvSpPr>
          <p:nvPr/>
        </p:nvSpPr>
        <p:spPr bwMode="auto">
          <a:xfrm>
            <a:off x="3276600" y="1844675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AC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412" name="Line 94"/>
          <p:cNvSpPr>
            <a:spLocks noChangeShapeType="1"/>
          </p:cNvSpPr>
          <p:nvPr/>
        </p:nvSpPr>
        <p:spPr bwMode="auto">
          <a:xfrm flipH="1" flipV="1">
            <a:off x="5795963" y="2420938"/>
            <a:ext cx="431800" cy="215900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13" name="Line 95"/>
          <p:cNvSpPr>
            <a:spLocks noChangeShapeType="1"/>
          </p:cNvSpPr>
          <p:nvPr/>
        </p:nvSpPr>
        <p:spPr bwMode="auto">
          <a:xfrm flipV="1">
            <a:off x="6948488" y="1844675"/>
            <a:ext cx="431800" cy="649288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14" name="Line 96"/>
          <p:cNvSpPr>
            <a:spLocks noChangeShapeType="1"/>
          </p:cNvSpPr>
          <p:nvPr/>
        </p:nvSpPr>
        <p:spPr bwMode="auto">
          <a:xfrm>
            <a:off x="6948488" y="2708275"/>
            <a:ext cx="863600" cy="720725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4415" name="Text Box 97"/>
          <p:cNvSpPr txBox="1">
            <a:spLocks noChangeArrowheads="1"/>
          </p:cNvSpPr>
          <p:nvPr/>
        </p:nvSpPr>
        <p:spPr bwMode="auto">
          <a:xfrm>
            <a:off x="7596188" y="4124325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hu-HU" altLang="en-US" b="1">
                <a:solidFill>
                  <a:schemeClr val="tx1"/>
                </a:solidFill>
                <a:latin typeface="Times New Roman" pitchFamily="18" charset="0"/>
              </a:rPr>
              <a:t>Ci</a:t>
            </a:r>
            <a:endParaRPr lang="en-US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2179" name="Text Box 99"/>
          <p:cNvSpPr txBox="1">
            <a:spLocks noChangeArrowheads="1"/>
          </p:cNvSpPr>
          <p:nvPr/>
        </p:nvSpPr>
        <p:spPr bwMode="auto">
          <a:xfrm>
            <a:off x="5410200" y="5867400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Jég és víz fázis határvonala</a:t>
            </a:r>
          </a:p>
        </p:txBody>
      </p:sp>
      <p:sp>
        <p:nvSpPr>
          <p:cNvPr id="14417" name="Line 100"/>
          <p:cNvSpPr>
            <a:spLocks noChangeShapeType="1"/>
          </p:cNvSpPr>
          <p:nvPr/>
        </p:nvSpPr>
        <p:spPr bwMode="auto">
          <a:xfrm flipH="1" flipV="1">
            <a:off x="4724400" y="4876800"/>
            <a:ext cx="1600200" cy="990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0" y="6021389"/>
            <a:ext cx="1584325" cy="877880"/>
            <a:chOff x="0" y="3576"/>
            <a:chExt cx="1147" cy="702"/>
          </a:xfrm>
        </p:grpSpPr>
        <p:sp>
          <p:nvSpPr>
            <p:cNvPr id="14420" name="Text Box 102"/>
            <p:cNvSpPr txBox="1">
              <a:spLocks noChangeArrowheads="1"/>
            </p:cNvSpPr>
            <p:nvPr/>
          </p:nvSpPr>
          <p:spPr bwMode="auto">
            <a:xfrm>
              <a:off x="0" y="3576"/>
              <a:ext cx="1147" cy="24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altLang="en-US" sz="1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VIS0.8  </a:t>
              </a:r>
              <a:endParaRPr lang="en-US" altLang="en-US" sz="1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21" name="Text Box 103"/>
            <p:cNvSpPr txBox="1">
              <a:spLocks noChangeArrowheads="1"/>
            </p:cNvSpPr>
            <p:nvPr/>
          </p:nvSpPr>
          <p:spPr bwMode="auto">
            <a:xfrm>
              <a:off x="0" y="3807"/>
              <a:ext cx="1147" cy="246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altLang="en-US" sz="1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IR3.9 refl </a:t>
              </a:r>
              <a:endParaRPr lang="en-US" altLang="en-US" sz="1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22" name="Text Box 104"/>
            <p:cNvSpPr txBox="1">
              <a:spLocks noChangeArrowheads="1"/>
            </p:cNvSpPr>
            <p:nvPr/>
          </p:nvSpPr>
          <p:spPr bwMode="auto">
            <a:xfrm>
              <a:off x="0" y="4032"/>
              <a:ext cx="1147" cy="24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altLang="en-US" sz="1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IR10.8 </a:t>
              </a:r>
              <a:endParaRPr lang="en-US" altLang="en-US" sz="1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2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Nappali Mikrofizikai RGB - 2003. december 19. </a:t>
            </a:r>
          </a:p>
          <a:p>
            <a:pPr algn="ctr">
              <a:spcBef>
                <a:spcPts val="0"/>
              </a:spcBef>
              <a:defRPr/>
            </a:pPr>
            <a:r>
              <a:rPr lang="hu-H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albedó</a:t>
            </a:r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felhőtető részecske méret és halmazállapot és hőmérséklet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9"/>
          <p:cNvPicPr>
            <a:picLocks noChangeAspect="1" noChangeArrowheads="1"/>
          </p:cNvPicPr>
          <p:nvPr/>
        </p:nvPicPr>
        <p:blipFill>
          <a:blip r:embed="rId3" cstate="print"/>
          <a:srcRect l="25197" t="10078" r="17638" b="30235"/>
          <a:stretch>
            <a:fillRect/>
          </a:stretch>
        </p:blipFill>
        <p:spPr bwMode="auto">
          <a:xfrm>
            <a:off x="0" y="0"/>
            <a:ext cx="65690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RGB_ej_k_200601150145"/>
          <p:cNvPicPr>
            <a:picLocks noChangeAspect="1" noChangeArrowheads="1"/>
          </p:cNvPicPr>
          <p:nvPr/>
        </p:nvPicPr>
        <p:blipFill>
          <a:blip r:embed="rId4" cstate="print"/>
          <a:srcRect l="25197" t="10078" r="17638" b="30235"/>
          <a:stretch>
            <a:fillRect/>
          </a:stretch>
        </p:blipFill>
        <p:spPr bwMode="auto">
          <a:xfrm>
            <a:off x="2627313" y="3455988"/>
            <a:ext cx="6516687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0" y="3068638"/>
            <a:ext cx="2700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IR10.8</a:t>
            </a:r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6156325" y="3429000"/>
            <a:ext cx="2987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hu-H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Night</a:t>
            </a:r>
            <a:r>
              <a:rPr lang="hu-H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RGB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66" name="Szövegdoboz 7"/>
          <p:cNvSpPr txBox="1">
            <a:spLocks noChangeArrowheads="1"/>
          </p:cNvSpPr>
          <p:nvPr/>
        </p:nvSpPr>
        <p:spPr bwMode="auto">
          <a:xfrm>
            <a:off x="4716463" y="4508500"/>
            <a:ext cx="10080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200">
                <a:solidFill>
                  <a:schemeClr val="tx1"/>
                </a:solidFill>
                <a:cs typeface="Arial" pitchFamily="34" charset="0"/>
              </a:rPr>
              <a:t>Cloud-free</a:t>
            </a:r>
            <a:endParaRPr lang="en-US" altLang="en-US" sz="12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367" name="Szövegdoboz 8"/>
          <p:cNvSpPr txBox="1">
            <a:spLocks noChangeArrowheads="1"/>
          </p:cNvSpPr>
          <p:nvPr/>
        </p:nvSpPr>
        <p:spPr bwMode="auto">
          <a:xfrm>
            <a:off x="5364163" y="4868863"/>
            <a:ext cx="10080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200">
                <a:solidFill>
                  <a:schemeClr val="tx1"/>
                </a:solidFill>
                <a:cs typeface="Arial" pitchFamily="34" charset="0"/>
              </a:rPr>
              <a:t>fog</a:t>
            </a:r>
            <a:endParaRPr lang="en-US" altLang="en-US" sz="12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368" name="Szövegdoboz 24"/>
          <p:cNvSpPr txBox="1">
            <a:spLocks noChangeArrowheads="1"/>
          </p:cNvSpPr>
          <p:nvPr/>
        </p:nvSpPr>
        <p:spPr bwMode="auto">
          <a:xfrm>
            <a:off x="0" y="5392738"/>
            <a:ext cx="26273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>
                <a:solidFill>
                  <a:schemeClr val="tx1"/>
                </a:solidFill>
                <a:cs typeface="Arial" pitchFamily="34" charset="0"/>
              </a:rPr>
              <a:t>Éjszakai kompozit kép. Több infravörös sáv (ill. különbségeik) keveréke.</a:t>
            </a:r>
          </a:p>
          <a:p>
            <a:endParaRPr lang="hu-HU" altLang="en-US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851275" y="0"/>
            <a:ext cx="27003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2006.01.15. 01:55UTC 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1932" name="Szövegdoboz 24"/>
          <p:cNvSpPr txBox="1">
            <a:spLocks noChangeArrowheads="1"/>
          </p:cNvSpPr>
          <p:nvPr/>
        </p:nvSpPr>
        <p:spPr bwMode="auto">
          <a:xfrm>
            <a:off x="6516688" y="188913"/>
            <a:ext cx="26273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>
                <a:solidFill>
                  <a:schemeClr val="tx1"/>
                </a:solidFill>
                <a:latin typeface="Arial" charset="0"/>
                <a:cs typeface="Arial" charset="0"/>
              </a:rPr>
              <a:t>A </a:t>
            </a:r>
            <a:r>
              <a:rPr lang="hu-H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köd</a:t>
            </a:r>
            <a:r>
              <a:rPr lang="hu-HU">
                <a:solidFill>
                  <a:schemeClr val="tx1"/>
                </a:solidFill>
                <a:latin typeface="Arial" charset="0"/>
                <a:cs typeface="Arial" charset="0"/>
              </a:rPr>
              <a:t>öt éjszaka nehéz  detektálni az infravörös sávú képen.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2_v110855"/>
          <p:cNvPicPr>
            <a:picLocks noChangeAspect="1" noChangeArrowheads="1"/>
          </p:cNvPicPr>
          <p:nvPr/>
        </p:nvPicPr>
        <p:blipFill>
          <a:blip r:embed="rId3" cstate="print"/>
          <a:srcRect b="11207"/>
          <a:stretch>
            <a:fillRect/>
          </a:stretch>
        </p:blipFill>
        <p:spPr bwMode="auto">
          <a:xfrm>
            <a:off x="-228600" y="-990600"/>
            <a:ext cx="96012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63" name="Text Box 3"/>
          <p:cNvSpPr txBox="1">
            <a:spLocks noChangeArrowheads="1"/>
          </p:cNvSpPr>
          <p:nvPr/>
        </p:nvSpPr>
        <p:spPr bwMode="auto">
          <a:xfrm>
            <a:off x="-228600" y="152400"/>
            <a:ext cx="33528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24 órás felhő kompozit kép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éjszaka és nappal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!!!</a:t>
            </a:r>
          </a:p>
        </p:txBody>
      </p:sp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1295400" y="228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köd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0565" name="Text Box 5"/>
          <p:cNvSpPr txBox="1">
            <a:spLocks noChangeArrowheads="1"/>
          </p:cNvSpPr>
          <p:nvPr/>
        </p:nvSpPr>
        <p:spPr bwMode="auto">
          <a:xfrm>
            <a:off x="457200" y="609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Vízfelhők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0" y="1828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derült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1752600" y="5105400"/>
            <a:ext cx="3200400" cy="990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 flipV="1">
            <a:off x="609600" y="5181600"/>
            <a:ext cx="609600" cy="914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828800" y="2743200"/>
            <a:ext cx="381000" cy="533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1981200" y="2438400"/>
            <a:ext cx="1371600" cy="76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0571" name="Text Box 11"/>
          <p:cNvSpPr txBox="1">
            <a:spLocks noChangeArrowheads="1"/>
          </p:cNvSpPr>
          <p:nvPr/>
        </p:nvSpPr>
        <p:spPr bwMode="auto">
          <a:xfrm>
            <a:off x="8153400" y="55626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köd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>
            <a:off x="5791200" y="762000"/>
            <a:ext cx="9144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 flipV="1">
            <a:off x="7467600" y="4267200"/>
            <a:ext cx="838200" cy="1295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H="1">
            <a:off x="7696200" y="5943600"/>
            <a:ext cx="45720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685800" y="2286000"/>
            <a:ext cx="228600" cy="762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0576" name="Text Box 16"/>
          <p:cNvSpPr txBox="1">
            <a:spLocks noChangeArrowheads="1"/>
          </p:cNvSpPr>
          <p:nvPr/>
        </p:nvSpPr>
        <p:spPr bwMode="auto">
          <a:xfrm>
            <a:off x="6705600" y="4572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jégfelhők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7315200" y="914400"/>
            <a:ext cx="685800" cy="23622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3505200" y="304800"/>
            <a:ext cx="3124200" cy="3048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0579" name="Text Box 19"/>
          <p:cNvSpPr txBox="1">
            <a:spLocks noChangeArrowheads="1"/>
          </p:cNvSpPr>
          <p:nvPr/>
        </p:nvSpPr>
        <p:spPr bwMode="auto">
          <a:xfrm>
            <a:off x="5486400" y="0"/>
            <a:ext cx="335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11.01.2008. 08:55UTC</a:t>
            </a:r>
          </a:p>
        </p:txBody>
      </p:sp>
      <p:pic>
        <p:nvPicPr>
          <p:cNvPr id="16406" name="Picture 22" descr="OMSZ logó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6019800"/>
            <a:ext cx="5143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_HRVfog200801110855"/>
          <p:cNvPicPr>
            <a:picLocks noChangeAspect="1" noChangeArrowheads="1"/>
          </p:cNvPicPr>
          <p:nvPr/>
        </p:nvPicPr>
        <p:blipFill>
          <a:blip r:embed="rId3" cstate="print"/>
          <a:srcRect b="11207"/>
          <a:stretch>
            <a:fillRect/>
          </a:stretch>
        </p:blipFill>
        <p:spPr bwMode="auto">
          <a:xfrm>
            <a:off x="-228600" y="-990600"/>
            <a:ext cx="96012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2611" name="Text Box 3"/>
          <p:cNvSpPr txBox="1">
            <a:spLocks noChangeArrowheads="1"/>
          </p:cNvSpPr>
          <p:nvPr/>
        </p:nvSpPr>
        <p:spPr bwMode="auto">
          <a:xfrm>
            <a:off x="0" y="152400"/>
            <a:ext cx="3733800" cy="1192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HRV</a:t>
            </a:r>
            <a:r>
              <a:rPr lang="hu-HU" b="1" dirty="0">
                <a:solidFill>
                  <a:schemeClr val="tx1"/>
                </a:solidFill>
                <a:latin typeface="Comic Sans MS" pitchFamily="66" charset="0"/>
              </a:rPr>
              <a:t>köd kompozit kép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tx1"/>
                </a:solidFill>
                <a:latin typeface="Comic Sans MS" pitchFamily="66" charset="0"/>
              </a:rPr>
              <a:t>Nagy felbontású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tx1"/>
                </a:solidFill>
                <a:latin typeface="Comic Sans MS" pitchFamily="66" charset="0"/>
              </a:rPr>
              <a:t>Csak nappal</a:t>
            </a: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!!!</a:t>
            </a:r>
          </a:p>
        </p:txBody>
      </p:sp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1295400" y="228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köd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2613" name="Text Box 5"/>
          <p:cNvSpPr txBox="1">
            <a:spLocks noChangeArrowheads="1"/>
          </p:cNvSpPr>
          <p:nvPr/>
        </p:nvSpPr>
        <p:spPr bwMode="auto">
          <a:xfrm>
            <a:off x="457200" y="609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Vízfelhő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2614" name="Text Box 6"/>
          <p:cNvSpPr txBox="1">
            <a:spLocks noChangeArrowheads="1"/>
          </p:cNvSpPr>
          <p:nvPr/>
        </p:nvSpPr>
        <p:spPr bwMode="auto">
          <a:xfrm>
            <a:off x="76200" y="3048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hó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2615" name="Text Box 7"/>
          <p:cNvSpPr txBox="1">
            <a:spLocks noChangeArrowheads="1"/>
          </p:cNvSpPr>
          <p:nvPr/>
        </p:nvSpPr>
        <p:spPr bwMode="auto">
          <a:xfrm>
            <a:off x="0" y="1828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derült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1752600" y="5105400"/>
            <a:ext cx="3200400" cy="990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 flipV="1">
            <a:off x="609600" y="5181600"/>
            <a:ext cx="609600" cy="914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1828800" y="2743200"/>
            <a:ext cx="381000" cy="533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1981200" y="2438400"/>
            <a:ext cx="1371600" cy="76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2620" name="Text Box 12"/>
          <p:cNvSpPr txBox="1">
            <a:spLocks noChangeArrowheads="1"/>
          </p:cNvSpPr>
          <p:nvPr/>
        </p:nvSpPr>
        <p:spPr bwMode="auto">
          <a:xfrm>
            <a:off x="8153400" y="55626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köd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V="1">
            <a:off x="6781800" y="914400"/>
            <a:ext cx="7620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6553200" y="1143000"/>
            <a:ext cx="685800" cy="6858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 flipV="1">
            <a:off x="7467600" y="4267200"/>
            <a:ext cx="838200" cy="1295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7696200" y="5943600"/>
            <a:ext cx="45720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685800" y="2286000"/>
            <a:ext cx="228600" cy="762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914400" y="3352800"/>
            <a:ext cx="914400" cy="609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2627" name="Text Box 19"/>
          <p:cNvSpPr txBox="1">
            <a:spLocks noChangeArrowheads="1"/>
          </p:cNvSpPr>
          <p:nvPr/>
        </p:nvSpPr>
        <p:spPr bwMode="auto">
          <a:xfrm>
            <a:off x="5943600" y="6858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hó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2628" name="Text Box 20"/>
          <p:cNvSpPr txBox="1">
            <a:spLocks noChangeArrowheads="1"/>
          </p:cNvSpPr>
          <p:nvPr/>
        </p:nvSpPr>
        <p:spPr bwMode="auto">
          <a:xfrm>
            <a:off x="5486400" y="0"/>
            <a:ext cx="335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11.01.2008. 08:55UTC</a:t>
            </a:r>
          </a:p>
        </p:txBody>
      </p:sp>
      <p:pic>
        <p:nvPicPr>
          <p:cNvPr id="17429" name="Picture 21" descr="OMSZ logó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6019800"/>
            <a:ext cx="5143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ép 5" descr="spectru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360045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zövegdoboz 10"/>
          <p:cNvSpPr txBox="1">
            <a:spLocks noChangeArrowheads="1"/>
          </p:cNvSpPr>
          <p:nvPr/>
        </p:nvSpPr>
        <p:spPr bwMode="auto">
          <a:xfrm>
            <a:off x="1471613" y="1573213"/>
            <a:ext cx="101282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Mikrohullám</a:t>
            </a:r>
          </a:p>
        </p:txBody>
      </p:sp>
      <p:grpSp>
        <p:nvGrpSpPr>
          <p:cNvPr id="2" name="Csoportba foglalás 13"/>
          <p:cNvGrpSpPr>
            <a:grpSpLocks/>
          </p:cNvGrpSpPr>
          <p:nvPr/>
        </p:nvGrpSpPr>
        <p:grpSpPr bwMode="auto">
          <a:xfrm>
            <a:off x="606425" y="1403350"/>
            <a:ext cx="2954338" cy="1470025"/>
            <a:chOff x="606103" y="1403698"/>
            <a:chExt cx="2954781" cy="1470025"/>
          </a:xfrm>
        </p:grpSpPr>
        <p:sp>
          <p:nvSpPr>
            <p:cNvPr id="13319" name="Szövegdoboz 8"/>
            <p:cNvSpPr txBox="1">
              <a:spLocks noChangeArrowheads="1"/>
            </p:cNvSpPr>
            <p:nvPr/>
          </p:nvSpPr>
          <p:spPr bwMode="auto">
            <a:xfrm>
              <a:off x="606242" y="2611967"/>
              <a:ext cx="2954642" cy="261756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1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 meteorológiai műholdak mérési tartománya</a:t>
              </a:r>
            </a:p>
          </p:txBody>
        </p:sp>
        <p:sp>
          <p:nvSpPr>
            <p:cNvPr id="9" name="Téglalap 8"/>
            <p:cNvSpPr/>
            <p:nvPr/>
          </p:nvSpPr>
          <p:spPr bwMode="auto">
            <a:xfrm>
              <a:off x="1517465" y="1403698"/>
              <a:ext cx="1100303" cy="482600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cxnSp>
          <p:nvCxnSpPr>
            <p:cNvPr id="11" name="Egyenes összekötő 10"/>
            <p:cNvCxnSpPr/>
            <p:nvPr/>
          </p:nvCxnSpPr>
          <p:spPr bwMode="auto">
            <a:xfrm rot="10800000" flipV="1">
              <a:off x="606103" y="1886298"/>
              <a:ext cx="911362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 bwMode="auto">
            <a:xfrm>
              <a:off x="2617768" y="1886298"/>
              <a:ext cx="943116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7" name="Cím 1"/>
          <p:cNvSpPr>
            <a:spLocks noGrp="1"/>
          </p:cNvSpPr>
          <p:nvPr>
            <p:ph type="title"/>
          </p:nvPr>
        </p:nvSpPr>
        <p:spPr>
          <a:xfrm>
            <a:off x="395288" y="0"/>
            <a:ext cx="8228012" cy="808038"/>
          </a:xfrm>
        </p:spPr>
        <p:txBody>
          <a:bodyPr/>
          <a:lstStyle/>
          <a:p>
            <a:r>
              <a:rPr lang="hu-HU" sz="4000"/>
              <a:t>Műszerek</a:t>
            </a:r>
          </a:p>
        </p:txBody>
      </p:sp>
      <p:sp>
        <p:nvSpPr>
          <p:cNvPr id="13318" name="Szövegdoboz 12"/>
          <p:cNvSpPr txBox="1">
            <a:spLocks noChangeArrowheads="1"/>
          </p:cNvSpPr>
          <p:nvPr/>
        </p:nvSpPr>
        <p:spPr bwMode="auto">
          <a:xfrm>
            <a:off x="107950" y="115888"/>
            <a:ext cx="3527425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>
                <a:solidFill>
                  <a:schemeClr val="tx1"/>
                </a:solidFill>
              </a:rPr>
              <a:t>Az elektromágneses spektrum meghatározott tartományában mérnek.</a:t>
            </a:r>
          </a:p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47_19_Terra_20081011_0950_true_250m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-171450"/>
            <a:ext cx="5292726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5334000" y="1916113"/>
            <a:ext cx="3810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altLang="en-US" sz="1600" b="1">
                <a:solidFill>
                  <a:schemeClr val="tx1"/>
                </a:solidFill>
                <a:latin typeface="Comic Sans MS" pitchFamily="66" charset="0"/>
              </a:rPr>
              <a:t>11.10.2008. 06:10-10:55UTC</a:t>
            </a:r>
          </a:p>
          <a:p>
            <a:pPr algn="r"/>
            <a:r>
              <a:rPr lang="hu-HU" altLang="en-US" sz="1600" b="1">
                <a:solidFill>
                  <a:schemeClr val="tx1"/>
                </a:solidFill>
                <a:latin typeface="Comic Sans MS" pitchFamily="66" charset="0"/>
              </a:rPr>
              <a:t>METEOSAT HRV köd kompozit kép</a:t>
            </a:r>
            <a:endParaRPr lang="en-US" altLang="en-US" sz="1600" b="1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0" y="4724400"/>
            <a:ext cx="3203575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hu-HU" altLang="en-US" b="1" dirty="0">
                <a:latin typeface="Comic Sans MS" pitchFamily="66" charset="0"/>
              </a:rPr>
              <a:t>Az 5 perces képek hasznosak a ködfeloszlás nyomon követésében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5076825" y="0"/>
            <a:ext cx="424815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 b="1" dirty="0">
                <a:solidFill>
                  <a:schemeClr val="tx1"/>
                </a:solidFill>
                <a:latin typeface="Comic Sans MS" pitchFamily="66" charset="0"/>
              </a:rPr>
              <a:t>11.10.2008. 09:50UTC</a:t>
            </a:r>
          </a:p>
          <a:p>
            <a:r>
              <a:rPr lang="hu-HU" altLang="en-US" sz="1600" b="1" dirty="0">
                <a:solidFill>
                  <a:schemeClr val="tx1"/>
                </a:solidFill>
                <a:latin typeface="Comic Sans MS" pitchFamily="66" charset="0"/>
              </a:rPr>
              <a:t>MODIS természetes színű kompozit kép</a:t>
            </a:r>
            <a:endParaRPr lang="en-US" altLang="en-US" sz="1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8438" name="Picture 11" descr="OMSZ logó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5715000"/>
            <a:ext cx="5143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12"/>
          <p:cNvSpPr>
            <a:spLocks noChangeArrowheads="1"/>
          </p:cNvSpPr>
          <p:nvPr/>
        </p:nvSpPr>
        <p:spPr bwMode="auto">
          <a:xfrm>
            <a:off x="65088" y="31702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8440" name="Picture 2" descr="D:\Users\putsay_m\Eloadasok\2013\20131121_MetNapok\kod_3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2565400"/>
            <a:ext cx="762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RVcloud2006062907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8" y="642938"/>
            <a:ext cx="5367337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557963" y="1214438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Alacsony vagy közép szintű felhő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923213" y="4429125"/>
            <a:ext cx="1149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Derült földfelszín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214938" y="928688"/>
            <a:ext cx="24145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Magas szintű ,vékony jégfelhő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072063" y="2928938"/>
            <a:ext cx="2101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Magas szintű ,vastag felhő 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8529638" y="1452563"/>
            <a:ext cx="469900" cy="628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7966075" y="1452563"/>
            <a:ext cx="128588" cy="88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6429375" y="1143000"/>
            <a:ext cx="200025" cy="4619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H="1">
            <a:off x="6000750" y="1143000"/>
            <a:ext cx="214313" cy="5000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6896100" y="3160713"/>
            <a:ext cx="747713" cy="174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5989638" y="3160713"/>
            <a:ext cx="563562" cy="890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9" name="Text Box 6"/>
          <p:cNvSpPr txBox="1">
            <a:spLocks noChangeArrowheads="1"/>
          </p:cNvSpPr>
          <p:nvPr/>
        </p:nvSpPr>
        <p:spPr bwMode="auto">
          <a:xfrm>
            <a:off x="5214938" y="6127750"/>
            <a:ext cx="3929062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en-US" sz="1400" dirty="0">
                <a:solidFill>
                  <a:schemeClr val="tx1"/>
                </a:solidFill>
                <a:latin typeface="Comic Sans MS" pitchFamily="66" charset="0"/>
              </a:rPr>
              <a:t>Nagyfelbontású + </a:t>
            </a:r>
            <a:r>
              <a:rPr lang="hu-HU" altLang="en-US" sz="1400" u="sng" dirty="0">
                <a:solidFill>
                  <a:schemeClr val="tx1"/>
                </a:solidFill>
                <a:latin typeface="Comic Sans MS" pitchFamily="66" charset="0"/>
              </a:rPr>
              <a:t>jól elkülöníti a magas felhőket és azon belül a vastag felhőt az áttetszőtől.</a:t>
            </a:r>
          </a:p>
        </p:txBody>
      </p:sp>
      <p:sp>
        <p:nvSpPr>
          <p:cNvPr id="19470" name="Line 8"/>
          <p:cNvSpPr>
            <a:spLocks noChangeShapeType="1"/>
          </p:cNvSpPr>
          <p:nvPr/>
        </p:nvSpPr>
        <p:spPr bwMode="auto">
          <a:xfrm flipH="1">
            <a:off x="7769225" y="3714750"/>
            <a:ext cx="319088" cy="84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71" name="Line 9"/>
          <p:cNvSpPr>
            <a:spLocks noChangeShapeType="1"/>
          </p:cNvSpPr>
          <p:nvPr/>
        </p:nvSpPr>
        <p:spPr bwMode="auto">
          <a:xfrm flipH="1">
            <a:off x="7650163" y="3756025"/>
            <a:ext cx="479425" cy="211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pic>
        <p:nvPicPr>
          <p:cNvPr id="19472" name="Picture 11" descr="overshootingtop_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8625" y="3419475"/>
            <a:ext cx="12525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3" name="Text Box 8"/>
          <p:cNvSpPr txBox="1">
            <a:spLocks noChangeArrowheads="1"/>
          </p:cNvSpPr>
          <p:nvPr/>
        </p:nvSpPr>
        <p:spPr bwMode="auto">
          <a:xfrm>
            <a:off x="0" y="6149975"/>
            <a:ext cx="51435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en-US" sz="1600" b="1">
                <a:solidFill>
                  <a:schemeClr val="tx1"/>
                </a:solidFill>
                <a:latin typeface="Comic Sans MS" pitchFamily="66" charset="0"/>
              </a:rPr>
              <a:t>METEOSAT-9 HRV_felhő film 5 perces képekből</a:t>
            </a:r>
          </a:p>
          <a:p>
            <a:pPr algn="ctr">
              <a:spcBef>
                <a:spcPct val="50000"/>
              </a:spcBef>
            </a:pPr>
            <a:r>
              <a:rPr lang="hu-HU" altLang="en-US" sz="1600">
                <a:solidFill>
                  <a:schemeClr val="tx1"/>
                </a:solidFill>
                <a:latin typeface="Comic Sans MS" pitchFamily="66" charset="0"/>
              </a:rPr>
              <a:t>2009.05.1</a:t>
            </a:r>
            <a:r>
              <a:rPr lang="en-US" altLang="en-US" sz="1600">
                <a:solidFill>
                  <a:schemeClr val="tx1"/>
                </a:solidFill>
                <a:latin typeface="Comic Sans MS" pitchFamily="66" charset="0"/>
              </a:rPr>
              <a:t>8</a:t>
            </a:r>
            <a:r>
              <a:rPr lang="hu-HU" altLang="en-US" sz="1600">
                <a:solidFill>
                  <a:schemeClr val="tx1"/>
                </a:solidFill>
                <a:latin typeface="Comic Sans MS" pitchFamily="66" charset="0"/>
              </a:rPr>
              <a:t>.  10:25-16:45 UTC</a:t>
            </a:r>
          </a:p>
        </p:txBody>
      </p:sp>
      <p:pic>
        <p:nvPicPr>
          <p:cNvPr id="19474" name="Kép 2" descr="olasz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3375"/>
            <a:ext cx="518160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22" descr="OMSZ logó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9650" y="5643563"/>
            <a:ext cx="51435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6" name="Szövegdoboz 8"/>
          <p:cNvSpPr txBox="1">
            <a:spLocks noChangeArrowheads="1"/>
          </p:cNvSpPr>
          <p:nvPr/>
        </p:nvSpPr>
        <p:spPr bwMode="auto">
          <a:xfrm>
            <a:off x="971550" y="0"/>
            <a:ext cx="73802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en-US" sz="2400" b="1">
                <a:solidFill>
                  <a:schemeClr val="tx1"/>
                </a:solidFill>
                <a:latin typeface="Comic Sans MS" pitchFamily="66" charset="0"/>
              </a:rPr>
              <a:t>Zivatartevékenység vizsgálata </a:t>
            </a:r>
            <a:endParaRPr lang="en-US" altLang="en-US" sz="2400" b="1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 descr="200705261500_MSG2_HRV-IR108BT-500m_mosaic"/>
          <p:cNvPicPr>
            <a:picLocks noChangeAspect="1" noChangeArrowheads="1"/>
          </p:cNvPicPr>
          <p:nvPr/>
        </p:nvPicPr>
        <p:blipFill>
          <a:blip r:embed="rId3" cstate="print"/>
          <a:srcRect b="13678"/>
          <a:stretch>
            <a:fillRect/>
          </a:stretch>
        </p:blipFill>
        <p:spPr bwMode="auto">
          <a:xfrm>
            <a:off x="179388" y="2349500"/>
            <a:ext cx="79914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13"/>
          <p:cNvSpPr txBox="1">
            <a:spLocks noChangeArrowheads="1"/>
          </p:cNvSpPr>
          <p:nvPr/>
        </p:nvSpPr>
        <p:spPr bwMode="auto">
          <a:xfrm>
            <a:off x="5410200" y="685800"/>
            <a:ext cx="3183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b="1" i="1">
                <a:solidFill>
                  <a:schemeClr val="tx1"/>
                </a:solidFill>
                <a:latin typeface="Verdana" pitchFamily="34" charset="0"/>
              </a:rPr>
              <a:t>26 May 2007  15:00 UTC, </a:t>
            </a:r>
            <a:endParaRPr lang="hu-HU" altLang="en-US" sz="1400" b="1" i="1">
              <a:solidFill>
                <a:schemeClr val="tx1"/>
              </a:solidFill>
              <a:latin typeface="Verdana" pitchFamily="34" charset="0"/>
            </a:endParaRPr>
          </a:p>
          <a:p>
            <a:r>
              <a:rPr lang="en-US" altLang="en-US" sz="1400" b="1" i="1">
                <a:solidFill>
                  <a:schemeClr val="tx1"/>
                </a:solidFill>
                <a:latin typeface="Verdana" pitchFamily="34" charset="0"/>
              </a:rPr>
              <a:t>Meteosat-9 (MSG2), Germany</a:t>
            </a:r>
            <a:endParaRPr lang="en-US" altLang="en-US" sz="1400" b="1" i="1">
              <a:solidFill>
                <a:schemeClr val="tx1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716463" y="1268413"/>
            <a:ext cx="25193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Hideg gy</a:t>
            </a:r>
            <a:r>
              <a:rPr lang="hu-HU" alt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űrű, </a:t>
            </a:r>
          </a:p>
          <a:p>
            <a:pPr algn="ctr" eaLnBrk="1" hangingPunct="1">
              <a:defRPr/>
            </a:pPr>
            <a:r>
              <a:rPr lang="hu-HU" alt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hideg-U minta</a:t>
            </a:r>
          </a:p>
        </p:txBody>
      </p:sp>
      <p:sp>
        <p:nvSpPr>
          <p:cNvPr id="20485" name="Text Box 3088"/>
          <p:cNvSpPr txBox="1">
            <a:spLocks noChangeArrowheads="1"/>
          </p:cNvSpPr>
          <p:nvPr/>
        </p:nvSpPr>
        <p:spPr bwMode="auto">
          <a:xfrm>
            <a:off x="0" y="260350"/>
            <a:ext cx="4267200" cy="1292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dirty="0">
                <a:solidFill>
                  <a:schemeClr val="tx1"/>
                </a:solidFill>
                <a:latin typeface="Comic Sans MS" pitchFamily="66" charset="0"/>
              </a:rPr>
              <a:t>Egyes zivatarok tetején a fényességi hőmérséklet (BT) eloszlás U vagy V alakot mutat.</a:t>
            </a:r>
          </a:p>
          <a:p>
            <a:pPr>
              <a:spcBef>
                <a:spcPct val="50000"/>
              </a:spcBef>
            </a:pPr>
            <a:endParaRPr lang="hu-HU" altLang="en-US" sz="800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altLang="en-US" sz="1200" u="sng" dirty="0">
                <a:solidFill>
                  <a:schemeClr val="tx1"/>
                </a:solidFill>
                <a:latin typeface="Comic Sans MS" pitchFamily="66" charset="0"/>
              </a:rPr>
              <a:t>Korrelációt</a:t>
            </a:r>
            <a:r>
              <a:rPr lang="hu-HU" altLang="en-US" sz="1200" dirty="0">
                <a:solidFill>
                  <a:schemeClr val="tx1"/>
                </a:solidFill>
                <a:latin typeface="Comic Sans MS" pitchFamily="66" charset="0"/>
              </a:rPr>
              <a:t> találtak a zivatarfelhő tetején megfigyelt  hosszan tartó hideg U/V alak és a zivatar hevessége között,.</a:t>
            </a:r>
          </a:p>
        </p:txBody>
      </p:sp>
      <p:pic>
        <p:nvPicPr>
          <p:cNvPr id="20486" name="Picture 8" descr="200606251345_MSG1-IR108BT_terminology"/>
          <p:cNvPicPr>
            <a:picLocks noChangeAspect="1" noChangeArrowheads="1"/>
          </p:cNvPicPr>
          <p:nvPr/>
        </p:nvPicPr>
        <p:blipFill>
          <a:blip r:embed="rId4" cstate="print"/>
          <a:srcRect r="22609"/>
          <a:stretch>
            <a:fillRect/>
          </a:stretch>
        </p:blipFill>
        <p:spPr bwMode="auto">
          <a:xfrm>
            <a:off x="179388" y="2406650"/>
            <a:ext cx="422275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0" descr="ConvCell-s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8088" y="0"/>
            <a:ext cx="1585912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4500563" y="333375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1"/>
                </a:solidFill>
                <a:latin typeface="Comic Sans MS" pitchFamily="66" charset="0"/>
              </a:rPr>
              <a:t>Fejlett f</a:t>
            </a:r>
            <a:r>
              <a:rPr lang="hu-HU" altLang="en-US" sz="2400" b="1">
                <a:solidFill>
                  <a:schemeClr val="tx1"/>
                </a:solidFill>
                <a:latin typeface="Comic Sans MS" pitchFamily="66" charset="0"/>
              </a:rPr>
              <a:t>á</a:t>
            </a:r>
            <a:r>
              <a:rPr lang="en-US" altLang="en-US" sz="2400" b="1">
                <a:solidFill>
                  <a:schemeClr val="tx1"/>
                </a:solidFill>
                <a:latin typeface="Comic Sans MS" pitchFamily="66" charset="0"/>
              </a:rPr>
              <a:t>zis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350"/>
            <a:ext cx="637698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908050"/>
            <a:ext cx="25431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Szövegdoboz 4"/>
          <p:cNvSpPr txBox="1">
            <a:spLocks noChangeArrowheads="1"/>
          </p:cNvSpPr>
          <p:nvPr/>
        </p:nvSpPr>
        <p:spPr bwMode="auto">
          <a:xfrm>
            <a:off x="6443663" y="47625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2010.06.14.</a:t>
            </a:r>
            <a:endParaRPr lang="en-US" altLang="en-US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 cstate="print"/>
          <a:srcRect b="64333"/>
          <a:stretch>
            <a:fillRect/>
          </a:stretch>
        </p:blipFill>
        <p:spPr bwMode="auto">
          <a:xfrm>
            <a:off x="5791200" y="4005263"/>
            <a:ext cx="33528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Szövegdoboz 4"/>
          <p:cNvSpPr txBox="1">
            <a:spLocks noChangeArrowheads="1"/>
          </p:cNvSpPr>
          <p:nvPr/>
        </p:nvSpPr>
        <p:spPr bwMode="auto">
          <a:xfrm>
            <a:off x="3563938" y="64912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2011.07.19.</a:t>
            </a:r>
            <a:endParaRPr lang="en-US" altLang="en-US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116013" y="6165850"/>
            <a:ext cx="4572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hu-H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Üllő feletti </a:t>
            </a:r>
            <a:r>
              <a:rPr lang="hu-HU" sz="14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Ci</a:t>
            </a:r>
            <a:r>
              <a:rPr lang="hu-HU" sz="1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fáklya</a:t>
            </a:r>
            <a:endParaRPr lang="hu-HU" sz="1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0" y="5589588"/>
            <a:ext cx="2987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chemeClr val="tx1"/>
                </a:solidFill>
                <a:latin typeface="Comic Sans MS" pitchFamily="66" charset="0"/>
              </a:rPr>
              <a:t>Infrav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ö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r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ö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s + l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á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that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ó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 k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é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p</a:t>
            </a:r>
            <a:endParaRPr lang="hu-HU" altLang="en-US" sz="1600" dirty="0">
              <a:solidFill>
                <a:schemeClr val="tx1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IR10.8/HRV ‘</a:t>
            </a:r>
            <a:r>
              <a:rPr lang="hu-HU" altLang="en-US" sz="1600" dirty="0" err="1">
                <a:solidFill>
                  <a:schemeClr val="tx1"/>
                </a:solidFill>
                <a:latin typeface="Comic Sans MS" pitchFamily="66" charset="0"/>
              </a:rPr>
              <a:t>blended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 image’</a:t>
            </a:r>
            <a:endParaRPr lang="en-US" altLang="en-US" sz="16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0_05_051800-100630_m9_rgb_dust_loop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3"/>
            <a:ext cx="91440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11" name="Szövegdoboz 2"/>
          <p:cNvSpPr txBox="1">
            <a:spLocks noChangeArrowheads="1"/>
          </p:cNvSpPr>
          <p:nvPr/>
        </p:nvSpPr>
        <p:spPr bwMode="auto">
          <a:xfrm>
            <a:off x="1763713" y="188913"/>
            <a:ext cx="7380287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</a:t>
            </a:r>
            <a:r>
              <a:rPr lang="hu-HU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z</a:t>
            </a:r>
            <a:r>
              <a:rPr lang="en-US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land</a:t>
            </a:r>
            <a:r>
              <a:rPr lang="hu-HU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</a:t>
            </a:r>
            <a:r>
              <a:rPr lang="en-US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v</a:t>
            </a:r>
            <a:r>
              <a:rPr lang="hu-HU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</a:t>
            </a:r>
            <a:r>
              <a:rPr lang="en-US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</a:t>
            </a:r>
            <a:r>
              <a:rPr lang="hu-HU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kán kitörés</a:t>
            </a:r>
            <a:r>
              <a:rPr lang="hu-HU" alt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Repülés biztonság </a:t>
            </a:r>
          </a:p>
          <a:p>
            <a:pPr algn="ctr" eaLnBrk="1" hangingPunct="1">
              <a:defRPr/>
            </a:pPr>
            <a:r>
              <a:rPr lang="hu-HU" alt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por RGB, 2010. május 5. 18:00 - május 10. 06:30 UTC</a:t>
            </a:r>
            <a:endParaRPr lang="en-US" altLang="en-US" sz="1600" b="1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-107950" y="6553200"/>
            <a:ext cx="93599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en-US" sz="1500">
                <a:latin typeface="Comic Sans MS" pitchFamily="66" charset="0"/>
              </a:rPr>
              <a:t>Hamu- és SO</a:t>
            </a:r>
            <a:r>
              <a:rPr lang="hu-HU" altLang="en-US" sz="1500" baseline="-25000">
                <a:latin typeface="Comic Sans MS" pitchFamily="66" charset="0"/>
              </a:rPr>
              <a:t>2</a:t>
            </a:r>
            <a:r>
              <a:rPr lang="hu-HU" altLang="en-US" sz="1500">
                <a:latin typeface="Comic Sans MS" pitchFamily="66" charset="0"/>
              </a:rPr>
              <a:t>-felhő vizuális detektálás - időben gyakori követés, poláris műholdról mennyiség is</a:t>
            </a:r>
            <a:endParaRPr lang="en-US" altLang="en-US" sz="1500">
              <a:latin typeface="Comic Sans MS" pitchFamily="66" charset="0"/>
            </a:endParaRPr>
          </a:p>
        </p:txBody>
      </p:sp>
      <p:pic>
        <p:nvPicPr>
          <p:cNvPr id="23557" name="Picture 3" descr="P10500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4763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228600" y="609600"/>
            <a:ext cx="8305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</a:rPr>
              <a:t>Hogyan használjuk a 12 csatornát 15 percenként?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dirty="0">
                <a:solidFill>
                  <a:schemeClr val="tx1"/>
                </a:solidFill>
              </a:rPr>
              <a:t>Megjelenítés            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dirty="0">
                <a:solidFill>
                  <a:schemeClr val="tx1"/>
                </a:solidFill>
              </a:rPr>
              <a:t>Számolás – légköri paraméterek származtatása 		</a:t>
            </a:r>
            <a:r>
              <a:rPr lang="hu-HU" sz="1800" dirty="0">
                <a:solidFill>
                  <a:schemeClr val="tx1"/>
                </a:solidFill>
              </a:rPr>
              <a:t>(sugárzásból egyéb fizikai, légköri paraméter számolása)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hu-HU" dirty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endParaRPr lang="hu-HU" dirty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</a:rPr>
              <a:t>EUMETSAT nem csak adatot ad, hanem szoftvereket/produktumokat is az új generációs műholdak egységes feldolgozására</a:t>
            </a:r>
          </a:p>
          <a:p>
            <a:pPr lvl="1">
              <a:spcBef>
                <a:spcPct val="50000"/>
              </a:spcBef>
            </a:pP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026"/>
          <p:cNvSpPr txBox="1">
            <a:spLocks noChangeArrowheads="1"/>
          </p:cNvSpPr>
          <p:nvPr/>
        </p:nvSpPr>
        <p:spPr bwMode="auto">
          <a:xfrm>
            <a:off x="0" y="76200"/>
            <a:ext cx="9144000" cy="569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</a:rPr>
              <a:t>Nowcasting</a:t>
            </a:r>
            <a:r>
              <a:rPr lang="hu-HU" b="1" dirty="0">
                <a:solidFill>
                  <a:schemeClr val="tx1"/>
                </a:solidFill>
              </a:rPr>
              <a:t>-</a:t>
            </a:r>
            <a:r>
              <a:rPr lang="en-US" b="1" dirty="0" err="1">
                <a:solidFill>
                  <a:schemeClr val="tx1"/>
                </a:solidFill>
              </a:rPr>
              <a:t>ot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hu-HU" b="1" dirty="0">
                <a:solidFill>
                  <a:schemeClr val="tx1"/>
                </a:solidFill>
              </a:rPr>
              <a:t>é</a:t>
            </a:r>
            <a:r>
              <a:rPr lang="en-US" b="1" dirty="0">
                <a:solidFill>
                  <a:schemeClr val="tx1"/>
                </a:solidFill>
              </a:rPr>
              <a:t>s ultra r</a:t>
            </a:r>
            <a:r>
              <a:rPr lang="hu-HU" b="1" dirty="0">
                <a:solidFill>
                  <a:schemeClr val="tx1"/>
                </a:solidFill>
              </a:rPr>
              <a:t>ö</a:t>
            </a:r>
            <a:r>
              <a:rPr lang="en-US" b="1" dirty="0" err="1">
                <a:solidFill>
                  <a:schemeClr val="tx1"/>
                </a:solidFill>
              </a:rPr>
              <a:t>vidt</a:t>
            </a:r>
            <a:r>
              <a:rPr lang="hu-HU" b="1" dirty="0">
                <a:solidFill>
                  <a:schemeClr val="tx1"/>
                </a:solidFill>
              </a:rPr>
              <a:t>á</a:t>
            </a:r>
            <a:r>
              <a:rPr lang="en-US" b="1" dirty="0">
                <a:solidFill>
                  <a:schemeClr val="tx1"/>
                </a:solidFill>
              </a:rPr>
              <a:t>v</a:t>
            </a:r>
            <a:r>
              <a:rPr lang="hu-HU" b="1" dirty="0">
                <a:solidFill>
                  <a:schemeClr val="tx1"/>
                </a:solidFill>
              </a:rPr>
              <a:t>ú előrejelzést segítő SAF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Nowcasting</a:t>
            </a:r>
            <a:r>
              <a:rPr lang="en-US" dirty="0">
                <a:solidFill>
                  <a:schemeClr val="tx1"/>
                </a:solidFill>
              </a:rPr>
              <a:t> SAF)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hu-HU" sz="1800" dirty="0">
                <a:solidFill>
                  <a:schemeClr val="tx1"/>
                </a:solidFill>
              </a:rPr>
              <a:t>A </a:t>
            </a:r>
            <a:r>
              <a:rPr lang="hu-HU" sz="1800" dirty="0" err="1">
                <a:solidFill>
                  <a:schemeClr val="tx1"/>
                </a:solidFill>
              </a:rPr>
              <a:t>Nowcasting</a:t>
            </a:r>
            <a:r>
              <a:rPr lang="hu-HU" sz="1800" dirty="0">
                <a:solidFill>
                  <a:schemeClr val="tx1"/>
                </a:solidFill>
              </a:rPr>
              <a:t> SAF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hu-HU" sz="1800" dirty="0">
                <a:solidFill>
                  <a:schemeClr val="tx1"/>
                </a:solidFill>
              </a:rPr>
              <a:t>szoftvert ad a felhasználóknak (a Nemzeti Meteorológiai Szolgálatoknak),  akik azt a helyben vett műholdadatokkal futtatják és helyben állítják elő a produktumokat.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2000" b="1" u="sng" dirty="0">
                <a:solidFill>
                  <a:schemeClr val="tx1"/>
                </a:solidFill>
              </a:rPr>
              <a:t>Produktum csoportok</a:t>
            </a:r>
          </a:p>
          <a:p>
            <a:pPr algn="ctr">
              <a:spcBef>
                <a:spcPct val="50000"/>
              </a:spcBef>
              <a:defRPr/>
            </a:pPr>
            <a:endParaRPr lang="hu-HU" sz="1000" b="1" u="sng" dirty="0">
              <a:solidFill>
                <a:schemeClr val="tx1"/>
              </a:solidFill>
            </a:endParaRP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Felhő, por, vulkáni hamu maszk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Felhő típus (+ köd)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Felhőtető hőmérséklet, nyomás, magasság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Csapadék-hullás valószínűsége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 err="1">
                <a:solidFill>
                  <a:schemeClr val="tx1"/>
                </a:solidFill>
              </a:rPr>
              <a:t>Konvektív</a:t>
            </a:r>
            <a:r>
              <a:rPr lang="hu-HU" sz="1800" dirty="0">
                <a:solidFill>
                  <a:schemeClr val="tx1"/>
                </a:solidFill>
              </a:rPr>
              <a:t> csapadék intenzitása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Kihullható vízmennyiség, légköri stabilitás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Nagy felbontású szél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Automatikus Műholdkép Interpretáció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Gyorsan Fejlődő Zivatarfelhők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Légtömeg Analízis</a:t>
            </a:r>
          </a:p>
        </p:txBody>
      </p:sp>
      <p:pic>
        <p:nvPicPr>
          <p:cNvPr id="23555" name="Picture 1027" descr="C:\Documents and Settings\marcsi\Asztal\safnwclogoempt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191000"/>
            <a:ext cx="10318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Kép 1" descr="Cloud-24h_20110427_061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938" y="115888"/>
            <a:ext cx="45640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Kép 2" descr="CloudTopPressure_20110427_061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9938" y="3500438"/>
            <a:ext cx="45640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Kép 5" descr="Cloud_type_20110427_0610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56406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Kép 4" descr="CloudMask_20110427_0610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5888"/>
            <a:ext cx="45720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Kép 7" descr="CT_skala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275" y="3500438"/>
            <a:ext cx="755650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8"/>
          <p:cNvGrpSpPr>
            <a:grpSpLocks/>
          </p:cNvGrpSpPr>
          <p:nvPr/>
        </p:nvGrpSpPr>
        <p:grpSpPr bwMode="auto">
          <a:xfrm>
            <a:off x="3708400" y="2349500"/>
            <a:ext cx="935038" cy="1138238"/>
            <a:chOff x="3707904" y="0"/>
            <a:chExt cx="936145" cy="1138773"/>
          </a:xfrm>
        </p:grpSpPr>
        <p:sp>
          <p:nvSpPr>
            <p:cNvPr id="1041" name="Text Box 3"/>
            <p:cNvSpPr txBox="1">
              <a:spLocks noChangeArrowheads="1"/>
            </p:cNvSpPr>
            <p:nvPr/>
          </p:nvSpPr>
          <p:spPr bwMode="auto">
            <a:xfrm>
              <a:off x="3923928" y="0"/>
              <a:ext cx="720121" cy="11387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Undefined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snow, ice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cloud filled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cloud cont</a:t>
              </a:r>
              <a:r>
                <a:rPr lang="hu-HU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cloud free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not proc</a:t>
              </a:r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3707904" y="0"/>
            <a:ext cx="232792" cy="1124744"/>
          </p:xfrm>
          <a:graphic>
            <a:graphicData uri="http://schemas.openxmlformats.org/presentationml/2006/ole">
              <p:oleObj spid="_x0000_s20487" name="CorelDRAW" r:id="rId8" imgW="682560" imgH="4871880" progId="">
                <p:embed/>
              </p:oleObj>
            </a:graphicData>
          </a:graphic>
        </p:graphicFrame>
      </p:grpSp>
      <p:sp>
        <p:nvSpPr>
          <p:cNvPr id="1033" name="Téglalap 3"/>
          <p:cNvSpPr>
            <a:spLocks noChangeArrowheads="1"/>
          </p:cNvSpPr>
          <p:nvPr/>
        </p:nvSpPr>
        <p:spPr bwMode="auto">
          <a:xfrm>
            <a:off x="0" y="0"/>
            <a:ext cx="230505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hu-H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April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2011 06:10 UTC 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" name="Szövegdoboz 6"/>
          <p:cNvSpPr txBox="1">
            <a:spLocks noChangeArrowheads="1"/>
          </p:cNvSpPr>
          <p:nvPr/>
        </p:nvSpPr>
        <p:spPr bwMode="auto">
          <a:xfrm>
            <a:off x="4572000" y="3213100"/>
            <a:ext cx="12954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day&amp;night</a:t>
            </a:r>
            <a:r>
              <a:rPr lang="hu-H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RGB</a:t>
            </a: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Szövegdoboz 7"/>
          <p:cNvSpPr txBox="1">
            <a:spLocks noChangeArrowheads="1"/>
          </p:cNvSpPr>
          <p:nvPr/>
        </p:nvSpPr>
        <p:spPr bwMode="auto">
          <a:xfrm>
            <a:off x="0" y="6581775"/>
            <a:ext cx="9366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Cloud</a:t>
            </a:r>
            <a:r>
              <a:rPr lang="hu-H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6" name="Szövegdoboz 8"/>
          <p:cNvSpPr txBox="1">
            <a:spLocks noChangeArrowheads="1"/>
          </p:cNvSpPr>
          <p:nvPr/>
        </p:nvSpPr>
        <p:spPr bwMode="auto">
          <a:xfrm>
            <a:off x="0" y="3213100"/>
            <a:ext cx="97155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Cloud</a:t>
            </a:r>
            <a:r>
              <a:rPr lang="hu-H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Mask</a:t>
            </a: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7" name="Szövegdoboz 9"/>
          <p:cNvSpPr txBox="1">
            <a:spLocks noChangeArrowheads="1"/>
          </p:cNvSpPr>
          <p:nvPr/>
        </p:nvSpPr>
        <p:spPr bwMode="auto">
          <a:xfrm>
            <a:off x="4572000" y="6581775"/>
            <a:ext cx="1223963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Cloud</a:t>
            </a:r>
            <a:r>
              <a:rPr lang="hu-H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Top </a:t>
            </a:r>
            <a:r>
              <a:rPr lang="hu-H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</a:t>
            </a:r>
            <a:r>
              <a:rPr lang="hu-H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8" descr="OMSZ logó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638" y="6524625"/>
            <a:ext cx="298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4" descr="OMSZ logó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33375"/>
            <a:ext cx="2508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0" y="0"/>
            <a:ext cx="4787900" cy="33813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dirty="0">
                <a:solidFill>
                  <a:schemeClr val="tx1"/>
                </a:solidFill>
              </a:rPr>
              <a:t>Felhő, por, vulkáni hamu maszk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Felhő típus (+ köd)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Felhőtető hőmérséklet, nyomás, magasság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Automatikus Műholdkép Interpretáció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Csapadék-hullás valószínűsége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Gyorsan Fejlődő Zivatarfelhők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 err="1">
                <a:solidFill>
                  <a:schemeClr val="tx1"/>
                </a:solidFill>
              </a:rPr>
              <a:t>Konvektív</a:t>
            </a:r>
            <a:r>
              <a:rPr lang="hu-HU" sz="1800" dirty="0">
                <a:solidFill>
                  <a:schemeClr val="tx1"/>
                </a:solidFill>
              </a:rPr>
              <a:t> csapadék intenzitása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Kihullható vízmennyiség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Stabilitási analízis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Nagy felbontású szél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Légtömeg Analízis</a:t>
            </a:r>
          </a:p>
        </p:txBody>
      </p:sp>
      <p:pic>
        <p:nvPicPr>
          <p:cNvPr id="24579" name="Kép 1" descr="HRWh_20110427061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1363663"/>
            <a:ext cx="6227762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2484438" y="2852738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dt_2005062518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0"/>
            <a:ext cx="86106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-180975" y="4687888"/>
            <a:ext cx="1752600" cy="2170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defTabSz="449263">
              <a:spcBef>
                <a:spcPct val="50000"/>
              </a:spcBef>
            </a:pPr>
            <a:r>
              <a:rPr lang="hu-HU" sz="1800" dirty="0">
                <a:solidFill>
                  <a:schemeClr val="tx1"/>
                </a:solidFill>
              </a:rPr>
              <a:t>IR10.8</a:t>
            </a:r>
          </a:p>
          <a:p>
            <a:pPr defTabSz="449263">
              <a:spcBef>
                <a:spcPct val="50000"/>
              </a:spcBef>
            </a:pPr>
            <a:r>
              <a:rPr lang="hu-HU" sz="1800" dirty="0">
                <a:solidFill>
                  <a:schemeClr val="tx1"/>
                </a:solidFill>
              </a:rPr>
              <a:t>Gyorsan fejlődő zivatarok</a:t>
            </a:r>
          </a:p>
          <a:p>
            <a:pPr defTabSz="449263">
              <a:spcBef>
                <a:spcPct val="50000"/>
              </a:spcBef>
            </a:pPr>
            <a:r>
              <a:rPr lang="hu-HU" sz="1800" dirty="0">
                <a:solidFill>
                  <a:schemeClr val="tx1"/>
                </a:solidFill>
              </a:rPr>
              <a:t>2005.06.25.</a:t>
            </a:r>
          </a:p>
          <a:p>
            <a:pPr defTabSz="449263">
              <a:spcBef>
                <a:spcPct val="50000"/>
              </a:spcBef>
            </a:pPr>
            <a:r>
              <a:rPr lang="hu-HU" sz="1800" dirty="0">
                <a:solidFill>
                  <a:schemeClr val="tx1"/>
                </a:solidFill>
              </a:rPr>
              <a:t>18:15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Kép 5" descr="spectru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268413"/>
            <a:ext cx="360045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Csoportba foglalás 14"/>
          <p:cNvGrpSpPr>
            <a:grpSpLocks/>
          </p:cNvGrpSpPr>
          <p:nvPr/>
        </p:nvGrpSpPr>
        <p:grpSpPr bwMode="auto">
          <a:xfrm>
            <a:off x="606425" y="1403350"/>
            <a:ext cx="2954338" cy="1470025"/>
            <a:chOff x="606103" y="1403698"/>
            <a:chExt cx="2954781" cy="1470025"/>
          </a:xfrm>
        </p:grpSpPr>
        <p:sp>
          <p:nvSpPr>
            <p:cNvPr id="2055" name="Szövegdoboz 8"/>
            <p:cNvSpPr txBox="1">
              <a:spLocks noChangeArrowheads="1"/>
            </p:cNvSpPr>
            <p:nvPr/>
          </p:nvSpPr>
          <p:spPr bwMode="auto">
            <a:xfrm>
              <a:off x="606242" y="2611967"/>
              <a:ext cx="2954642" cy="261756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1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 meteorológiai műholdak mérési tartománya</a:t>
              </a:r>
            </a:p>
          </p:txBody>
        </p:sp>
        <p:sp>
          <p:nvSpPr>
            <p:cNvPr id="9" name="Téglalap 8"/>
            <p:cNvSpPr/>
            <p:nvPr/>
          </p:nvSpPr>
          <p:spPr bwMode="auto">
            <a:xfrm>
              <a:off x="1517465" y="1403698"/>
              <a:ext cx="1100303" cy="482600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057" name="Szövegdoboz 10"/>
            <p:cNvSpPr txBox="1">
              <a:spLocks noChangeArrowheads="1"/>
            </p:cNvSpPr>
            <p:nvPr/>
          </p:nvSpPr>
          <p:spPr bwMode="auto">
            <a:xfrm>
              <a:off x="1471118" y="1573415"/>
              <a:ext cx="1012680" cy="184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Mikrohullám</a:t>
              </a:r>
            </a:p>
          </p:txBody>
        </p:sp>
        <p:cxnSp>
          <p:nvCxnSpPr>
            <p:cNvPr id="11" name="Egyenes összekötő 10"/>
            <p:cNvCxnSpPr/>
            <p:nvPr/>
          </p:nvCxnSpPr>
          <p:spPr bwMode="auto">
            <a:xfrm rot="10800000" flipV="1">
              <a:off x="606103" y="1886298"/>
              <a:ext cx="911362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 bwMode="auto">
            <a:xfrm>
              <a:off x="2617768" y="1886298"/>
              <a:ext cx="943116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3" name="Cím 1"/>
          <p:cNvSpPr>
            <a:spLocks noGrp="1"/>
          </p:cNvSpPr>
          <p:nvPr>
            <p:ph type="title"/>
          </p:nvPr>
        </p:nvSpPr>
        <p:spPr>
          <a:xfrm>
            <a:off x="395288" y="0"/>
            <a:ext cx="8228012" cy="808038"/>
          </a:xfrm>
        </p:spPr>
        <p:txBody>
          <a:bodyPr/>
          <a:lstStyle/>
          <a:p>
            <a:r>
              <a:rPr lang="hu-HU" sz="4000"/>
              <a:t>Műszerek</a:t>
            </a:r>
          </a:p>
        </p:txBody>
      </p:sp>
      <p:sp>
        <p:nvSpPr>
          <p:cNvPr id="2054" name="Szövegdoboz 12"/>
          <p:cNvSpPr txBox="1">
            <a:spLocks noChangeArrowheads="1"/>
          </p:cNvSpPr>
          <p:nvPr/>
        </p:nvSpPr>
        <p:spPr bwMode="auto">
          <a:xfrm>
            <a:off x="107950" y="115888"/>
            <a:ext cx="3527425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>
                <a:solidFill>
                  <a:schemeClr val="tx1"/>
                </a:solidFill>
              </a:rPr>
              <a:t>Az elektromágneses spektrum meghatározott tartományában mérnek.</a:t>
            </a:r>
          </a:p>
          <a:p>
            <a:endParaRPr lang="hu-HU"/>
          </a:p>
        </p:txBody>
      </p:sp>
    </p:spTree>
    <p:controls>
      <p:control spid="2055" name="Object" r:id="rId2" imgW="4607086" imgH="3024571"/>
    </p:controls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-458788"/>
            <a:ext cx="5486400" cy="677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églalap 2"/>
          <p:cNvSpPr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>
                <a:solidFill>
                  <a:schemeClr val="tx1"/>
                </a:solidFill>
              </a:rPr>
              <a:t>McBally, T: Polar-orbiting satellites crucial in successful Sandy Forecasts ECMWF Newsletter 134. 5-6</a:t>
            </a:r>
            <a:br>
              <a:rPr lang="en-US" sz="1200" i="1">
                <a:solidFill>
                  <a:schemeClr val="tx1"/>
                </a:solidFill>
              </a:rPr>
            </a:br>
            <a:r>
              <a:rPr lang="en-US" sz="1200" i="1">
                <a:solidFill>
                  <a:schemeClr val="tx1"/>
                </a:solidFill>
              </a:rPr>
              <a:t>http://www.ecmwf.int/publications/newsletters/pdf/134.pdf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1052513"/>
            <a:ext cx="3635375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1800" dirty="0">
                <a:solidFill>
                  <a:schemeClr val="tx1"/>
                </a:solidFill>
              </a:rPr>
              <a:t>A </a:t>
            </a:r>
            <a:r>
              <a:rPr lang="hu-HU" sz="1800" dirty="0" err="1">
                <a:solidFill>
                  <a:schemeClr val="tx1"/>
                </a:solidFill>
              </a:rPr>
              <a:t>Sandy</a:t>
            </a:r>
            <a:r>
              <a:rPr lang="hu-HU" sz="1800" dirty="0">
                <a:solidFill>
                  <a:schemeClr val="tx1"/>
                </a:solidFill>
              </a:rPr>
              <a:t> hurrikán pályájának (5 napos) előrejelzése az ECMWF globális modellben: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hu-HU" sz="1800" dirty="0">
                <a:solidFill>
                  <a:schemeClr val="tx1"/>
                </a:solidFill>
              </a:rPr>
              <a:t>Operatív előrejelzés (</a:t>
            </a:r>
            <a:r>
              <a:rPr lang="hu-HU" sz="1800" dirty="0" err="1">
                <a:solidFill>
                  <a:schemeClr val="tx1"/>
                </a:solidFill>
              </a:rPr>
              <a:t>geostacionárius</a:t>
            </a:r>
            <a:r>
              <a:rPr lang="hu-HU" sz="1800" dirty="0">
                <a:solidFill>
                  <a:schemeClr val="tx1"/>
                </a:solidFill>
              </a:rPr>
              <a:t> és poláris műholdak adataival)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hu-HU" sz="1800" dirty="0">
                <a:solidFill>
                  <a:schemeClr val="tx1"/>
                </a:solidFill>
              </a:rPr>
              <a:t>A poláris holdak adatai nélkül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hu-HU" sz="1800" dirty="0">
                <a:solidFill>
                  <a:schemeClr val="tx1"/>
                </a:solidFill>
              </a:rPr>
              <a:t>A </a:t>
            </a:r>
            <a:r>
              <a:rPr lang="hu-HU" sz="1800" dirty="0" err="1">
                <a:solidFill>
                  <a:schemeClr val="tx1"/>
                </a:solidFill>
              </a:rPr>
              <a:t>geostacionárius</a:t>
            </a:r>
            <a:r>
              <a:rPr lang="hu-HU" sz="1800" dirty="0">
                <a:solidFill>
                  <a:schemeClr val="tx1"/>
                </a:solidFill>
              </a:rPr>
              <a:t> holdak adatai nélkül</a:t>
            </a:r>
          </a:p>
          <a:p>
            <a:pPr marL="457200">
              <a:defRPr/>
            </a:pPr>
            <a:endParaRPr lang="hu-HU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hu-HU" sz="1400" dirty="0">
                <a:solidFill>
                  <a:schemeClr val="tx1"/>
                </a:solidFill>
              </a:rPr>
              <a:t>5 napos előrejelzések </a:t>
            </a:r>
          </a:p>
          <a:p>
            <a:pPr>
              <a:defRPr/>
            </a:pPr>
            <a:r>
              <a:rPr lang="hu-HU" sz="1400" dirty="0">
                <a:solidFill>
                  <a:schemeClr val="tx1"/>
                </a:solidFill>
              </a:rPr>
              <a:t>2012. október 25. 00 </a:t>
            </a:r>
            <a:r>
              <a:rPr lang="hu-HU" sz="1400" dirty="0" err="1">
                <a:solidFill>
                  <a:schemeClr val="tx1"/>
                </a:solidFill>
              </a:rPr>
              <a:t>UTC-kor</a:t>
            </a:r>
            <a:r>
              <a:rPr lang="hu-HU" sz="1400" dirty="0">
                <a:solidFill>
                  <a:schemeClr val="tx1"/>
                </a:solidFill>
              </a:rPr>
              <a:t> indított és 2012. október 30. 00 </a:t>
            </a:r>
            <a:r>
              <a:rPr lang="hu-HU" sz="1400" dirty="0" err="1">
                <a:solidFill>
                  <a:schemeClr val="tx1"/>
                </a:solidFill>
              </a:rPr>
              <a:t>UTC-re</a:t>
            </a:r>
            <a:r>
              <a:rPr lang="hu-HU" sz="1400" dirty="0">
                <a:solidFill>
                  <a:schemeClr val="tx1"/>
                </a:solidFill>
              </a:rPr>
              <a:t> vonatkozó előrejelzés. </a:t>
            </a:r>
          </a:p>
          <a:p>
            <a:pPr>
              <a:defRPr/>
            </a:pPr>
            <a:endParaRPr lang="hu-HU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hu-HU" sz="1400" dirty="0">
                <a:solidFill>
                  <a:schemeClr val="tx1"/>
                </a:solidFill>
              </a:rPr>
              <a:t>A kontúrok a felszíni nyomást mutatják 10 hPa-onként. </a:t>
            </a:r>
          </a:p>
          <a:p>
            <a:pPr>
              <a:defRPr/>
            </a:pPr>
            <a:endParaRPr lang="hu-HU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hu-HU" sz="1400" dirty="0">
                <a:solidFill>
                  <a:schemeClr val="tx1"/>
                </a:solidFill>
              </a:rPr>
              <a:t>A piros terület 980 hPa-nál alacsonyabb nyomást jelöli.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8677" name="Szövegdoboz 4"/>
          <p:cNvSpPr txBox="1">
            <a:spLocks noChangeArrowheads="1"/>
          </p:cNvSpPr>
          <p:nvPr/>
        </p:nvSpPr>
        <p:spPr bwMode="auto">
          <a:xfrm>
            <a:off x="0" y="0"/>
            <a:ext cx="374332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chemeClr val="tx1"/>
                </a:solidFill>
              </a:rPr>
              <a:t>Példa a műholdadatok fontosságára</a:t>
            </a:r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OMSZ logó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6019800"/>
            <a:ext cx="5143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0" y="6105525"/>
            <a:ext cx="2484438" cy="75247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solidFill>
                  <a:schemeClr val="tx1"/>
                </a:solidFill>
              </a:rPr>
              <a:t>Más osztály asszimilálja, mi folyamatosan biztosítjuk az adatokat</a:t>
            </a:r>
            <a:r>
              <a:rPr lang="en-US" sz="1400">
                <a:solidFill>
                  <a:schemeClr val="tx1"/>
                </a:solidFill>
              </a:rPr>
              <a:t>!!!</a:t>
            </a:r>
          </a:p>
        </p:txBody>
      </p:sp>
      <p:pic>
        <p:nvPicPr>
          <p:cNvPr id="29700" name="Picture 2" descr="P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2247900"/>
            <a:ext cx="6588125" cy="461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dirty="0">
                <a:solidFill>
                  <a:schemeClr val="tx1"/>
                </a:solidFill>
              </a:rPr>
              <a:t>Közép-európai méretű numerikus időjárás előrejelző modell </a:t>
            </a:r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ALADIN/HU</a:t>
            </a:r>
            <a:r>
              <a:rPr lang="hu-HU" dirty="0">
                <a:solidFill>
                  <a:schemeClr val="tx1"/>
                </a:solidFill>
              </a:rPr>
              <a:t> által felhasznált műholdadatok </a:t>
            </a:r>
            <a:endParaRPr lang="hu-HU" sz="1600" dirty="0">
              <a:solidFill>
                <a:schemeClr val="tx1"/>
              </a:solidFill>
            </a:endParaRPr>
          </a:p>
        </p:txBody>
      </p:sp>
      <p:sp>
        <p:nvSpPr>
          <p:cNvPr id="29702" name="Szövegdoboz 6"/>
          <p:cNvSpPr txBox="1">
            <a:spLocks noChangeArrowheads="1"/>
          </p:cNvSpPr>
          <p:nvPr/>
        </p:nvSpPr>
        <p:spPr bwMode="auto">
          <a:xfrm>
            <a:off x="3492500" y="1773238"/>
            <a:ext cx="5364163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chemeClr val="tx1"/>
                </a:solidFill>
              </a:rPr>
              <a:t>Beválási valószínűség nagy csapadékos esetekre</a:t>
            </a:r>
          </a:p>
          <a:p>
            <a:r>
              <a:rPr lang="hu-HU" sz="1600">
                <a:solidFill>
                  <a:schemeClr val="tx1"/>
                </a:solidFill>
              </a:rPr>
              <a:t>&gt; 10 mm / 6 óra 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703" name="Szövegdoboz 7"/>
          <p:cNvSpPr txBox="1">
            <a:spLocks noChangeArrowheads="1"/>
          </p:cNvSpPr>
          <p:nvPr/>
        </p:nvSpPr>
        <p:spPr bwMode="auto">
          <a:xfrm>
            <a:off x="4716463" y="2636838"/>
            <a:ext cx="3003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solidFill>
                  <a:schemeClr val="tx1"/>
                </a:solidFill>
              </a:rPr>
              <a:t>piros – Meteosat adatok nélkül</a:t>
            </a:r>
          </a:p>
          <a:p>
            <a:r>
              <a:rPr lang="hu-HU" sz="1400">
                <a:solidFill>
                  <a:schemeClr val="tx1"/>
                </a:solidFill>
              </a:rPr>
              <a:t>zöld – Meteosat adatokkal 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9704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- </a:t>
            </a:r>
            <a:r>
              <a:rPr lang="hu-HU" sz="1600" dirty="0">
                <a:solidFill>
                  <a:schemeClr val="tx1"/>
                </a:solidFill>
              </a:rPr>
              <a:t>Műholdból meghatározott szél mező 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endParaRPr lang="hu-HU" sz="16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NOAA TOVS  </a:t>
            </a:r>
            <a:r>
              <a:rPr lang="hu-HU" sz="1600" dirty="0">
                <a:solidFill>
                  <a:schemeClr val="tx1"/>
                </a:solidFill>
              </a:rPr>
              <a:t>adatok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hu-HU" sz="1600" dirty="0">
                <a:solidFill>
                  <a:schemeClr val="tx1"/>
                </a:solidFill>
              </a:rPr>
              <a:t> (hőmérséklet és nedvesség profilok), IASI adatok (tesztelés alatt)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M</a:t>
            </a:r>
            <a:r>
              <a:rPr lang="hu-HU" sz="1600" dirty="0">
                <a:solidFill>
                  <a:schemeClr val="tx1"/>
                </a:solidFill>
              </a:rPr>
              <a:t>ETEOSAT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u="sng" dirty="0">
                <a:solidFill>
                  <a:schemeClr val="tx1"/>
                </a:solidFill>
              </a:rPr>
              <a:t>infra</a:t>
            </a:r>
            <a:r>
              <a:rPr lang="hu-HU" sz="1600" u="sng" dirty="0">
                <a:solidFill>
                  <a:schemeClr val="tx1"/>
                </a:solidFill>
              </a:rPr>
              <a:t>vörös csatornák</a:t>
            </a:r>
            <a:r>
              <a:rPr lang="en-US" sz="16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9705" name="Text Box 13"/>
          <p:cNvSpPr txBox="1">
            <a:spLocks noChangeArrowheads="1"/>
          </p:cNvSpPr>
          <p:nvPr/>
        </p:nvSpPr>
        <p:spPr bwMode="auto">
          <a:xfrm>
            <a:off x="0" y="3429000"/>
            <a:ext cx="24844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>
                <a:solidFill>
                  <a:schemeClr val="tx1"/>
                </a:solidFill>
              </a:rPr>
              <a:t>A Meteosat infravörös csatornák használatának hatása</a:t>
            </a:r>
            <a:endParaRPr lang="en-US" sz="16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452320" y="188640"/>
          <a:ext cx="1152128" cy="1219901"/>
        </p:xfrm>
        <a:graphic>
          <a:graphicData uri="http://schemas.openxmlformats.org/presentationml/2006/ole">
            <p:oleObj spid="_x0000_s21511" name="Dokumentum" r:id="rId4" imgW="3400425" imgH="3600450" progId="">
              <p:embed/>
            </p:oleObj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t="4354"/>
          <a:stretch>
            <a:fillRect/>
          </a:stretch>
        </p:blipFill>
        <p:spPr bwMode="auto">
          <a:xfrm>
            <a:off x="1" y="1887954"/>
            <a:ext cx="9144000" cy="497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1979712" y="26064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tx1"/>
                </a:solidFill>
              </a:rPr>
              <a:t>H-SAF csapadék produktumok </a:t>
            </a:r>
            <a:r>
              <a:rPr lang="hu-HU" b="1" dirty="0" err="1">
                <a:solidFill>
                  <a:schemeClr val="tx1"/>
                </a:solidFill>
              </a:rPr>
              <a:t>validálása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83568" y="112474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Objektív és szubjektív verifikáció radar és automata csapadékmérések alapján.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8013" cy="1141412"/>
          </a:xfrm>
        </p:spPr>
        <p:txBody>
          <a:bodyPr/>
          <a:lstStyle/>
          <a:p>
            <a:r>
              <a:rPr lang="hu-HU" sz="3600" dirty="0"/>
              <a:t>Zivatarvizsgálat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836712"/>
            <a:ext cx="8228013" cy="4524375"/>
          </a:xfrm>
        </p:spPr>
        <p:txBody>
          <a:bodyPr/>
          <a:lstStyle/>
          <a:p>
            <a:r>
              <a:rPr lang="hu-HU" sz="2400" dirty="0"/>
              <a:t>Zivatar környezetének vizsgálata különböző műholdas mérések alapján.</a:t>
            </a: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1187624" y="1988840"/>
            <a:ext cx="7788737" cy="4765427"/>
            <a:chOff x="166378" y="928424"/>
            <a:chExt cx="8737975" cy="5969859"/>
          </a:xfrm>
        </p:grpSpPr>
        <p:pic>
          <p:nvPicPr>
            <p:cNvPr id="4" name="Kép 7">
              <a:extLst/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378" y="928424"/>
              <a:ext cx="4076012" cy="29635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732668" y="3342486"/>
              <a:ext cx="3040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24h Microphysics RGB (enhanced)</a:t>
              </a:r>
            </a:p>
          </p:txBody>
        </p:sp>
        <p:pic>
          <p:nvPicPr>
            <p:cNvPr id="6" name="Kép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378" y="3896741"/>
              <a:ext cx="4055849" cy="3001542"/>
            </a:xfrm>
            <a:prstGeom prst="rect">
              <a:avLst/>
            </a:prstGeom>
          </p:spPr>
        </p:pic>
        <p:pic>
          <p:nvPicPr>
            <p:cNvPr id="7" name="Kép 6">
              <a:extLst>
                <a:ext uri="{FF2B5EF4-FFF2-40B4-BE49-F238E27FC236}">
                  <a16:creationId xmlns="" xmlns:a16="http://schemas.microsoft.com/office/drawing/2014/main" id="{E80C7EB0-C8D2-4E21-9711-A4898034A35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5658" y="1021614"/>
              <a:ext cx="4544946" cy="300154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Kép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4633" y="3870217"/>
              <a:ext cx="4008474" cy="2974890"/>
            </a:xfrm>
            <a:prstGeom prst="rect">
              <a:avLst/>
            </a:prstGeom>
          </p:spPr>
        </p:pic>
        <p:sp>
          <p:nvSpPr>
            <p:cNvPr id="9" name="Szövegdoboz 8"/>
            <p:cNvSpPr txBox="1"/>
            <p:nvPr/>
          </p:nvSpPr>
          <p:spPr>
            <a:xfrm>
              <a:off x="7854637" y="387021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GII</a:t>
              </a:r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180611" y="4015919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ECMWF</a:t>
              </a: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8245198" y="99435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IASI</a:t>
              </a:r>
            </a:p>
          </p:txBody>
        </p:sp>
        <p:sp>
          <p:nvSpPr>
            <p:cNvPr id="12" name="Jobbra nyíl 11"/>
            <p:cNvSpPr/>
            <p:nvPr/>
          </p:nvSpPr>
          <p:spPr>
            <a:xfrm rot="19238232">
              <a:off x="4756939" y="5742187"/>
              <a:ext cx="433287" cy="1956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Jobbra nyíl 12"/>
            <p:cNvSpPr/>
            <p:nvPr/>
          </p:nvSpPr>
          <p:spPr>
            <a:xfrm rot="19238232">
              <a:off x="5008769" y="2761114"/>
              <a:ext cx="433287" cy="1956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Jobbra nyíl 13"/>
            <p:cNvSpPr/>
            <p:nvPr/>
          </p:nvSpPr>
          <p:spPr>
            <a:xfrm rot="19238232">
              <a:off x="516025" y="5821016"/>
              <a:ext cx="433287" cy="1956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Jobbra nyíl 26"/>
            <p:cNvSpPr/>
            <p:nvPr/>
          </p:nvSpPr>
          <p:spPr>
            <a:xfrm rot="19238232">
              <a:off x="739350" y="2955602"/>
              <a:ext cx="433287" cy="19563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Szövegdoboz 16"/>
          <p:cNvSpPr txBox="1"/>
          <p:nvPr/>
        </p:nvSpPr>
        <p:spPr>
          <a:xfrm>
            <a:off x="0" y="162880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Kihullató víz (mm)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>
            <a:grpSpLocks noChangeAspect="1"/>
          </p:cNvGrpSpPr>
          <p:nvPr/>
        </p:nvGrpSpPr>
        <p:grpSpPr>
          <a:xfrm>
            <a:off x="3522595" y="1292068"/>
            <a:ext cx="5495132" cy="5418452"/>
            <a:chOff x="3001895" y="916526"/>
            <a:chExt cx="7850188" cy="7740650"/>
          </a:xfrm>
        </p:grpSpPr>
        <p:pic>
          <p:nvPicPr>
            <p:cNvPr id="4" name="Kép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895" y="916526"/>
              <a:ext cx="7850188" cy="774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Egyenes összekötő nyíllal 4"/>
            <p:cNvCxnSpPr/>
            <p:nvPr/>
          </p:nvCxnSpPr>
          <p:spPr>
            <a:xfrm>
              <a:off x="4441758" y="2580226"/>
              <a:ext cx="5397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nyíllal 5"/>
            <p:cNvCxnSpPr/>
            <p:nvPr/>
          </p:nvCxnSpPr>
          <p:spPr>
            <a:xfrm>
              <a:off x="5826058" y="2577051"/>
              <a:ext cx="5397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39"/>
            <p:cNvSpPr txBox="1">
              <a:spLocks noChangeArrowheads="1"/>
            </p:cNvSpPr>
            <p:nvPr/>
          </p:nvSpPr>
          <p:spPr bwMode="auto">
            <a:xfrm>
              <a:off x="4394133" y="2261140"/>
              <a:ext cx="1131721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Pe</a:t>
              </a:r>
              <a:r>
                <a:rPr kumimoji="0" lang="hu-HU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riod </a:t>
              </a:r>
              <a:r>
                <a:rPr kumimoji="0" lang="en-US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</a:t>
              </a:r>
              <a:endParaRPr kumimoji="0" lang="hu-HU" altLang="hu-HU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8" name="Szövegdoboz 228"/>
            <p:cNvSpPr txBox="1">
              <a:spLocks noChangeArrowheads="1"/>
            </p:cNvSpPr>
            <p:nvPr/>
          </p:nvSpPr>
          <p:spPr bwMode="auto">
            <a:xfrm>
              <a:off x="5783195" y="2284951"/>
              <a:ext cx="1131721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Pe</a:t>
              </a:r>
              <a:r>
                <a:rPr kumimoji="0" lang="hu-HU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riod </a:t>
              </a:r>
              <a:r>
                <a:rPr kumimoji="0" lang="en-US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</a:t>
              </a:r>
              <a:endParaRPr kumimoji="0" lang="hu-HU" altLang="hu-HU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599170" y="3212052"/>
              <a:ext cx="4024313" cy="118713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After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1800 UTC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the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storm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’s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distance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from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radar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exceeds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120 km and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the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Doppler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velocity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data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cannot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be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analyzed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with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sufficient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certainty</a:t>
              </a:r>
              <a:endPara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2522" y="104123"/>
            <a:ext cx="7886700" cy="1085486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chemeClr val="tx1"/>
                </a:solidFill>
              </a:rPr>
              <a:t>Műhold-, radar- és villám adatok együttes felhasználása</a:t>
            </a:r>
            <a:r>
              <a:rPr lang="en-GB" sz="3200" b="1" dirty="0">
                <a:solidFill>
                  <a:schemeClr val="tx1"/>
                </a:solidFill>
              </a:rPr>
              <a:t>, </a:t>
            </a:r>
            <a:r>
              <a:rPr lang="hu-HU" sz="3200" b="1" dirty="0">
                <a:solidFill>
                  <a:schemeClr val="tx1"/>
                </a:solidFill>
              </a:rPr>
              <a:t>09 </a:t>
            </a:r>
            <a:r>
              <a:rPr lang="hu-HU" sz="3200" b="1" dirty="0" err="1">
                <a:solidFill>
                  <a:schemeClr val="tx1"/>
                </a:solidFill>
              </a:rPr>
              <a:t>June</a:t>
            </a:r>
            <a:r>
              <a:rPr lang="hu-HU" sz="3200" b="1" dirty="0">
                <a:solidFill>
                  <a:schemeClr val="tx1"/>
                </a:solidFill>
              </a:rPr>
              <a:t> 2012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1298" y="1479396"/>
            <a:ext cx="3144360" cy="2355757"/>
          </a:xfrm>
        </p:spPr>
        <p:txBody>
          <a:bodyPr>
            <a:normAutofit fontScale="92500"/>
          </a:bodyPr>
          <a:lstStyle/>
          <a:p>
            <a:r>
              <a:rPr lang="hu-HU" sz="2400" dirty="0" err="1">
                <a:solidFill>
                  <a:schemeClr val="tx1"/>
                </a:solidFill>
              </a:rPr>
              <a:t>Correlation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between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lightning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number</a:t>
            </a:r>
            <a:r>
              <a:rPr lang="hu-HU" sz="2400" dirty="0">
                <a:solidFill>
                  <a:schemeClr val="tx1"/>
                </a:solidFill>
              </a:rPr>
              <a:t> and </a:t>
            </a:r>
            <a:r>
              <a:rPr lang="hu-HU" sz="2400" dirty="0" err="1">
                <a:solidFill>
                  <a:schemeClr val="tx1"/>
                </a:solidFill>
              </a:rPr>
              <a:t>estimated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vorticity</a:t>
            </a:r>
            <a:endParaRPr lang="hu-HU" sz="2400" dirty="0">
              <a:solidFill>
                <a:schemeClr val="tx1"/>
              </a:solidFill>
            </a:endParaRPr>
          </a:p>
          <a:p>
            <a:r>
              <a:rPr lang="hu-HU" sz="2400" dirty="0" err="1">
                <a:solidFill>
                  <a:schemeClr val="tx1"/>
                </a:solidFill>
              </a:rPr>
              <a:t>Cold</a:t>
            </a:r>
            <a:r>
              <a:rPr lang="hu-HU" sz="2400" dirty="0">
                <a:solidFill>
                  <a:schemeClr val="tx1"/>
                </a:solidFill>
              </a:rPr>
              <a:t>-ring </a:t>
            </a:r>
            <a:r>
              <a:rPr lang="hu-HU" sz="2400" dirty="0" err="1">
                <a:solidFill>
                  <a:schemeClr val="tx1"/>
                </a:solidFill>
              </a:rPr>
              <a:t>formed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after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the</a:t>
            </a:r>
            <a:r>
              <a:rPr lang="hu-HU" sz="2400" dirty="0">
                <a:solidFill>
                  <a:schemeClr val="tx1"/>
                </a:solidFill>
              </a:rPr>
              <a:t> „</a:t>
            </a:r>
            <a:r>
              <a:rPr lang="hu-HU" sz="2400" dirty="0" err="1">
                <a:solidFill>
                  <a:schemeClr val="tx1"/>
                </a:solidFill>
              </a:rPr>
              <a:t>lightning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jump</a:t>
            </a:r>
            <a:r>
              <a:rPr lang="hu-HU" sz="2400" dirty="0">
                <a:solidFill>
                  <a:schemeClr val="tx1"/>
                </a:solidFill>
              </a:rPr>
              <a:t>”</a:t>
            </a:r>
          </a:p>
        </p:txBody>
      </p:sp>
      <p:pic>
        <p:nvPicPr>
          <p:cNvPr id="11" name="Kép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4" y="3851280"/>
            <a:ext cx="3128981" cy="281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9"/>
          <p:cNvSpPr txBox="1">
            <a:spLocks noChangeArrowheads="1"/>
          </p:cNvSpPr>
          <p:nvPr/>
        </p:nvSpPr>
        <p:spPr bwMode="auto">
          <a:xfrm>
            <a:off x="251520" y="3861048"/>
            <a:ext cx="31383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IR 10.8 + HRV sandwich</a:t>
            </a:r>
            <a:r>
              <a:rPr kumimoji="0" lang="hu-HU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image</a:t>
            </a:r>
            <a:endParaRPr kumimoji="0" lang="en-US" altLang="hu-H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1728 UTC</a:t>
            </a:r>
            <a:endParaRPr kumimoji="0" lang="hu-HU" altLang="hu-H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Text Box 170"/>
          <p:cNvSpPr txBox="1">
            <a:spLocks noChangeArrowheads="1"/>
          </p:cNvSpPr>
          <p:nvPr/>
        </p:nvSpPr>
        <p:spPr bwMode="auto">
          <a:xfrm>
            <a:off x="2123728" y="5733256"/>
            <a:ext cx="11842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Ice</a:t>
            </a:r>
            <a:r>
              <a:rPr kumimoji="0" lang="hu-HU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plume</a:t>
            </a:r>
            <a:endParaRPr kumimoji="0" lang="hu-HU" altLang="hu-H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 flipH="1" flipV="1">
            <a:off x="2237787" y="5648329"/>
            <a:ext cx="419100" cy="2016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1475656" y="6309320"/>
            <a:ext cx="194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Overshooting</a:t>
            </a:r>
            <a:r>
              <a:rPr kumimoji="0" lang="hu-HU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top</a:t>
            </a:r>
          </a:p>
        </p:txBody>
      </p:sp>
      <p:cxnSp>
        <p:nvCxnSpPr>
          <p:cNvPr id="16" name="Egyenes összekötő nyíllal 15">
            <a:extLst/>
          </p:cNvPr>
          <p:cNvCxnSpPr>
            <a:cxnSpLocks/>
          </p:cNvCxnSpPr>
          <p:nvPr/>
        </p:nvCxnSpPr>
        <p:spPr>
          <a:xfrm flipH="1" flipV="1">
            <a:off x="2101262" y="5916617"/>
            <a:ext cx="309563" cy="3571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636291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9"/>
          <p:cNvGrpSpPr>
            <a:grpSpLocks/>
          </p:cNvGrpSpPr>
          <p:nvPr/>
        </p:nvGrpSpPr>
        <p:grpSpPr bwMode="auto">
          <a:xfrm>
            <a:off x="1524000" y="0"/>
            <a:ext cx="7500938" cy="6791325"/>
            <a:chOff x="960" y="0"/>
            <a:chExt cx="4725" cy="4278"/>
          </a:xfrm>
        </p:grpSpPr>
        <p:sp>
          <p:nvSpPr>
            <p:cNvPr id="34823" name="Text Box 7"/>
            <p:cNvSpPr txBox="1">
              <a:spLocks noChangeArrowheads="1"/>
            </p:cNvSpPr>
            <p:nvPr/>
          </p:nvSpPr>
          <p:spPr bwMode="auto">
            <a:xfrm>
              <a:off x="1008" y="144"/>
              <a:ext cx="163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III.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4838" name="Text Box 22"/>
            <p:cNvSpPr txBox="1">
              <a:spLocks noChangeArrowheads="1"/>
            </p:cNvSpPr>
            <p:nvPr/>
          </p:nvSpPr>
          <p:spPr bwMode="auto">
            <a:xfrm>
              <a:off x="1218" y="0"/>
              <a:ext cx="67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2009.</a:t>
              </a:r>
            </a:p>
          </p:txBody>
        </p:sp>
        <p:pic>
          <p:nvPicPr>
            <p:cNvPr id="34818" name="Picture 2" descr="C:\Documents and Settings\ildi\Dokumentumok\vegindex\Legkor\ndvi_ha_200903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126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9" name="Picture 3" descr="C:\Documents and Settings\ildi\Dokumentumok\vegindex\Legkor\ndvi_ha_200904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648"/>
              <a:ext cx="726" cy="5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0" name="Picture 4" descr="C:\Documents and Settings\ildi\Dokumentumok\vegindex\Legkor\ndvi_ha_200905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18" y="1169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1" name="Picture 5" descr="C:\Documents and Settings\ildi\Dokumentumok\vegindex\Legkor\ndvi_ha_200906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1691"/>
              <a:ext cx="726" cy="5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9" name="Picture 13" descr="C:\Documents and Settings\ildi\Dokumentumok\vegindex\Legkor\ndvi_ha_200907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2212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30" name="Picture 14" descr="C:\Documents and Settings\ildi\Dokumentumok\vegindex\Legkor\ndvi_ha_200908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2734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31" name="Picture 15" descr="C:\Documents and Settings\ildi\Dokumentumok\vegindex\Legkor\ndvi_ha_200909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3255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32" name="Picture 16" descr="C:\Documents and Settings\ildi\Dokumentumok\vegindex\Legkor\ndvi_ha_200910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3776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1" name="Picture 25" descr="C:\Documents and Settings\ildi\Dokumentumok\vegindex\Legkor\ndvi_ha_201003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126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2" name="Picture 26" descr="C:\Documents and Settings\ildi\Dokumentumok\vegindex\Legkor\ndvi_ha_201004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648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3" name="Picture 27" descr="C:\Documents and Settings\ildi\Dokumentumok\vegindex\Legkor\ndvi_ha_201005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1169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4" name="Picture 28" descr="C:\Documents and Settings\ildi\Dokumentumok\vegindex\Legkor\ndvi_ha_201006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1691"/>
              <a:ext cx="726" cy="49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5" name="Picture 29" descr="C:\Documents and Settings\ildi\Dokumentumok\vegindex\Legkor\ndvi_ha_201007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2212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6" name="Picture 30" descr="C:\Documents and Settings\ildi\Dokumentumok\vegindex\Legkor\ndvi_ha_201008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2734"/>
              <a:ext cx="726" cy="4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7" name="Picture 31" descr="C:\Documents and Settings\ildi\Dokumentumok\vegindex\Legkor\ndvi_ha_201009.gi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3255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8" name="Picture 32" descr="C:\Documents and Settings\ildi\Dokumentumok\vegindex\Legkor\ndvi_ha_201010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3776"/>
              <a:ext cx="726" cy="5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1" name="Picture 195" descr="C:\Documents and Settings\ildi\Dokumentumok\vegindex\Legkor\ndvi_ha_201103.gif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126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2" name="Picture 196" descr="C:\Documents and Settings\ildi\Dokumentumok\vegindex\Legkor\ndvi_ha_201104.gif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648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3" name="Picture 197" descr="C:\Documents and Settings\ildi\Dokumentumok\vegindex\Legkor\ndvi_ha_201105.gif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1169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4" name="Picture 198" descr="C:\Documents and Settings\ildi\Dokumentumok\vegindex\Legkor\ndvi_ha_201106.gif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1691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5" name="Picture 199" descr="C:\Documents and Settings\ildi\Dokumentumok\vegindex\Legkor\ndvi_ha_201107.gif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2212"/>
              <a:ext cx="726" cy="49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6" name="Picture 200" descr="C:\Documents and Settings\ildi\Dokumentumok\vegindex\Legkor\ndvi_ha_201108.gif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2734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7" name="Picture 201" descr="C:\Documents and Settings\ildi\Dokumentumok\vegindex\Legkor\ndvi_ha_201109.gif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3255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8" name="Picture 202" descr="C:\Documents and Settings\ildi\Dokumentumok\vegindex\Legkor\ndvi_ha_201110.gif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3776"/>
              <a:ext cx="726" cy="50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9" name="Picture 203" descr="C:\Documents and Settings\ildi\Dokumentumok\vegindex\Legkor\ndvi_ha_201203.gif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126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0" name="Picture 204" descr="C:\Documents and Settings\ildi\Dokumentumok\vegindex\Legkor\ndvi_ha_201204.gif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648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1" name="Picture 205" descr="C:\Documents and Settings\ildi\Dokumentumok\vegindex\Legkor\ndvi_ha_201205.gif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1169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2" name="Picture 206" descr="C:\Documents and Settings\ildi\Dokumentumok\vegindex\Legkor\ndvi_ha_201206.gif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1691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3" name="Picture 207" descr="C:\Documents and Settings\ildi\Dokumentumok\vegindex\Legkor\ndvi_ha_201207.gif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2212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4" name="Picture 208" descr="C:\Documents and Settings\ildi\Dokumentumok\vegindex\Legkor\ndvi_ha_201208.gif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2734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5" name="Picture 209" descr="C:\Documents and Settings\ildi\Dokumentumok\vegindex\Legkor\ndvi_ha_201209.gif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3255"/>
              <a:ext cx="726" cy="49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6" name="Picture 210" descr="C:\Documents and Settings\ildi\Dokumentumok\vegindex\Legkor\ndvi_ha_201210.gif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3776"/>
              <a:ext cx="726" cy="4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7" name="Picture 211" descr="C:\Documents and Settings\ildi\Dokumentumok\vegindex\Legkor\ndvi_ha_201303.gif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126"/>
              <a:ext cx="726" cy="4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8" name="Picture 212" descr="C:\Documents and Settings\ildi\Dokumentumok\vegindex\Legkor\ndvi_ha_201304.gif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648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9" name="Picture 213" descr="C:\Documents and Settings\ildi\Dokumentumok\vegindex\Legkor\ndvi_ha_201305.gif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1169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0" name="Picture 214" descr="C:\Documents and Settings\ildi\Dokumentumok\vegindex\Legkor\ndvi_ha_201306.gif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1691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1" name="Picture 215" descr="C:\Documents and Settings\ildi\Dokumentumok\vegindex\Legkor\ndvi_ha_201307.gif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2212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2" name="Picture 216" descr="C:\Documents and Settings\ildi\Dokumentumok\vegindex\Legkor\ndvi_ha_201308.gif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2734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3" name="Picture 217" descr="C:\Documents and Settings\ildi\Dokumentumok\vegindex\Legkor\ndvi_ha_201309.gif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3255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4" name="Picture 218" descr="C:\Documents and Settings\ildi\Dokumentumok\vegindex\Legkor\ndvi_ha_201310.gif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3776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5" name="Picture 219" descr="C:\Documents and Settings\ildi\Dokumentumok\vegindex\Legkor\ndvi_ha_201403.gif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126"/>
              <a:ext cx="726" cy="4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6" name="Picture 220" descr="C:\Documents and Settings\ildi\Dokumentumok\vegindex\Legkor\ndvi_ha_201404.gif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648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7" name="Picture 221" descr="C:\Documents and Settings\ildi\Dokumentumok\vegindex\Legkor\ndvi_ha_201405.gif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1169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8" name="Picture 222" descr="C:\Documents and Settings\ildi\Dokumentumok\vegindex\Legkor\ndvi_ha_201406.gif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1691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9" name="Picture 223" descr="C:\Documents and Settings\ildi\Dokumentumok\vegindex\Legkor\ndvi_ha_201407.gif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2212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40" name="Picture 224" descr="C:\Documents and Settings\ildi\Dokumentumok\vegindex\Legkor\ndvi_ha_201408.gif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2734"/>
              <a:ext cx="726" cy="49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41" name="Picture 225" descr="C:\Documents and Settings\ildi\Dokumentumok\vegindex\Legkor\ndvi_ha_201409.gif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3255"/>
              <a:ext cx="726" cy="5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42" name="Picture 226" descr="C:\Documents and Settings\ildi\Dokumentumok\vegindex\Legkor\ndvi_ha_201410.gif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3776"/>
              <a:ext cx="725" cy="49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044" name="Text Box 228"/>
            <p:cNvSpPr txBox="1">
              <a:spLocks noChangeArrowheads="1"/>
            </p:cNvSpPr>
            <p:nvPr/>
          </p:nvSpPr>
          <p:spPr bwMode="auto">
            <a:xfrm>
              <a:off x="1968" y="0"/>
              <a:ext cx="67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2010.</a:t>
              </a:r>
            </a:p>
          </p:txBody>
        </p:sp>
        <p:sp>
          <p:nvSpPr>
            <p:cNvPr id="35045" name="Text Box 229"/>
            <p:cNvSpPr txBox="1">
              <a:spLocks noChangeArrowheads="1"/>
            </p:cNvSpPr>
            <p:nvPr/>
          </p:nvSpPr>
          <p:spPr bwMode="auto">
            <a:xfrm>
              <a:off x="2736" y="0"/>
              <a:ext cx="67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2011.</a:t>
              </a:r>
            </a:p>
          </p:txBody>
        </p:sp>
        <p:sp>
          <p:nvSpPr>
            <p:cNvPr id="35046" name="Text Box 230"/>
            <p:cNvSpPr txBox="1">
              <a:spLocks noChangeArrowheads="1"/>
            </p:cNvSpPr>
            <p:nvPr/>
          </p:nvSpPr>
          <p:spPr bwMode="auto">
            <a:xfrm>
              <a:off x="3456" y="0"/>
              <a:ext cx="67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2012.</a:t>
              </a:r>
            </a:p>
          </p:txBody>
        </p:sp>
        <p:sp>
          <p:nvSpPr>
            <p:cNvPr id="35047" name="Text Box 231"/>
            <p:cNvSpPr txBox="1">
              <a:spLocks noChangeArrowheads="1"/>
            </p:cNvSpPr>
            <p:nvPr/>
          </p:nvSpPr>
          <p:spPr bwMode="auto">
            <a:xfrm>
              <a:off x="4224" y="0"/>
              <a:ext cx="67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2013.</a:t>
              </a:r>
            </a:p>
          </p:txBody>
        </p:sp>
        <p:sp>
          <p:nvSpPr>
            <p:cNvPr id="35048" name="Text Box 232"/>
            <p:cNvSpPr txBox="1">
              <a:spLocks noChangeArrowheads="1"/>
            </p:cNvSpPr>
            <p:nvPr/>
          </p:nvSpPr>
          <p:spPr bwMode="auto">
            <a:xfrm>
              <a:off x="4944" y="0"/>
              <a:ext cx="67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2014.</a:t>
              </a:r>
            </a:p>
          </p:txBody>
        </p:sp>
        <p:sp>
          <p:nvSpPr>
            <p:cNvPr id="35049" name="Text Box 233"/>
            <p:cNvSpPr txBox="1">
              <a:spLocks noChangeArrowheads="1"/>
            </p:cNvSpPr>
            <p:nvPr/>
          </p:nvSpPr>
          <p:spPr bwMode="auto">
            <a:xfrm>
              <a:off x="1007" y="672"/>
              <a:ext cx="163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IV.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0" name="Text Box 234"/>
            <p:cNvSpPr txBox="1">
              <a:spLocks noChangeArrowheads="1"/>
            </p:cNvSpPr>
            <p:nvPr/>
          </p:nvSpPr>
          <p:spPr bwMode="auto">
            <a:xfrm>
              <a:off x="1007" y="1200"/>
              <a:ext cx="163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V.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1" name="Text Box 235"/>
            <p:cNvSpPr txBox="1">
              <a:spLocks noChangeArrowheads="1"/>
            </p:cNvSpPr>
            <p:nvPr/>
          </p:nvSpPr>
          <p:spPr bwMode="auto">
            <a:xfrm>
              <a:off x="1007" y="1728"/>
              <a:ext cx="163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VI</a:t>
              </a:r>
              <a:r>
                <a:rPr lang="hu-HU" altLang="hu-HU" sz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2" name="Text Box 236"/>
            <p:cNvSpPr txBox="1">
              <a:spLocks noChangeArrowheads="1"/>
            </p:cNvSpPr>
            <p:nvPr/>
          </p:nvSpPr>
          <p:spPr bwMode="auto">
            <a:xfrm>
              <a:off x="960" y="2256"/>
              <a:ext cx="210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VII.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35053" name="Text Box 237"/>
            <p:cNvSpPr txBox="1">
              <a:spLocks noChangeArrowheads="1"/>
            </p:cNvSpPr>
            <p:nvPr/>
          </p:nvSpPr>
          <p:spPr bwMode="auto">
            <a:xfrm>
              <a:off x="960" y="2784"/>
              <a:ext cx="21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VIII.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4" name="Text Box 238"/>
            <p:cNvSpPr txBox="1">
              <a:spLocks noChangeArrowheads="1"/>
            </p:cNvSpPr>
            <p:nvPr/>
          </p:nvSpPr>
          <p:spPr bwMode="auto">
            <a:xfrm>
              <a:off x="1007" y="3312"/>
              <a:ext cx="163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IX.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5" name="Text Box 239"/>
            <p:cNvSpPr txBox="1">
              <a:spLocks noChangeArrowheads="1"/>
            </p:cNvSpPr>
            <p:nvPr/>
          </p:nvSpPr>
          <p:spPr bwMode="auto">
            <a:xfrm>
              <a:off x="1007" y="3792"/>
              <a:ext cx="163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X.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 b="1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</p:grpSp>
      <p:grpSp>
        <p:nvGrpSpPr>
          <p:cNvPr id="4" name="Group 241"/>
          <p:cNvGrpSpPr>
            <a:grpSpLocks/>
          </p:cNvGrpSpPr>
          <p:nvPr/>
        </p:nvGrpSpPr>
        <p:grpSpPr bwMode="auto">
          <a:xfrm>
            <a:off x="-152400" y="4495800"/>
            <a:ext cx="1752600" cy="2152650"/>
            <a:chOff x="432" y="2496"/>
            <a:chExt cx="1104" cy="1356"/>
          </a:xfrm>
        </p:grpSpPr>
        <p:pic>
          <p:nvPicPr>
            <p:cNvPr id="35058" name="Picture 242" descr="C:\Documents and Settings\ildi\Dokumentumok\tmp\skala_f_k.JP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496"/>
              <a:ext cx="166" cy="13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059" name="Text Box 243"/>
            <p:cNvSpPr txBox="1">
              <a:spLocks noChangeArrowheads="1"/>
            </p:cNvSpPr>
            <p:nvPr/>
          </p:nvSpPr>
          <p:spPr bwMode="auto">
            <a:xfrm>
              <a:off x="912" y="3683"/>
              <a:ext cx="24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víz</a:t>
              </a:r>
            </a:p>
          </p:txBody>
        </p:sp>
        <p:sp>
          <p:nvSpPr>
            <p:cNvPr id="35060" name="Text Box 244"/>
            <p:cNvSpPr txBox="1">
              <a:spLocks noChangeArrowheads="1"/>
            </p:cNvSpPr>
            <p:nvPr/>
          </p:nvSpPr>
          <p:spPr bwMode="auto">
            <a:xfrm>
              <a:off x="912" y="3569"/>
              <a:ext cx="28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felhő</a:t>
              </a:r>
            </a:p>
          </p:txBody>
        </p:sp>
        <p:sp>
          <p:nvSpPr>
            <p:cNvPr id="35061" name="Text Box 245"/>
            <p:cNvSpPr txBox="1">
              <a:spLocks noChangeArrowheads="1"/>
            </p:cNvSpPr>
            <p:nvPr/>
          </p:nvSpPr>
          <p:spPr bwMode="auto">
            <a:xfrm>
              <a:off x="912" y="2976"/>
              <a:ext cx="6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átlagos NDVI</a:t>
              </a:r>
            </a:p>
          </p:txBody>
        </p:sp>
        <p:sp>
          <p:nvSpPr>
            <p:cNvPr id="35062" name="Text Box 246"/>
            <p:cNvSpPr txBox="1">
              <a:spLocks noChangeArrowheads="1"/>
            </p:cNvSpPr>
            <p:nvPr/>
          </p:nvSpPr>
          <p:spPr bwMode="auto">
            <a:xfrm>
              <a:off x="1056" y="2592"/>
              <a:ext cx="384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átlag alatti NDVI</a:t>
              </a:r>
            </a:p>
          </p:txBody>
        </p:sp>
        <p:sp>
          <p:nvSpPr>
            <p:cNvPr id="35063" name="Text Box 247"/>
            <p:cNvSpPr txBox="1">
              <a:spLocks noChangeArrowheads="1"/>
            </p:cNvSpPr>
            <p:nvPr/>
          </p:nvSpPr>
          <p:spPr bwMode="auto">
            <a:xfrm>
              <a:off x="1056" y="316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átlag feletti  NDVI</a:t>
              </a:r>
            </a:p>
          </p:txBody>
        </p:sp>
        <p:sp>
          <p:nvSpPr>
            <p:cNvPr id="35064" name="Text Box 248"/>
            <p:cNvSpPr txBox="1">
              <a:spLocks noChangeArrowheads="1"/>
            </p:cNvSpPr>
            <p:nvPr/>
          </p:nvSpPr>
          <p:spPr bwMode="auto">
            <a:xfrm>
              <a:off x="432" y="2544"/>
              <a:ext cx="3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-0.06</a:t>
              </a:r>
            </a:p>
          </p:txBody>
        </p:sp>
        <p:sp>
          <p:nvSpPr>
            <p:cNvPr id="35065" name="Text Box 249"/>
            <p:cNvSpPr txBox="1">
              <a:spLocks noChangeArrowheads="1"/>
            </p:cNvSpPr>
            <p:nvPr/>
          </p:nvSpPr>
          <p:spPr bwMode="auto">
            <a:xfrm>
              <a:off x="432" y="2652"/>
              <a:ext cx="3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-0.04</a:t>
              </a:r>
            </a:p>
          </p:txBody>
        </p:sp>
        <p:sp>
          <p:nvSpPr>
            <p:cNvPr id="35066" name="Text Box 250"/>
            <p:cNvSpPr txBox="1">
              <a:spLocks noChangeArrowheads="1"/>
            </p:cNvSpPr>
            <p:nvPr/>
          </p:nvSpPr>
          <p:spPr bwMode="auto">
            <a:xfrm>
              <a:off x="432" y="2784"/>
              <a:ext cx="3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-0.03</a:t>
              </a:r>
            </a:p>
          </p:txBody>
        </p:sp>
        <p:sp>
          <p:nvSpPr>
            <p:cNvPr id="35067" name="Text Box 251"/>
            <p:cNvSpPr txBox="1">
              <a:spLocks noChangeArrowheads="1"/>
            </p:cNvSpPr>
            <p:nvPr/>
          </p:nvSpPr>
          <p:spPr bwMode="auto">
            <a:xfrm>
              <a:off x="432" y="2913"/>
              <a:ext cx="3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-0.01</a:t>
              </a:r>
            </a:p>
          </p:txBody>
        </p:sp>
        <p:sp>
          <p:nvSpPr>
            <p:cNvPr id="35068" name="Text Box 252"/>
            <p:cNvSpPr txBox="1">
              <a:spLocks noChangeArrowheads="1"/>
            </p:cNvSpPr>
            <p:nvPr/>
          </p:nvSpPr>
          <p:spPr bwMode="auto">
            <a:xfrm>
              <a:off x="432" y="3151"/>
              <a:ext cx="3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0.03</a:t>
              </a:r>
            </a:p>
          </p:txBody>
        </p:sp>
        <p:sp>
          <p:nvSpPr>
            <p:cNvPr id="35069" name="Text Box 253"/>
            <p:cNvSpPr txBox="1">
              <a:spLocks noChangeArrowheads="1"/>
            </p:cNvSpPr>
            <p:nvPr/>
          </p:nvSpPr>
          <p:spPr bwMode="auto">
            <a:xfrm>
              <a:off x="432" y="3264"/>
              <a:ext cx="3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0.04</a:t>
              </a:r>
            </a:p>
          </p:txBody>
        </p:sp>
        <p:sp>
          <p:nvSpPr>
            <p:cNvPr id="35070" name="Text Box 254"/>
            <p:cNvSpPr txBox="1">
              <a:spLocks noChangeArrowheads="1"/>
            </p:cNvSpPr>
            <p:nvPr/>
          </p:nvSpPr>
          <p:spPr bwMode="auto">
            <a:xfrm>
              <a:off x="432" y="3389"/>
              <a:ext cx="3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0.06</a:t>
              </a:r>
            </a:p>
          </p:txBody>
        </p:sp>
        <p:sp>
          <p:nvSpPr>
            <p:cNvPr id="35071" name="Text Box 255"/>
            <p:cNvSpPr txBox="1">
              <a:spLocks noChangeArrowheads="1"/>
            </p:cNvSpPr>
            <p:nvPr/>
          </p:nvSpPr>
          <p:spPr bwMode="auto">
            <a:xfrm>
              <a:off x="432" y="3024"/>
              <a:ext cx="3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0.01</a:t>
              </a:r>
            </a:p>
          </p:txBody>
        </p:sp>
        <p:sp>
          <p:nvSpPr>
            <p:cNvPr id="35072" name="AutoShape 256"/>
            <p:cNvSpPr>
              <a:spLocks/>
            </p:cNvSpPr>
            <p:nvPr/>
          </p:nvSpPr>
          <p:spPr bwMode="auto">
            <a:xfrm>
              <a:off x="960" y="2544"/>
              <a:ext cx="96" cy="432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hu-HU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5073" name="AutoShape 257"/>
            <p:cNvSpPr>
              <a:spLocks/>
            </p:cNvSpPr>
            <p:nvPr/>
          </p:nvSpPr>
          <p:spPr bwMode="auto">
            <a:xfrm>
              <a:off x="960" y="3120"/>
              <a:ext cx="96" cy="432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hu-HU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2" name="Cím 1"/>
          <p:cNvSpPr>
            <a:spLocks/>
          </p:cNvSpPr>
          <p:nvPr/>
        </p:nvSpPr>
        <p:spPr bwMode="auto">
          <a:xfrm>
            <a:off x="0" y="1556792"/>
            <a:ext cx="1981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NOAA/AVHRR</a:t>
            </a:r>
            <a:b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NDVI </a:t>
            </a:r>
            <a:b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anomália</a:t>
            </a:r>
            <a:b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(OMSZ)</a:t>
            </a:r>
          </a:p>
        </p:txBody>
      </p:sp>
      <p:sp>
        <p:nvSpPr>
          <p:cNvPr id="83" name="Szövegdoboz 82"/>
          <p:cNvSpPr txBox="1"/>
          <p:nvPr/>
        </p:nvSpPr>
        <p:spPr>
          <a:xfrm>
            <a:off x="0" y="188640"/>
            <a:ext cx="161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Növényzet megfigyelése</a:t>
            </a:r>
          </a:p>
        </p:txBody>
      </p:sp>
    </p:spTree>
    <p:extLst>
      <p:ext uri="{BB962C8B-B14F-4D97-AF65-F5344CB8AC3E}">
        <p14:creationId xmlns="" xmlns:p14="http://schemas.microsoft.com/office/powerpoint/2010/main" val="28911477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1412"/>
          </a:xfrm>
        </p:spPr>
        <p:txBody>
          <a:bodyPr/>
          <a:lstStyle/>
          <a:p>
            <a:r>
              <a:rPr lang="hu-HU" sz="3200" dirty="0" err="1"/>
              <a:t>EumeTrain</a:t>
            </a:r>
            <a:r>
              <a:rPr lang="hu-HU" sz="3200" dirty="0"/>
              <a:t> – online oktatóanyagok előállítása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11966" r="22829" b="8115"/>
          <a:stretch>
            <a:fillRect/>
          </a:stretch>
        </p:blipFill>
        <p:spPr bwMode="auto">
          <a:xfrm>
            <a:off x="179512" y="1124744"/>
            <a:ext cx="6081757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64088" y="548680"/>
            <a:ext cx="3779912" cy="648072"/>
          </a:xfrm>
        </p:spPr>
        <p:txBody>
          <a:bodyPr/>
          <a:lstStyle/>
          <a:p>
            <a:r>
              <a:rPr lang="hu-HU" dirty="0" err="1"/>
              <a:t>www.eumetrain.org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00192" y="1988840"/>
            <a:ext cx="24482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Esettanulmányok</a:t>
            </a: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Oktató modulok</a:t>
            </a: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Produktum leírások</a:t>
            </a: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Előadások</a:t>
            </a:r>
          </a:p>
          <a:p>
            <a:pPr>
              <a:buFont typeface="Wingdings" pitchFamily="2" charset="2"/>
              <a:buChar char="Ø"/>
            </a:pPr>
            <a:r>
              <a:rPr lang="hu-HU" dirty="0" err="1">
                <a:solidFill>
                  <a:schemeClr val="tx1"/>
                </a:solidFill>
              </a:rPr>
              <a:t>Event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week</a:t>
            </a:r>
            <a:endParaRPr lang="hu-HU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Műhold képek értelmezését segítő anyagok</a:t>
            </a: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Időjárás előrejelzési szimulátorok</a:t>
            </a:r>
          </a:p>
          <a:p>
            <a:pPr>
              <a:buFont typeface="Wingdings" pitchFamily="2" charset="2"/>
              <a:buChar char="Ø"/>
            </a:pPr>
            <a:r>
              <a:rPr lang="hu-HU" dirty="0" err="1">
                <a:solidFill>
                  <a:schemeClr val="tx1"/>
                </a:solidFill>
              </a:rPr>
              <a:t>E-Port</a:t>
            </a:r>
            <a:r>
              <a:rPr lang="hu-HU" dirty="0">
                <a:solidFill>
                  <a:schemeClr val="tx1"/>
                </a:solidFill>
              </a:rPr>
              <a:t>: aktuális és archív képek </a:t>
            </a:r>
          </a:p>
          <a:p>
            <a:endParaRPr lang="hu-HU" dirty="0">
              <a:solidFill>
                <a:schemeClr val="tx1"/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9388" y="2276475"/>
            <a:ext cx="91440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Iker műhold:</a:t>
            </a:r>
            <a:r>
              <a:rPr lang="hu-H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MTG-I</a:t>
            </a:r>
            <a:r>
              <a:rPr lang="hu-H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+  </a:t>
            </a:r>
            <a:r>
              <a:rPr lang="hu-H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MTG-S</a:t>
            </a:r>
            <a:r>
              <a:rPr lang="hu-H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>
              <a:defRPr/>
            </a:pPr>
            <a:endParaRPr lang="hu-H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db MTG-I   :   FCI + LI           -    20  év operatív működés        2021 – 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től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db MTG-S  :   IRS + UVN      -   15.5  év operatív működés       2023 – 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tól</a:t>
            </a: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FCI  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Flexible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Combined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Imager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leképező berendezés</a:t>
            </a: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     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Lightning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Imager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villám leképezés (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geoszinkron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holdon még nincs)</a:t>
            </a:r>
          </a:p>
          <a:p>
            <a:pPr>
              <a:buFontTx/>
              <a:buChar char="-"/>
              <a:defRPr/>
            </a:pPr>
            <a:endParaRPr lang="hu-H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IRS   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Infrared Sounding mission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infravörös szondázó berendezés (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geoszinkron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holdon új)</a:t>
            </a: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UVN  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UV-VIS Sounding (UVS) mission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geoszinkron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holdon új)</a:t>
            </a:r>
            <a:endParaRPr lang="hu-H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Ultraibolya, látható és közeli infravörös tartományú szondázó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8" descr="http://www.eumetsat.int/website/wcm/idc/groups/ops/documents/resource/x210/z19s/%7Eedisp/tn_mtg_logo@t%7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81075"/>
            <a:ext cx="9969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0" descr="News - 081204 - MT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1052513"/>
            <a:ext cx="24304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806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Harmadik Generációs METEOSAT (MTG) műholdak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59" name="Group 135"/>
          <p:cNvGraphicFramePr>
            <a:graphicFrameLocks noGrp="1"/>
          </p:cNvGraphicFramePr>
          <p:nvPr/>
        </p:nvGraphicFramePr>
        <p:xfrm>
          <a:off x="323850" y="260350"/>
          <a:ext cx="7315200" cy="6303264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39713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MSG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SEVIRI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MTG</a:t>
                      </a: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FCI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perces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lteke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Rapid scan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perces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lteke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perces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lteke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Rapid scan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perces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lteke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HRV (0.6)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8125"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9713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km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km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971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NIR0.9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8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NIR1.3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NIR1.6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NIR2.2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IR3.9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IR6.2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IR6.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km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IR7.3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IR8.7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IR8.7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IR9.7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IR10.8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IR12.0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IR12.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km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IR13.4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9337" name="Line 409"/>
          <p:cNvSpPr>
            <a:spLocks noChangeShapeType="1"/>
          </p:cNvSpPr>
          <p:nvPr/>
        </p:nvSpPr>
        <p:spPr bwMode="auto">
          <a:xfrm flipH="1">
            <a:off x="323850" y="2924175"/>
            <a:ext cx="12239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38" name="Line 410"/>
          <p:cNvSpPr>
            <a:spLocks noChangeShapeType="1"/>
          </p:cNvSpPr>
          <p:nvPr/>
        </p:nvSpPr>
        <p:spPr bwMode="auto">
          <a:xfrm flipH="1">
            <a:off x="323850" y="3860800"/>
            <a:ext cx="12239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39" name="Line 411"/>
          <p:cNvSpPr>
            <a:spLocks noChangeShapeType="1"/>
          </p:cNvSpPr>
          <p:nvPr/>
        </p:nvSpPr>
        <p:spPr bwMode="auto">
          <a:xfrm>
            <a:off x="323850" y="2924175"/>
            <a:ext cx="11525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0" name="Line 412"/>
          <p:cNvSpPr>
            <a:spLocks noChangeShapeType="1"/>
          </p:cNvSpPr>
          <p:nvPr/>
        </p:nvSpPr>
        <p:spPr bwMode="auto">
          <a:xfrm>
            <a:off x="323850" y="3860800"/>
            <a:ext cx="12239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1" name="Line 413"/>
          <p:cNvSpPr>
            <a:spLocks noChangeShapeType="1"/>
          </p:cNvSpPr>
          <p:nvPr/>
        </p:nvSpPr>
        <p:spPr bwMode="auto">
          <a:xfrm>
            <a:off x="395288" y="1700213"/>
            <a:ext cx="11525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2" name="Line 414"/>
          <p:cNvSpPr>
            <a:spLocks noChangeShapeType="1"/>
          </p:cNvSpPr>
          <p:nvPr/>
        </p:nvSpPr>
        <p:spPr bwMode="auto">
          <a:xfrm flipH="1">
            <a:off x="323850" y="1700213"/>
            <a:ext cx="12239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3" name="Line 409"/>
          <p:cNvSpPr>
            <a:spLocks noChangeShapeType="1"/>
          </p:cNvSpPr>
          <p:nvPr/>
        </p:nvSpPr>
        <p:spPr bwMode="auto">
          <a:xfrm flipH="1">
            <a:off x="3995738" y="1412875"/>
            <a:ext cx="11525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4" name="Line 409"/>
          <p:cNvSpPr>
            <a:spLocks noChangeShapeType="1"/>
          </p:cNvSpPr>
          <p:nvPr/>
        </p:nvSpPr>
        <p:spPr bwMode="auto">
          <a:xfrm flipH="1" flipV="1">
            <a:off x="3995738" y="1412875"/>
            <a:ext cx="11525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5" name="Szövegdoboz 18"/>
          <p:cNvSpPr txBox="1">
            <a:spLocks noChangeArrowheads="1"/>
          </p:cNvSpPr>
          <p:nvPr/>
        </p:nvSpPr>
        <p:spPr bwMode="auto">
          <a:xfrm>
            <a:off x="7812088" y="260350"/>
            <a:ext cx="108108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>
                <a:latin typeface="Times New Roman" pitchFamily="18" charset="0"/>
                <a:cs typeface="Times New Roman" pitchFamily="18" charset="0"/>
              </a:rPr>
              <a:t>MTG </a:t>
            </a:r>
          </a:p>
          <a:p>
            <a:pPr algn="ctr"/>
            <a:r>
              <a:rPr lang="hu-HU" sz="1400">
                <a:latin typeface="Times New Roman" pitchFamily="18" charset="0"/>
                <a:cs typeface="Times New Roman" pitchFamily="18" charset="0"/>
              </a:rPr>
              <a:t>rapid scan </a:t>
            </a:r>
          </a:p>
          <a:p>
            <a:pPr algn="ctr"/>
            <a:endParaRPr lang="hu-HU" sz="1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1400">
                <a:latin typeface="Times New Roman" pitchFamily="18" charset="0"/>
                <a:cs typeface="Times New Roman" pitchFamily="18" charset="0"/>
              </a:rPr>
              <a:t>még nem végleges, hogy hány csatornát fognak </a:t>
            </a:r>
          </a:p>
          <a:p>
            <a:pPr algn="ctr"/>
            <a:r>
              <a:rPr lang="hu-HU" sz="1400">
                <a:latin typeface="Times New Roman" pitchFamily="18" charset="0"/>
                <a:cs typeface="Times New Roman" pitchFamily="18" charset="0"/>
              </a:rPr>
              <a:t>real-time továbbítani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zövegdoboz 5"/>
          <p:cNvSpPr txBox="1">
            <a:spLocks noChangeArrowheads="1"/>
          </p:cNvSpPr>
          <p:nvPr/>
        </p:nvSpPr>
        <p:spPr bwMode="auto">
          <a:xfrm>
            <a:off x="179388" y="2997200"/>
            <a:ext cx="396081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dirty="0">
                <a:solidFill>
                  <a:schemeClr val="tx1"/>
                </a:solidFill>
              </a:rPr>
              <a:t>Passzív</a:t>
            </a:r>
          </a:p>
          <a:p>
            <a:pPr>
              <a:buFont typeface="Arial" charset="0"/>
              <a:buChar char="-"/>
            </a:pPr>
            <a:r>
              <a:rPr lang="hu-HU" sz="2400" dirty="0">
                <a:solidFill>
                  <a:schemeClr val="tx1"/>
                </a:solidFill>
              </a:rPr>
              <a:t>visszavert sugárzást mérik</a:t>
            </a:r>
          </a:p>
        </p:txBody>
      </p:sp>
      <p:pic>
        <p:nvPicPr>
          <p:cNvPr id="3077" name="Kép 5" descr="spectru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268413"/>
            <a:ext cx="360045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Csoportba foglalás 14"/>
          <p:cNvGrpSpPr>
            <a:grpSpLocks/>
          </p:cNvGrpSpPr>
          <p:nvPr/>
        </p:nvGrpSpPr>
        <p:grpSpPr bwMode="auto">
          <a:xfrm>
            <a:off x="606425" y="1403350"/>
            <a:ext cx="2954338" cy="1470025"/>
            <a:chOff x="606103" y="1403698"/>
            <a:chExt cx="2954781" cy="1470025"/>
          </a:xfrm>
        </p:grpSpPr>
        <p:sp>
          <p:nvSpPr>
            <p:cNvPr id="3082" name="Szövegdoboz 8"/>
            <p:cNvSpPr txBox="1">
              <a:spLocks noChangeArrowheads="1"/>
            </p:cNvSpPr>
            <p:nvPr/>
          </p:nvSpPr>
          <p:spPr bwMode="auto">
            <a:xfrm>
              <a:off x="606242" y="2611967"/>
              <a:ext cx="2954642" cy="261756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1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 meteorológiai műholdak mérési tartománya</a:t>
              </a:r>
            </a:p>
          </p:txBody>
        </p:sp>
        <p:sp>
          <p:nvSpPr>
            <p:cNvPr id="9" name="Téglalap 8"/>
            <p:cNvSpPr/>
            <p:nvPr/>
          </p:nvSpPr>
          <p:spPr bwMode="auto">
            <a:xfrm>
              <a:off x="1517465" y="1403698"/>
              <a:ext cx="1100303" cy="482600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084" name="Szövegdoboz 10"/>
            <p:cNvSpPr txBox="1">
              <a:spLocks noChangeArrowheads="1"/>
            </p:cNvSpPr>
            <p:nvPr/>
          </p:nvSpPr>
          <p:spPr bwMode="auto">
            <a:xfrm>
              <a:off x="1471118" y="1573415"/>
              <a:ext cx="1012680" cy="184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Mikrohullám</a:t>
              </a:r>
            </a:p>
          </p:txBody>
        </p:sp>
        <p:cxnSp>
          <p:nvCxnSpPr>
            <p:cNvPr id="11" name="Egyenes összekötő 10"/>
            <p:cNvCxnSpPr/>
            <p:nvPr/>
          </p:nvCxnSpPr>
          <p:spPr bwMode="auto">
            <a:xfrm rot="10800000" flipV="1">
              <a:off x="606103" y="1886298"/>
              <a:ext cx="911362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 bwMode="auto">
            <a:xfrm>
              <a:off x="2617768" y="1886298"/>
              <a:ext cx="943116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9" name="Cím 1"/>
          <p:cNvSpPr>
            <a:spLocks noGrp="1"/>
          </p:cNvSpPr>
          <p:nvPr>
            <p:ph type="title"/>
          </p:nvPr>
        </p:nvSpPr>
        <p:spPr>
          <a:xfrm>
            <a:off x="395288" y="0"/>
            <a:ext cx="8228012" cy="808038"/>
          </a:xfrm>
        </p:spPr>
        <p:txBody>
          <a:bodyPr/>
          <a:lstStyle/>
          <a:p>
            <a:r>
              <a:rPr lang="hu-HU" sz="4000"/>
              <a:t>Műszerek</a:t>
            </a:r>
          </a:p>
        </p:txBody>
      </p:sp>
      <p:pic>
        <p:nvPicPr>
          <p:cNvPr id="14" name="Kép 13" descr="thermal_bands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3860800"/>
            <a:ext cx="3238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Szövegdoboz 12"/>
          <p:cNvSpPr txBox="1">
            <a:spLocks noChangeArrowheads="1"/>
          </p:cNvSpPr>
          <p:nvPr/>
        </p:nvSpPr>
        <p:spPr bwMode="auto">
          <a:xfrm>
            <a:off x="107950" y="115888"/>
            <a:ext cx="3527425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>
                <a:solidFill>
                  <a:schemeClr val="tx1"/>
                </a:solidFill>
              </a:rPr>
              <a:t>Az elektromágneses spektrum meghatározott tartományában mérnek.</a:t>
            </a:r>
          </a:p>
          <a:p>
            <a:endParaRPr lang="hu-HU" dirty="0"/>
          </a:p>
        </p:txBody>
      </p:sp>
    </p:spTree>
    <p:controls>
      <p:control spid="3084" name="Object" r:id="rId2" imgW="4607086" imgH="3024571"/>
      <p:control spid="3085" name="ShockwaveFlash1" r:id="rId3" imgW="4321523" imgH="2997621"/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70173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Jobb területi felbontás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részletdúsabb kép</a:t>
            </a:r>
          </a:p>
          <a:p>
            <a:pPr lvl="5"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Kisméretű objektumok (pl. völgyköd) jobb megfigyelése.</a:t>
            </a: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Jobb időbeli felbontás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Többlet információ a gyors folyamatok megfigyeléséhez (pl. zivatar) </a:t>
            </a:r>
          </a:p>
          <a:p>
            <a:pPr lvl="5"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Heves időjárási események előrejelzése, korai riasztások kiadása</a:t>
            </a: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Új csatorna VIS0.4, VIS0.5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Természetes színű kompozit kép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Jobb aeroszol megfigyelés (főleg szárazföld felett) – jobb vulkáni hamu, füst, porfelhő elkülönítés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Új csatorna NIR0.9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Nappal pontosabb kihullható víz tartalom az alacsony rétegben (főleg szárazföld felett)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</a:p>
          <a:p>
            <a:pPr lvl="5"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pontosabb kihullható víz tartalom vertikális oszlopban 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Új csatorna NIR1.3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</a:t>
            </a: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nagyon vékony 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cirrusz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felhők megbízhatóbb detektálása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Új csatorna NIR2.2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felhő mikrofizika pontosabb számítása </a:t>
            </a:r>
          </a:p>
          <a:p>
            <a:pPr lvl="4"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 felhő tetején lévő részecskék halmazállapota és átlagos mérete)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Módosított csatorna IR3.8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Jobb tűzdetektálás , …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475" y="460375"/>
            <a:ext cx="1137285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ure 1: Example of ash det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3238"/>
            <a:ext cx="9382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églalap 5"/>
          <p:cNvSpPr>
            <a:spLocks noChangeArrowheads="1"/>
          </p:cNvSpPr>
          <p:nvPr/>
        </p:nvSpPr>
        <p:spPr bwMode="auto">
          <a:xfrm>
            <a:off x="2339975" y="1125538"/>
            <a:ext cx="4572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Vulkáni hamu detektálás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églalap 6"/>
          <p:cNvSpPr>
            <a:spLocks noChangeArrowheads="1"/>
          </p:cNvSpPr>
          <p:nvPr/>
        </p:nvSpPr>
        <p:spPr bwMode="auto">
          <a:xfrm>
            <a:off x="395288" y="4941888"/>
            <a:ext cx="37973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MSG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SEVIRI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Majdnem természetes színű RGB </a:t>
            </a: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(NIR1.6, VIS0.8, VIS0.6) 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november 26, 12:15 UTC</a:t>
            </a:r>
          </a:p>
          <a:p>
            <a:pPr algn="ctr"/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MSG kép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219700" y="4940300"/>
            <a:ext cx="33655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MODIS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Természetes színű RGB</a:t>
            </a: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(VIS0.6, </a:t>
            </a:r>
            <a:r>
              <a:rPr lang="hu-H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VIS0.5, VIS 0.4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november 26. 12:20 UTC</a:t>
            </a:r>
          </a:p>
          <a:p>
            <a:pPr algn="ctr">
              <a:defRPr/>
            </a:pP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MTG szimuláció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339975" y="6519863"/>
            <a:ext cx="4752975" cy="3381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Más a felbontás, spektrálisan is más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Téglalap 6"/>
          <p:cNvSpPr>
            <a:spLocks noChangeArrowheads="1"/>
          </p:cNvSpPr>
          <p:nvPr/>
        </p:nvSpPr>
        <p:spPr bwMode="auto">
          <a:xfrm>
            <a:off x="0" y="0"/>
            <a:ext cx="9251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Új csatorna VIS0.4, VIS0.5</a:t>
            </a:r>
            <a:r>
              <a:rPr lang="hu-H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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hu-H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Természetes színű kompozit kép</a:t>
            </a:r>
          </a:p>
          <a:p>
            <a:pPr lvl="1">
              <a:buFont typeface="Arial" pitchFamily="34" charset="0"/>
              <a:buChar char="•"/>
            </a:pPr>
            <a:r>
              <a:rPr lang="hu-H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Jobb aeroszol megfigyelés (főleg szárazföld felett) – vulkáni hamu, füst, porfelhő elkülönítés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6C847728-2C72-4121-B60D-ED7E8908C8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8376" y="2924944"/>
            <a:ext cx="4959466" cy="393305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C4A4F52-EBD3-4E8D-9361-CD44F9F526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764704"/>
            <a:ext cx="5004048" cy="4012421"/>
          </a:xfrm>
          <a:prstGeom prst="rect">
            <a:avLst/>
          </a:prstGeom>
        </p:spPr>
      </p:pic>
      <p:sp>
        <p:nvSpPr>
          <p:cNvPr id="6" name="Téglalap 6">
            <a:extLst>
              <a:ext uri="{FF2B5EF4-FFF2-40B4-BE49-F238E27FC236}">
                <a16:creationId xmlns:a16="http://schemas.microsoft.com/office/drawing/2014/main" xmlns="" id="{81AF6379-2CC4-49E3-8797-BED644A5D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5807346"/>
            <a:ext cx="3797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MSG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SEVIRI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HRV Felhő RGB </a:t>
            </a:r>
          </a:p>
          <a:p>
            <a:pPr algn="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(HRV, HRV, IR10.8) 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Május 13, 12:10 UTC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CE0C9C0E-020C-4319-9EE6-D605F3C54D4A}"/>
              </a:ext>
            </a:extLst>
          </p:cNvPr>
          <p:cNvSpPr/>
          <p:nvPr/>
        </p:nvSpPr>
        <p:spPr>
          <a:xfrm>
            <a:off x="4644008" y="980728"/>
            <a:ext cx="33655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NPP VIIRS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Felhő Típus RGB</a:t>
            </a:r>
          </a:p>
          <a:p>
            <a:pPr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NIR1.38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VIS0.67, NIR1.61) 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május 13. 12:17 UTC</a:t>
            </a:r>
          </a:p>
          <a:p>
            <a:pPr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MTG szimuláció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912D6CA9-9B0F-4BA6-B205-D43A278FBABB}"/>
              </a:ext>
            </a:extLst>
          </p:cNvPr>
          <p:cNvSpPr txBox="1"/>
          <p:nvPr/>
        </p:nvSpPr>
        <p:spPr>
          <a:xfrm>
            <a:off x="971600" y="116632"/>
            <a:ext cx="81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2"/>
                </a:solidFill>
              </a:rPr>
              <a:t>A NIR1.38 sáv használata javítani fogja a vékony </a:t>
            </a:r>
            <a:r>
              <a:rPr lang="hu-HU" dirty="0" err="1">
                <a:solidFill>
                  <a:schemeClr val="accent2"/>
                </a:solidFill>
              </a:rPr>
              <a:t>cirrus</a:t>
            </a:r>
            <a:r>
              <a:rPr lang="hu-HU" dirty="0">
                <a:solidFill>
                  <a:schemeClr val="accent2"/>
                </a:solidFill>
              </a:rPr>
              <a:t> felhők detektálását szárazföld és tenger felszín felett</a:t>
            </a:r>
          </a:p>
        </p:txBody>
      </p:sp>
    </p:spTree>
    <p:extLst>
      <p:ext uri="{BB962C8B-B14F-4D97-AF65-F5344CB8AC3E}">
        <p14:creationId xmlns:p14="http://schemas.microsoft.com/office/powerpoint/2010/main" xmlns="" val="32249333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05CD2A00-0AEF-4A4C-8240-A0D7E20A3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596336" cy="5273151"/>
          </a:xfrm>
          <a:prstGeom prst="rect">
            <a:avLst/>
          </a:prstGeom>
        </p:spPr>
      </p:pic>
      <p:sp>
        <p:nvSpPr>
          <p:cNvPr id="5" name="Téglalap 6">
            <a:extLst>
              <a:ext uri="{FF2B5EF4-FFF2-40B4-BE49-F238E27FC236}">
                <a16:creationId xmlns:a16="http://schemas.microsoft.com/office/drawing/2014/main" xmlns="" id="{B11BF28D-6872-4C32-AD0F-9C6549CC8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5807346"/>
            <a:ext cx="3797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MSG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SEVIRI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Nappali Mikrofizikai RGB </a:t>
            </a: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(VIS0.8, IR3.9refl, IR10.8) 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Május 13, 12:10 UTC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BFC426F1-FBE6-4978-866B-FEB6ECBCBCFF}"/>
              </a:ext>
            </a:extLst>
          </p:cNvPr>
          <p:cNvSpPr/>
          <p:nvPr/>
        </p:nvSpPr>
        <p:spPr>
          <a:xfrm>
            <a:off x="5292080" y="5780782"/>
            <a:ext cx="33655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NPP VIIRS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Felhő Fázis RGB</a:t>
            </a: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(NIR1.61, </a:t>
            </a:r>
            <a:r>
              <a:rPr lang="hu-H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NIR2.25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VIS0.47) 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május 13. 12:17 UTC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AD5695DC-1291-4E4F-808F-135C3687A7FF}"/>
              </a:ext>
            </a:extLst>
          </p:cNvPr>
          <p:cNvSpPr txBox="1"/>
          <p:nvPr/>
        </p:nvSpPr>
        <p:spPr>
          <a:xfrm>
            <a:off x="107504" y="11663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2"/>
                </a:solidFill>
              </a:rPr>
              <a:t>A NIR2.25 sáv használata javítani fogja jég és vízfelhők elkülönítését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xmlns="" id="{94D7DB54-9BDD-401F-BE46-4E70489B70D5}"/>
              </a:ext>
            </a:extLst>
          </p:cNvPr>
          <p:cNvCxnSpPr/>
          <p:nvPr/>
        </p:nvCxnSpPr>
        <p:spPr bwMode="auto">
          <a:xfrm flipV="1">
            <a:off x="467544" y="1412776"/>
            <a:ext cx="720080" cy="4320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xmlns="" id="{C3BC9D38-1833-498B-A4B4-8C9349BA80CE}"/>
              </a:ext>
            </a:extLst>
          </p:cNvPr>
          <p:cNvCxnSpPr/>
          <p:nvPr/>
        </p:nvCxnSpPr>
        <p:spPr bwMode="auto">
          <a:xfrm flipV="1">
            <a:off x="827584" y="3356992"/>
            <a:ext cx="576064" cy="3600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xmlns="" id="{8C895DB1-733D-4BB7-8755-E05E4B431A91}"/>
              </a:ext>
            </a:extLst>
          </p:cNvPr>
          <p:cNvCxnSpPr/>
          <p:nvPr/>
        </p:nvCxnSpPr>
        <p:spPr bwMode="auto">
          <a:xfrm flipV="1">
            <a:off x="4211960" y="1412776"/>
            <a:ext cx="720080" cy="4320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xmlns="" id="{CBBA47FE-1CFF-41DF-809B-25E50B0F2957}"/>
              </a:ext>
            </a:extLst>
          </p:cNvPr>
          <p:cNvCxnSpPr/>
          <p:nvPr/>
        </p:nvCxnSpPr>
        <p:spPr bwMode="auto">
          <a:xfrm flipV="1">
            <a:off x="4644008" y="3429000"/>
            <a:ext cx="576064" cy="3600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900A4A3-DF6B-4C3F-8506-7BDBBAE5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319C24DA-70F4-4948-AD86-0ED766130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2D0AA8D6-9ABD-4065-B517-4150A350E0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0379"/>
            <a:ext cx="9144000" cy="63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75658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zövegdoboz 2"/>
          <p:cNvSpPr txBox="1">
            <a:spLocks noChangeArrowheads="1"/>
          </p:cNvSpPr>
          <p:nvPr/>
        </p:nvSpPr>
        <p:spPr bwMode="auto">
          <a:xfrm>
            <a:off x="1403350" y="2205038"/>
            <a:ext cx="7056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4800">
                <a:solidFill>
                  <a:schemeClr val="tx1"/>
                </a:solidFill>
              </a:rPr>
              <a:t>Köszönöm a figyelmet!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ím 1"/>
          <p:cNvSpPr>
            <a:spLocks noGrp="1"/>
          </p:cNvSpPr>
          <p:nvPr>
            <p:ph type="title"/>
          </p:nvPr>
        </p:nvSpPr>
        <p:spPr>
          <a:xfrm>
            <a:off x="395288" y="0"/>
            <a:ext cx="8228012" cy="1141413"/>
          </a:xfrm>
        </p:spPr>
        <p:txBody>
          <a:bodyPr/>
          <a:lstStyle/>
          <a:p>
            <a:r>
              <a:rPr lang="hu-HU" sz="4000" dirty="0"/>
              <a:t>Műszerek</a:t>
            </a:r>
          </a:p>
        </p:txBody>
      </p:sp>
      <p:sp>
        <p:nvSpPr>
          <p:cNvPr id="4100" name="Szövegdoboz 4"/>
          <p:cNvSpPr txBox="1">
            <a:spLocks noChangeArrowheads="1"/>
          </p:cNvSpPr>
          <p:nvPr/>
        </p:nvSpPr>
        <p:spPr bwMode="auto">
          <a:xfrm>
            <a:off x="179388" y="1125538"/>
            <a:ext cx="381635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dirty="0">
                <a:solidFill>
                  <a:schemeClr val="tx1"/>
                </a:solidFill>
              </a:rPr>
              <a:t>Aktív</a:t>
            </a:r>
          </a:p>
          <a:p>
            <a:pPr>
              <a:buFont typeface="Arial" charset="0"/>
              <a:buChar char="-"/>
            </a:pPr>
            <a:r>
              <a:rPr lang="hu-HU" sz="2400" dirty="0">
                <a:solidFill>
                  <a:schemeClr val="tx1"/>
                </a:solidFill>
              </a:rPr>
              <a:t>Jelet bocsát ki, majd a visszavert jel erősségét méri</a:t>
            </a:r>
          </a:p>
          <a:p>
            <a:pPr>
              <a:buFont typeface="Arial" charset="0"/>
              <a:buChar char="-"/>
            </a:pPr>
            <a:r>
              <a:rPr lang="hu-HU" sz="2400" dirty="0">
                <a:solidFill>
                  <a:schemeClr val="tx1"/>
                </a:solidFill>
              </a:rPr>
              <a:t>Mikrohullámú tartományban </a:t>
            </a:r>
            <a:r>
              <a:rPr lang="hu-HU" sz="2400" dirty="0" smtClean="0">
                <a:solidFill>
                  <a:schemeClr val="tx1"/>
                </a:solidFill>
              </a:rPr>
              <a:t>mér </a:t>
            </a:r>
          </a:p>
          <a:p>
            <a:pPr>
              <a:buFont typeface="Arial" charset="0"/>
              <a:buChar char="-"/>
            </a:pPr>
            <a:r>
              <a:rPr lang="hu-HU" sz="2400" dirty="0" smtClean="0">
                <a:solidFill>
                  <a:schemeClr val="tx1"/>
                </a:solidFill>
              </a:rPr>
              <a:t>(</a:t>
            </a:r>
            <a:r>
              <a:rPr lang="hu-HU" sz="2400" dirty="0" err="1" smtClean="0">
                <a:solidFill>
                  <a:schemeClr val="tx1"/>
                </a:solidFill>
              </a:rPr>
              <a:t>Lidar</a:t>
            </a:r>
            <a:r>
              <a:rPr lang="hu-HU" sz="2400" dirty="0" smtClean="0">
                <a:solidFill>
                  <a:schemeClr val="tx1"/>
                </a:solidFill>
              </a:rPr>
              <a:t> is van)</a:t>
            </a:r>
          </a:p>
        </p:txBody>
      </p:sp>
      <p:pic>
        <p:nvPicPr>
          <p:cNvPr id="4101" name="Picture 13"/>
          <p:cNvPicPr>
            <a:picLocks noChangeAspect="1" noChangeArrowheads="1"/>
          </p:cNvPicPr>
          <p:nvPr/>
        </p:nvPicPr>
        <p:blipFill>
          <a:blip r:embed="rId4" cstate="print"/>
          <a:srcRect t="33382" r="52348"/>
          <a:stretch>
            <a:fillRect/>
          </a:stretch>
        </p:blipFill>
        <p:spPr bwMode="auto">
          <a:xfrm>
            <a:off x="539552" y="4077072"/>
            <a:ext cx="2663825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p:control spid="4103" name="Object" r:id="rId2" imgW="4968800" imgH="3384534"/>
    </p:controls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GEO műholdak rendszere</a:t>
            </a:r>
          </a:p>
        </p:txBody>
      </p:sp>
      <p:pic>
        <p:nvPicPr>
          <p:cNvPr id="14339" name="Tartalom helye 5" descr="wmo_satellite_constellation_sze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628775"/>
            <a:ext cx="7335837" cy="4262438"/>
          </a:xfrm>
        </p:spPr>
      </p:pic>
      <p:sp>
        <p:nvSpPr>
          <p:cNvPr id="7" name="Szövegdoboz 6"/>
          <p:cNvSpPr txBox="1"/>
          <p:nvPr/>
        </p:nvSpPr>
        <p:spPr>
          <a:xfrm>
            <a:off x="5940425" y="1700213"/>
            <a:ext cx="223202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1200" b="1" i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HIMAVARI - 8</a:t>
            </a:r>
          </a:p>
        </p:txBody>
      </p:sp>
      <p:sp>
        <p:nvSpPr>
          <p:cNvPr id="13317" name="Szabadkézi sokszög 13"/>
          <p:cNvSpPr>
            <a:spLocks noChangeArrowheads="1"/>
          </p:cNvSpPr>
          <p:nvPr/>
        </p:nvSpPr>
        <p:spPr bwMode="auto">
          <a:xfrm>
            <a:off x="1349375" y="4489450"/>
            <a:ext cx="1773238" cy="939800"/>
          </a:xfrm>
          <a:custGeom>
            <a:avLst/>
            <a:gdLst>
              <a:gd name="T0" fmla="*/ 1511387 w 1773382"/>
              <a:gd name="T1" fmla="*/ 35555 h 940130"/>
              <a:gd name="T2" fmla="*/ 1167171 w 1773382"/>
              <a:gd name="T3" fmla="*/ 23703 h 940130"/>
              <a:gd name="T4" fmla="*/ 751738 w 1773382"/>
              <a:gd name="T5" fmla="*/ 177758 h 940130"/>
              <a:gd name="T6" fmla="*/ 490607 w 1773382"/>
              <a:gd name="T7" fmla="*/ 201455 h 940130"/>
              <a:gd name="T8" fmla="*/ 205738 w 1773382"/>
              <a:gd name="T9" fmla="*/ 260706 h 940130"/>
              <a:gd name="T10" fmla="*/ 75175 w 1773382"/>
              <a:gd name="T11" fmla="*/ 462164 h 940130"/>
              <a:gd name="T12" fmla="*/ 87044 w 1773382"/>
              <a:gd name="T13" fmla="*/ 817675 h 940130"/>
              <a:gd name="T14" fmla="*/ 597437 w 1773382"/>
              <a:gd name="T15" fmla="*/ 936177 h 940130"/>
              <a:gd name="T16" fmla="*/ 1095955 w 1773382"/>
              <a:gd name="T17" fmla="*/ 829524 h 940130"/>
              <a:gd name="T18" fmla="*/ 1499518 w 1773382"/>
              <a:gd name="T19" fmla="*/ 770272 h 940130"/>
              <a:gd name="T20" fmla="*/ 1701302 w 1773382"/>
              <a:gd name="T21" fmla="*/ 580668 h 940130"/>
              <a:gd name="T22" fmla="*/ 1772518 w 1773382"/>
              <a:gd name="T23" fmla="*/ 343659 h 940130"/>
              <a:gd name="T24" fmla="*/ 1701302 w 1773382"/>
              <a:gd name="T25" fmla="*/ 154056 h 940130"/>
              <a:gd name="T26" fmla="*/ 1511387 w 1773382"/>
              <a:gd name="T27" fmla="*/ 35555 h 9401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73382"/>
              <a:gd name="T43" fmla="*/ 0 h 940130"/>
              <a:gd name="T44" fmla="*/ 1773382 w 1773382"/>
              <a:gd name="T45" fmla="*/ 940130 h 94013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73382" h="940130">
                <a:moveTo>
                  <a:pt x="1512125" y="35627"/>
                </a:moveTo>
                <a:cubicBezTo>
                  <a:pt x="1423060" y="13856"/>
                  <a:pt x="1294411" y="0"/>
                  <a:pt x="1167741" y="23751"/>
                </a:cubicBezTo>
                <a:cubicBezTo>
                  <a:pt x="1041071" y="47502"/>
                  <a:pt x="864920" y="148443"/>
                  <a:pt x="752104" y="178131"/>
                </a:cubicBezTo>
                <a:cubicBezTo>
                  <a:pt x="639288" y="207819"/>
                  <a:pt x="581891" y="188027"/>
                  <a:pt x="490847" y="201881"/>
                </a:cubicBezTo>
                <a:cubicBezTo>
                  <a:pt x="399803" y="215735"/>
                  <a:pt x="275113" y="217715"/>
                  <a:pt x="205840" y="261258"/>
                </a:cubicBezTo>
                <a:cubicBezTo>
                  <a:pt x="136567" y="304801"/>
                  <a:pt x="95003" y="370115"/>
                  <a:pt x="75211" y="463138"/>
                </a:cubicBezTo>
                <a:cubicBezTo>
                  <a:pt x="55419" y="556161"/>
                  <a:pt x="0" y="740229"/>
                  <a:pt x="87086" y="819398"/>
                </a:cubicBezTo>
                <a:cubicBezTo>
                  <a:pt x="174172" y="898567"/>
                  <a:pt x="429491" y="936172"/>
                  <a:pt x="597725" y="938151"/>
                </a:cubicBezTo>
                <a:cubicBezTo>
                  <a:pt x="765959" y="940130"/>
                  <a:pt x="946068" y="858982"/>
                  <a:pt x="1096489" y="831273"/>
                </a:cubicBezTo>
                <a:cubicBezTo>
                  <a:pt x="1246910" y="803564"/>
                  <a:pt x="1399310" y="813460"/>
                  <a:pt x="1500250" y="771897"/>
                </a:cubicBezTo>
                <a:cubicBezTo>
                  <a:pt x="1601190" y="730334"/>
                  <a:pt x="1656608" y="653144"/>
                  <a:pt x="1702130" y="581892"/>
                </a:cubicBezTo>
                <a:cubicBezTo>
                  <a:pt x="1747652" y="510640"/>
                  <a:pt x="1773382" y="415637"/>
                  <a:pt x="1773382" y="344385"/>
                </a:cubicBezTo>
                <a:cubicBezTo>
                  <a:pt x="1773382" y="273133"/>
                  <a:pt x="1751610" y="207819"/>
                  <a:pt x="1702130" y="154380"/>
                </a:cubicBezTo>
                <a:cubicBezTo>
                  <a:pt x="1652650" y="100941"/>
                  <a:pt x="1601190" y="57398"/>
                  <a:pt x="1512125" y="35627"/>
                </a:cubicBezTo>
                <a:close/>
              </a:path>
            </a:pathLst>
          </a:custGeom>
          <a:noFill/>
          <a:ln w="254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3017</Words>
  <Application>Microsoft Office PowerPoint</Application>
  <PresentationFormat>Diavetítés a képernyőre (4:3 oldalarány)</PresentationFormat>
  <Paragraphs>754</Paragraphs>
  <Slides>76</Slides>
  <Notes>28</Notes>
  <HiddenSlides>4</HiddenSlides>
  <MMClips>4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76</vt:i4>
      </vt:variant>
    </vt:vector>
  </HeadingPairs>
  <TitlesOfParts>
    <vt:vector size="80" baseType="lpstr">
      <vt:lpstr>Office-téma</vt:lpstr>
      <vt:lpstr>Worksheet</vt:lpstr>
      <vt:lpstr>CorelDRAW</vt:lpstr>
      <vt:lpstr>Dokumentum</vt:lpstr>
      <vt:lpstr>1. dia</vt:lpstr>
      <vt:lpstr>Meteorológiai műholdak pályái</vt:lpstr>
      <vt:lpstr>Meteorológiai műholdak pályái</vt:lpstr>
      <vt:lpstr>4. dia</vt:lpstr>
      <vt:lpstr>Műszerek</vt:lpstr>
      <vt:lpstr>Műszerek</vt:lpstr>
      <vt:lpstr>Műszerek</vt:lpstr>
      <vt:lpstr>Műszerek</vt:lpstr>
      <vt:lpstr>GEO műholdak rendszere</vt:lpstr>
      <vt:lpstr>Meteosat műholdak</vt:lpstr>
      <vt:lpstr>11. dia</vt:lpstr>
      <vt:lpstr>SEVIRI</vt:lpstr>
      <vt:lpstr>13. dia</vt:lpstr>
      <vt:lpstr>14. dia</vt:lpstr>
      <vt:lpstr>15. dia</vt:lpstr>
      <vt:lpstr>GEO műholdak együttes képe</vt:lpstr>
      <vt:lpstr>GEO műholdak együttes képe</vt:lpstr>
      <vt:lpstr>LEO műholdak </vt:lpstr>
      <vt:lpstr>Metop műhold műszerei</vt:lpstr>
      <vt:lpstr>Metop műhold műszerei</vt:lpstr>
      <vt:lpstr>21. dia</vt:lpstr>
      <vt:lpstr>22. dia</vt:lpstr>
      <vt:lpstr>23. dia</vt:lpstr>
      <vt:lpstr>24. dia</vt:lpstr>
      <vt:lpstr>S-NPP poláris hold</vt:lpstr>
      <vt:lpstr>26. dia</vt:lpstr>
      <vt:lpstr>27. dia</vt:lpstr>
      <vt:lpstr>28. dia</vt:lpstr>
      <vt:lpstr>29. dia</vt:lpstr>
      <vt:lpstr>30. dia</vt:lpstr>
      <vt:lpstr>Új meteorológiai műhold pálya</vt:lpstr>
      <vt:lpstr>A jelen és a jövő műholdjai</vt:lpstr>
      <vt:lpstr>Tevékenység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Zivatarvizsgálat</vt:lpstr>
      <vt:lpstr>Műhold-, radar- és villám adatok együttes felhasználása, 09 June 2012</vt:lpstr>
      <vt:lpstr>66. dia</vt:lpstr>
      <vt:lpstr>EumeTrain – online oktatóanyagok előállítása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tolgyesi_l</dc:creator>
  <cp:lastModifiedBy>kocsis_zs</cp:lastModifiedBy>
  <cp:revision>236</cp:revision>
  <cp:lastPrinted>1601-01-01T00:00:00Z</cp:lastPrinted>
  <dcterms:created xsi:type="dcterms:W3CDTF">2013-11-12T12:47:42Z</dcterms:created>
  <dcterms:modified xsi:type="dcterms:W3CDTF">2018-07-24T05:40:26Z</dcterms:modified>
</cp:coreProperties>
</file>