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8" r:id="rId12"/>
    <p:sldId id="267" r:id="rId13"/>
    <p:sldId id="266" r:id="rId14"/>
    <p:sldId id="269" r:id="rId15"/>
    <p:sldId id="27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FF67A-0E5B-4BC1-A4B7-D8A19B623B0E}" type="datetimeFigureOut">
              <a:rPr lang="hu-HU" smtClean="0"/>
              <a:pPr/>
              <a:t>2013.11.10.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ABC54-2540-4A7A-9EC3-F0151A29B48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.u-szeged.hu/~feri/kornyezeti_informatika/ch10s03.html" TargetMode="External"/><Relationship Id="rId2" Type="http://schemas.openxmlformats.org/officeDocument/2006/relationships/hyperlink" Target="http://www.geo.uszeged.hu/sites/default/files/14Kiadvanyok/egyeb/Kornyezeti_valtozasok_az_Alfoldon/10-p%E1lfai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et.hu/ismeret-tar/erdekessegek_tanulmanyok/20111201_szaraz_rekord/" TargetMode="External"/><Relationship Id="rId4" Type="http://schemas.openxmlformats.org/officeDocument/2006/relationships/hyperlink" Target="http://www.kormany.hu/download/7/0a/90000/Aszalystrategia.pdf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Aszályok gyakorisága, erőssége, okozott károk-hazai vonatkozások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464" y="476672"/>
            <a:ext cx="813723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1403648" y="580526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Magyarország aszályossági térképe (Pálfai, 2004)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7696374" cy="241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églalap 2"/>
          <p:cNvSpPr/>
          <p:nvPr/>
        </p:nvSpPr>
        <p:spPr>
          <a:xfrm>
            <a:off x="2915816" y="404664"/>
            <a:ext cx="29523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Aszálytörténelem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" y="644847"/>
            <a:ext cx="9137143" cy="5088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08" y="2060848"/>
            <a:ext cx="9090992" cy="3255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99592" y="692696"/>
            <a:ext cx="691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Az elmúlt 20 év nagyobb aszályai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3528" y="1340768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1992-94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2003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2007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2011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404664"/>
            <a:ext cx="79208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1992-94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err="1" smtClean="0"/>
              <a:t>Aszályértékszám</a:t>
            </a:r>
            <a:r>
              <a:rPr lang="hu-HU" dirty="0" smtClean="0"/>
              <a:t>: 4- rendkívül súlyos aszály</a:t>
            </a:r>
          </a:p>
          <a:p>
            <a:pPr algn="just"/>
            <a:r>
              <a:rPr lang="hu-HU" dirty="0" smtClean="0"/>
              <a:t>1992:	</a:t>
            </a:r>
            <a:r>
              <a:rPr lang="hu-HU" dirty="0" err="1" smtClean="0"/>
              <a:t>-Rendkívül</a:t>
            </a:r>
            <a:r>
              <a:rPr lang="hu-HU" dirty="0" smtClean="0"/>
              <a:t> nagy a szárazság az országban, s így </a:t>
            </a:r>
            <a:r>
              <a:rPr lang="hu-HU" b="1" dirty="0" smtClean="0"/>
              <a:t>mindennaposak az erdő- 	és avartüzek</a:t>
            </a:r>
            <a:r>
              <a:rPr lang="hu-HU" dirty="0" smtClean="0"/>
              <a:t>.</a:t>
            </a:r>
          </a:p>
          <a:p>
            <a:pPr algn="just"/>
            <a:r>
              <a:rPr lang="hu-HU" dirty="0" smtClean="0"/>
              <a:t>	</a:t>
            </a:r>
            <a:r>
              <a:rPr lang="hu-HU" dirty="0" err="1" smtClean="0"/>
              <a:t>-Aszályriadó</a:t>
            </a:r>
            <a:r>
              <a:rPr lang="hu-HU" dirty="0" smtClean="0"/>
              <a:t> a Dél-Alföldön: Az </a:t>
            </a:r>
            <a:r>
              <a:rPr lang="hu-HU" b="1" dirty="0" smtClean="0"/>
              <a:t>évszázad egyik legsúlyosabb aszályát 	szenvedi a Dél-Alföld</a:t>
            </a:r>
            <a:r>
              <a:rPr lang="hu-HU" dirty="0" smtClean="0"/>
              <a:t>, mindenekelőtt Csongrád, Szolnok és Szarvas 	környéke.</a:t>
            </a:r>
          </a:p>
          <a:p>
            <a:r>
              <a:rPr lang="hu-HU" dirty="0" smtClean="0"/>
              <a:t>	</a:t>
            </a:r>
            <a:r>
              <a:rPr lang="hu-HU" dirty="0" err="1" smtClean="0"/>
              <a:t>-Az</a:t>
            </a:r>
            <a:r>
              <a:rPr lang="hu-HU" dirty="0" smtClean="0"/>
              <a:t> országban mintegy </a:t>
            </a:r>
            <a:r>
              <a:rPr lang="hu-HU" b="1" dirty="0" smtClean="0"/>
              <a:t>330 ezer hektár szántóföld maradt bevetetlenül</a:t>
            </a:r>
            <a:r>
              <a:rPr lang="hu-HU" dirty="0" smtClean="0"/>
              <a:t>. 	A  terméskilátások vetéskultúránként változnak, ám az az aszály minden 	területen érezteti hatását.</a:t>
            </a:r>
          </a:p>
          <a:p>
            <a:pPr algn="just"/>
            <a:r>
              <a:rPr lang="hu-HU" dirty="0" smtClean="0"/>
              <a:t>	</a:t>
            </a:r>
            <a:r>
              <a:rPr lang="hu-HU" dirty="0" err="1" smtClean="0"/>
              <a:t>-Kritikus</a:t>
            </a:r>
            <a:r>
              <a:rPr lang="hu-HU" dirty="0" smtClean="0"/>
              <a:t> helyzet a Dunán: A </a:t>
            </a:r>
            <a:r>
              <a:rPr lang="hu-HU" b="1" dirty="0" smtClean="0"/>
              <a:t>Duna alacsony vízállása </a:t>
            </a:r>
            <a:r>
              <a:rPr lang="hu-HU" dirty="0" smtClean="0"/>
              <a:t>már egy hete a 	hajózhatósági norma körül mozog.</a:t>
            </a:r>
          </a:p>
          <a:p>
            <a:pPr algn="just"/>
            <a:r>
              <a:rPr lang="hu-HU" dirty="0" smtClean="0"/>
              <a:t>	</a:t>
            </a:r>
            <a:r>
              <a:rPr lang="hu-HU" dirty="0" err="1" smtClean="0"/>
              <a:t>-Az</a:t>
            </a:r>
            <a:r>
              <a:rPr lang="hu-HU" dirty="0" smtClean="0"/>
              <a:t> idei aszályos időjárás a főbb kultúrák esetében az országos 	termésátlagok alapján </a:t>
            </a:r>
            <a:r>
              <a:rPr lang="hu-HU" b="1" dirty="0" smtClean="0"/>
              <a:t>-20 százalék körüli terméskiesést </a:t>
            </a:r>
            <a:r>
              <a:rPr lang="hu-HU" dirty="0" smtClean="0"/>
              <a:t>okozott.</a:t>
            </a:r>
          </a:p>
          <a:p>
            <a:pPr algn="just"/>
            <a:r>
              <a:rPr lang="hu-HU" dirty="0" smtClean="0"/>
              <a:t>	</a:t>
            </a:r>
            <a:r>
              <a:rPr lang="hu-HU" dirty="0" err="1" smtClean="0"/>
              <a:t>-Az</a:t>
            </a:r>
            <a:r>
              <a:rPr lang="hu-HU" dirty="0" smtClean="0"/>
              <a:t> aszály a </a:t>
            </a:r>
            <a:r>
              <a:rPr lang="hu-HU" b="1" dirty="0" smtClean="0"/>
              <a:t>kertészeti növényeket is megviselte </a:t>
            </a:r>
            <a:r>
              <a:rPr lang="hu-HU" dirty="0" smtClean="0"/>
              <a:t>és károsította</a:t>
            </a:r>
          </a:p>
          <a:p>
            <a:pPr algn="just"/>
            <a:r>
              <a:rPr lang="hu-HU" dirty="0" smtClean="0"/>
              <a:t>1993:	</a:t>
            </a:r>
            <a:r>
              <a:rPr lang="hu-HU" dirty="0" err="1" smtClean="0"/>
              <a:t>-</a:t>
            </a:r>
            <a:r>
              <a:rPr lang="hu-HU" b="1" dirty="0" err="1" smtClean="0"/>
              <a:t>Takarmányozási</a:t>
            </a:r>
            <a:r>
              <a:rPr lang="hu-HU" b="1" dirty="0" smtClean="0"/>
              <a:t> gondok az állattenyésztésben</a:t>
            </a:r>
            <a:r>
              <a:rPr lang="hu-HU" dirty="0" smtClean="0"/>
              <a:t>.</a:t>
            </a:r>
          </a:p>
          <a:p>
            <a:pPr algn="just"/>
            <a:r>
              <a:rPr lang="hu-HU" dirty="0" smtClean="0"/>
              <a:t>	-A jelentős talajvízszint-csökkenés miatt </a:t>
            </a:r>
            <a:r>
              <a:rPr lang="hu-HU" b="1" dirty="0" smtClean="0"/>
              <a:t>süllyed a Beregi-síkság</a:t>
            </a:r>
            <a:r>
              <a:rPr lang="hu-HU" dirty="0" smtClean="0"/>
              <a:t>, s a 	földmozgás nagy károkat okoz az ottani építményekben.</a:t>
            </a:r>
          </a:p>
          <a:p>
            <a:r>
              <a:rPr lang="hu-HU" dirty="0" smtClean="0"/>
              <a:t>	-</a:t>
            </a:r>
            <a:r>
              <a:rPr lang="hu-HU" b="1" dirty="0" smtClean="0"/>
              <a:t>140 ezer fa pusztult ki a főváros környéki parkerdőkben</a:t>
            </a:r>
            <a:r>
              <a:rPr lang="hu-HU" dirty="0" smtClean="0"/>
              <a:t>.</a:t>
            </a:r>
          </a:p>
          <a:p>
            <a:pPr algn="just"/>
            <a:r>
              <a:rPr lang="hu-HU" dirty="0" smtClean="0"/>
              <a:t>1994:	</a:t>
            </a:r>
            <a:r>
              <a:rPr lang="hu-HU" dirty="0" err="1" smtClean="0"/>
              <a:t>-</a:t>
            </a:r>
            <a:r>
              <a:rPr lang="hu-HU" b="1" dirty="0" err="1" smtClean="0"/>
              <a:t>Veszélyben</a:t>
            </a:r>
            <a:r>
              <a:rPr lang="hu-HU" b="1" dirty="0" smtClean="0"/>
              <a:t> vannak a magyar karsztvíz-gyógyforrások</a:t>
            </a:r>
            <a:r>
              <a:rPr lang="hu-HU" dirty="0" smtClean="0"/>
              <a:t>, amelyekre 	jövedelmező idegenforgalom épült.</a:t>
            </a:r>
          </a:p>
          <a:p>
            <a:r>
              <a:rPr lang="hu-HU" dirty="0" smtClean="0"/>
              <a:t>	</a:t>
            </a:r>
          </a:p>
          <a:p>
            <a:r>
              <a:rPr lang="hu-HU" dirty="0" smtClean="0"/>
              <a:t>	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539552" y="620688"/>
            <a:ext cx="83529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1600" dirty="0" smtClean="0"/>
              <a:t>A </a:t>
            </a:r>
            <a:r>
              <a:rPr lang="hu-HU" dirty="0" smtClean="0"/>
              <a:t>2003-as</a:t>
            </a:r>
            <a:r>
              <a:rPr lang="hu-HU" sz="1600" dirty="0" smtClean="0"/>
              <a:t> aszály</a:t>
            </a:r>
          </a:p>
          <a:p>
            <a:pPr>
              <a:buFont typeface="Arial" pitchFamily="34" charset="0"/>
              <a:buChar char="•"/>
            </a:pPr>
            <a:r>
              <a:rPr lang="hu-HU" sz="1600" dirty="0" smtClean="0"/>
              <a:t> </a:t>
            </a:r>
            <a:r>
              <a:rPr lang="hu-HU" sz="1600" dirty="0" err="1" smtClean="0"/>
              <a:t>Aszályértékszám</a:t>
            </a:r>
            <a:r>
              <a:rPr lang="hu-HU" sz="1600" dirty="0" smtClean="0"/>
              <a:t>: 4-rendkívül súlyos aszály</a:t>
            </a:r>
            <a:endParaRPr lang="hu-H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96752"/>
            <a:ext cx="36004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2555776" y="4581128"/>
            <a:ext cx="3851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/>
              <a:t>Az országos havi középhőmérséklet eltérése a sokévi (1971-2000-es) átlagtól 2011-ben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4962525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6799" y="404664"/>
            <a:ext cx="3767201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611560" y="4365104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b="1" dirty="0" smtClean="0"/>
              <a:t>Európa szerte </a:t>
            </a:r>
            <a:r>
              <a:rPr lang="hu-HU" dirty="0" smtClean="0"/>
              <a:t>pusztít az aszály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Hazánkban a nyári hőmérséklet 4-5˚</a:t>
            </a:r>
            <a:r>
              <a:rPr lang="hu-HU" dirty="0" err="1" smtClean="0"/>
              <a:t>C-kal</a:t>
            </a:r>
            <a:r>
              <a:rPr lang="hu-HU" dirty="0" smtClean="0"/>
              <a:t> az átlag felett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Következmények: </a:t>
            </a:r>
            <a:r>
              <a:rPr lang="hu-HU" b="1" dirty="0" smtClean="0"/>
              <a:t>Erdőtüzek, terményveszteségek</a:t>
            </a:r>
            <a:r>
              <a:rPr lang="hu-HU" dirty="0" smtClean="0"/>
              <a:t>, a Balaton rendkívül alacsony vízszintje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A </a:t>
            </a:r>
            <a:r>
              <a:rPr lang="hu-HU" b="1" dirty="0" smtClean="0"/>
              <a:t>mezőgazdaságban ~400 millió euró kár </a:t>
            </a:r>
            <a:r>
              <a:rPr lang="hu-HU" dirty="0" smtClean="0"/>
              <a:t>keletkezett hazánkban	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83671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Az </a:t>
            </a:r>
            <a:r>
              <a:rPr lang="hu-HU" dirty="0" smtClean="0"/>
              <a:t>alföldi területeken az átlagosnál nagyobb mértékű </a:t>
            </a:r>
            <a:r>
              <a:rPr lang="hu-HU" b="1" dirty="0" smtClean="0"/>
              <a:t>szőlő- és gyümölcstermés-kiesésse</a:t>
            </a:r>
            <a:r>
              <a:rPr lang="hu-HU" dirty="0" smtClean="0"/>
              <a:t>l kell számolni, a kormány aszály sújtotta területnek nyilvánította az országot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Dunántúli </a:t>
            </a:r>
            <a:r>
              <a:rPr lang="hu-HU" b="1" dirty="0" smtClean="0"/>
              <a:t>halgazdaságok </a:t>
            </a:r>
            <a:r>
              <a:rPr lang="hu-HU" dirty="0" smtClean="0"/>
              <a:t>- Aszály miatti válsághelyzet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Az aszály miatt várható </a:t>
            </a:r>
            <a:r>
              <a:rPr lang="hu-HU" b="1" dirty="0" smtClean="0"/>
              <a:t>terméskiesés</a:t>
            </a:r>
            <a:r>
              <a:rPr lang="hu-HU" dirty="0" smtClean="0"/>
              <a:t> az idén kalászos gabonából több mint egymillió tonna lesz, ebből a búzánál várható kiesés megközelíti a 800 ezer tonnát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Mahart: </a:t>
            </a:r>
            <a:r>
              <a:rPr lang="hu-HU" b="1" dirty="0" smtClean="0"/>
              <a:t>leállásra kényszerült hajók </a:t>
            </a:r>
            <a:r>
              <a:rPr lang="hu-HU" dirty="0" smtClean="0"/>
              <a:t>- alacsony vízállás-Duna</a:t>
            </a:r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Negatív vízállási rekordok- Tisza</a:t>
            </a:r>
          </a:p>
          <a:p>
            <a:pPr>
              <a:buFont typeface="Arial" pitchFamily="34" charset="0"/>
              <a:buChar char="•"/>
            </a:pPr>
            <a:endParaRPr lang="hu-HU" dirty="0" smtClean="0"/>
          </a:p>
          <a:p>
            <a:pPr>
              <a:buFont typeface="Arial" pitchFamily="34" charset="0"/>
              <a:buChar char="•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69269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2007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err="1" smtClean="0"/>
              <a:t>Aszályértékszám</a:t>
            </a:r>
            <a:r>
              <a:rPr lang="hu-HU" dirty="0" smtClean="0"/>
              <a:t>: 3- súlyos aszály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Fagy és aszály együttes hatása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539552" y="2060848"/>
            <a:ext cx="82809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	- Áprilisban szinte egy csepp eső sem esett</a:t>
            </a:r>
          </a:p>
          <a:p>
            <a:r>
              <a:rPr lang="hu-HU" dirty="0" smtClean="0"/>
              <a:t>	- A kedvezőtlen időjárás (fagykár és aszály) miatt </a:t>
            </a:r>
            <a:r>
              <a:rPr lang="hu-HU" b="1" dirty="0" smtClean="0"/>
              <a:t>rossz a gyümölcs termés</a:t>
            </a:r>
          </a:p>
          <a:p>
            <a:pPr algn="just"/>
            <a:r>
              <a:rPr lang="hu-HU" dirty="0" smtClean="0"/>
              <a:t>	- Az aszály </a:t>
            </a:r>
            <a:r>
              <a:rPr lang="hu-HU" b="1" dirty="0" smtClean="0"/>
              <a:t>lemorzsolta a kukoricát</a:t>
            </a:r>
            <a:r>
              <a:rPr lang="hu-HU" dirty="0" smtClean="0"/>
              <a:t>: Az aszály az egész országot sújtja,  Jász-	    Nagykun-Szolnok, Pest, Békés és Hajdú-Bihar megyében legnagyobb a kár</a:t>
            </a:r>
          </a:p>
          <a:p>
            <a:pPr algn="just"/>
            <a:r>
              <a:rPr lang="hu-HU" dirty="0" smtClean="0"/>
              <a:t>	- a rendkívüli szárazság miatt sok helyütt már őszi képet mutat a táj, az 	    </a:t>
            </a:r>
            <a:r>
              <a:rPr lang="hu-HU" b="1" dirty="0" smtClean="0"/>
              <a:t>erdőtüzek</a:t>
            </a:r>
            <a:r>
              <a:rPr lang="hu-HU" dirty="0" smtClean="0"/>
              <a:t> pedig óriási pusztítást okoztak.</a:t>
            </a:r>
          </a:p>
          <a:p>
            <a:pPr algn="just"/>
            <a:r>
              <a:rPr lang="hu-HU" dirty="0" smtClean="0"/>
              <a:t>	- a tavalyinál nagyobb területről kevesebb gabonát takarítottak be, az idei  	    </a:t>
            </a:r>
            <a:r>
              <a:rPr lang="hu-HU" b="1" dirty="0" err="1" smtClean="0"/>
              <a:t>kalászosgabonatermés</a:t>
            </a:r>
            <a:r>
              <a:rPr lang="hu-HU" b="1" dirty="0" smtClean="0"/>
              <a:t> 9 százalékkal maradt el az előző évi terméstől</a:t>
            </a:r>
          </a:p>
          <a:p>
            <a:pPr algn="just"/>
            <a:r>
              <a:rPr lang="hu-HU" dirty="0" smtClean="0"/>
              <a:t>	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99592" y="1412776"/>
            <a:ext cx="77048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dirty="0" smtClean="0"/>
              <a:t>Aszály fogalma (WMO): </a:t>
            </a:r>
            <a:r>
              <a:rPr lang="hu-HU" sz="2000" dirty="0"/>
              <a:t>az aszály az átlagos </a:t>
            </a:r>
            <a:r>
              <a:rPr lang="hu-HU" sz="2000" dirty="0" smtClean="0"/>
              <a:t>mértéket jelentősen és tartósan meghaladó </a:t>
            </a:r>
            <a:r>
              <a:rPr lang="hu-HU" sz="2000" dirty="0"/>
              <a:t>vízhiány </a:t>
            </a:r>
            <a:endParaRPr lang="hu-HU" sz="2000" dirty="0" smtClean="0"/>
          </a:p>
          <a:p>
            <a:endParaRPr lang="hu-HU" sz="2000" dirty="0" smtClean="0"/>
          </a:p>
          <a:p>
            <a:pPr>
              <a:buFont typeface="Arial" pitchFamily="34" charset="0"/>
              <a:buChar char="•"/>
            </a:pPr>
            <a:r>
              <a:rPr lang="hu-HU" sz="2000" dirty="0" smtClean="0"/>
              <a:t> főbb típusai: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2000" dirty="0" smtClean="0"/>
              <a:t>Meteorológiai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2000" dirty="0" smtClean="0"/>
              <a:t>Hidrológiai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2000" dirty="0" smtClean="0"/>
              <a:t>Mezőgazdasági</a:t>
            </a:r>
          </a:p>
          <a:p>
            <a:pPr marL="800100" lvl="1" indent="-342900">
              <a:buFont typeface="+mj-lt"/>
              <a:buAutoNum type="arabicPeriod"/>
            </a:pPr>
            <a:r>
              <a:rPr lang="hu-HU" sz="2000" dirty="0"/>
              <a:t>G</a:t>
            </a:r>
            <a:r>
              <a:rPr lang="hu-HU" sz="2000" dirty="0" smtClean="0"/>
              <a:t>azdasági</a:t>
            </a:r>
            <a:r>
              <a:rPr lang="hu-HU" sz="2000" dirty="0"/>
              <a:t>	</a:t>
            </a:r>
            <a:endParaRPr lang="hu-HU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hu-HU" sz="2000" dirty="0" smtClean="0"/>
              <a:t>Társadalmi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403648" y="908720"/>
            <a:ext cx="70567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2011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Főleg ősszel és télen jelentkezett az aszály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 az országos csapadékösszeg 404,4 milliméter</a:t>
            </a:r>
          </a:p>
          <a:p>
            <a:endParaRPr lang="hu-HU" dirty="0" smtClean="0"/>
          </a:p>
          <a:p>
            <a:pPr algn="just"/>
            <a:r>
              <a:rPr lang="hu-HU" dirty="0" smtClean="0"/>
              <a:t>	- Az aszály </a:t>
            </a:r>
            <a:r>
              <a:rPr lang="hu-HU" b="1" dirty="0" smtClean="0"/>
              <a:t>miatt jelentős kár keletkezett a repce-vetésekben</a:t>
            </a:r>
            <a:r>
              <a:rPr lang="hu-HU" dirty="0" smtClean="0"/>
              <a:t>, a 	gazdák búzát vetnek a helyébe, így próbálják megakadályozni, 	hogy parlagon maradjanak a területek </a:t>
            </a:r>
          </a:p>
          <a:p>
            <a:pPr algn="just"/>
            <a:r>
              <a:rPr lang="hu-HU" dirty="0" smtClean="0"/>
              <a:t>	- rendkívül alacsony a vízállás a Közép-Tiszán</a:t>
            </a:r>
          </a:p>
          <a:p>
            <a:pPr algn="just"/>
            <a:r>
              <a:rPr lang="hu-HU" dirty="0" smtClean="0"/>
              <a:t>	- </a:t>
            </a:r>
            <a:r>
              <a:rPr lang="hu-HU" b="1" dirty="0" smtClean="0"/>
              <a:t>Száz éve nem volt ekkora szárazság novemberben </a:t>
            </a:r>
            <a:r>
              <a:rPr lang="hu-HU" dirty="0" smtClean="0"/>
              <a:t>	Magyarországon- OMSZ</a:t>
            </a:r>
          </a:p>
          <a:p>
            <a:pPr algn="just"/>
            <a:r>
              <a:rPr lang="hu-HU" dirty="0" smtClean="0"/>
              <a:t>	- Duna </a:t>
            </a:r>
            <a:r>
              <a:rPr lang="hu-HU" b="1" dirty="0" smtClean="0"/>
              <a:t>alacsony vízállás</a:t>
            </a:r>
            <a:r>
              <a:rPr lang="hu-HU" dirty="0" smtClean="0"/>
              <a:t>a ellehetetleníti a hajózást</a:t>
            </a:r>
          </a:p>
          <a:p>
            <a:pPr algn="just"/>
            <a:r>
              <a:rPr lang="hu-HU" dirty="0" smtClean="0"/>
              <a:t>	-A Duna alacsony vízállása miatt életbe lépett az úgynevezett 	kisvizes intézkedési terv második fokozata a </a:t>
            </a:r>
            <a:r>
              <a:rPr lang="hu-HU" b="1" dirty="0" smtClean="0"/>
              <a:t>Paksi 	Atomerőműben</a:t>
            </a:r>
          </a:p>
          <a:p>
            <a:pPr algn="just"/>
            <a:r>
              <a:rPr lang="hu-HU" dirty="0" smtClean="0"/>
              <a:t>	- November hónap végére a </a:t>
            </a:r>
            <a:r>
              <a:rPr lang="hu-HU" b="1" dirty="0" smtClean="0"/>
              <a:t>Dunán szinte teljesen leállt a 	forgalom</a:t>
            </a:r>
            <a:r>
              <a:rPr lang="hu-HU" dirty="0" smtClean="0"/>
              <a:t>, csaknem 100 uszály vesztegelt a horvát-magyar 	határnál, Mohácsnál pedig a kompközlekedés is veszélybe került</a:t>
            </a:r>
          </a:p>
          <a:p>
            <a:pPr algn="just"/>
            <a:r>
              <a:rPr lang="hu-HU" dirty="0" smtClean="0"/>
              <a:t>	- A téli </a:t>
            </a:r>
            <a:r>
              <a:rPr lang="hu-HU" b="1" dirty="0" smtClean="0"/>
              <a:t>aszály pusztítja a mecseki erdők fáit</a:t>
            </a:r>
            <a:r>
              <a:rPr lang="hu-HU" dirty="0" smtClean="0"/>
              <a:t>.</a:t>
            </a:r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620688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aszály káros hatásai összegezve</a:t>
            </a:r>
          </a:p>
          <a:p>
            <a:endParaRPr lang="hu-HU" dirty="0" smtClean="0"/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Növénytermesztés, kertészet, erdészet </a:t>
            </a:r>
            <a:endParaRPr lang="hu-HU" dirty="0" smtClean="0"/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Állattenyésztés</a:t>
            </a:r>
            <a:r>
              <a:rPr lang="hu-HU" dirty="0" smtClean="0"/>
              <a:t>, halászat </a:t>
            </a:r>
            <a:endParaRPr lang="hu-HU" dirty="0" smtClean="0"/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Ipar</a:t>
            </a:r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Környezeti hatások</a:t>
            </a:r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Kereskedelem, pénzvilág</a:t>
            </a:r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Társadalmi, szociális hatások, egészségügy</a:t>
            </a:r>
          </a:p>
          <a:p>
            <a:pPr lvl="2">
              <a:buFont typeface="Arial" pitchFamily="34" charset="0"/>
              <a:buChar char="•"/>
            </a:pPr>
            <a:r>
              <a:rPr lang="hu-HU" dirty="0" smtClean="0"/>
              <a:t>Turizmus	</a:t>
            </a:r>
            <a:endParaRPr lang="hu-H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69269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/>
              <a:t>Aszálykárok csökkentésének lehetőségei</a:t>
            </a:r>
            <a:endParaRPr lang="hu-HU" sz="2400" dirty="0"/>
          </a:p>
        </p:txBody>
      </p:sp>
      <p:sp>
        <p:nvSpPr>
          <p:cNvPr id="3" name="Szövegdoboz 2"/>
          <p:cNvSpPr txBox="1"/>
          <p:nvPr/>
        </p:nvSpPr>
        <p:spPr>
          <a:xfrm>
            <a:off x="323528" y="1556792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Megelőzés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A </a:t>
            </a:r>
            <a:r>
              <a:rPr lang="hu-HU" dirty="0" smtClean="0"/>
              <a:t>vízkészleti adottságokhoz illeszkedő tájhasználat megtervezése, ki-alakításának elősegítése </a:t>
            </a:r>
            <a:endParaRPr lang="hu-HU" dirty="0" smtClean="0"/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Vízvisszatartás belvíz-érzékeny területeken a belvízelvezető-rendszer használata nélkül, művelési mód és művelési ág váltással </a:t>
            </a:r>
            <a:endParaRPr lang="hu-HU" dirty="0" smtClean="0"/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smtClean="0"/>
              <a:t>A vízfelhasználás hatékonyabbá tétele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A vízzel kapcsolatos problémák megoldására felhasználható támogatások hatékonyabb elosztása </a:t>
            </a:r>
            <a:endParaRPr lang="hu-HU" dirty="0" smtClean="0"/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Az adatgyűjtés fejlesztése és a tájékoztatás növelése </a:t>
            </a:r>
            <a:endParaRPr lang="hu-HU" dirty="0" smtClean="0"/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Aszály-előrejelzés pontosítása és fejlesztése </a:t>
            </a:r>
            <a:endParaRPr lang="hu-HU" dirty="0" smtClean="0"/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Aszálykockázat kezelési tervek elkészítése és megvalósítása </a:t>
            </a:r>
            <a:endParaRPr lang="hu-HU" dirty="0" smtClean="0"/>
          </a:p>
          <a:p>
            <a:r>
              <a:rPr lang="hu-HU" dirty="0" smtClean="0"/>
              <a:t>Alkalmazkodás</a:t>
            </a:r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A </a:t>
            </a:r>
            <a:r>
              <a:rPr lang="hu-HU" dirty="0" smtClean="0"/>
              <a:t>meglévő vízellátó infrastruktúrák kapacitásának helyreállítása, </a:t>
            </a:r>
            <a:r>
              <a:rPr lang="hu-HU" dirty="0" smtClean="0"/>
              <a:t>mo</a:t>
            </a:r>
            <a:r>
              <a:rPr lang="hu-HU" dirty="0" smtClean="0"/>
              <a:t>d</a:t>
            </a:r>
            <a:r>
              <a:rPr lang="hu-HU" dirty="0" smtClean="0"/>
              <a:t>ernizálása </a:t>
            </a:r>
            <a:r>
              <a:rPr lang="hu-HU" dirty="0" smtClean="0"/>
              <a:t>és fenntartása </a:t>
            </a:r>
            <a:endParaRPr lang="hu-HU" dirty="0" smtClean="0"/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Új vízellátó infrastruktúrák kialakítása (csatornák, tározók, stb.) </a:t>
            </a:r>
            <a:endParaRPr lang="hu-HU" dirty="0" smtClean="0"/>
          </a:p>
          <a:p>
            <a:pPr lvl="1" algn="just">
              <a:buFont typeface="Arial" pitchFamily="34" charset="0"/>
              <a:buChar char="•"/>
            </a:pPr>
            <a:r>
              <a:rPr lang="hu-HU" dirty="0" smtClean="0"/>
              <a:t>Víz-hatékony, </a:t>
            </a:r>
            <a:r>
              <a:rPr lang="hu-HU" dirty="0" err="1" smtClean="0"/>
              <a:t>-takarékos</a:t>
            </a:r>
            <a:r>
              <a:rPr lang="hu-HU" dirty="0" smtClean="0"/>
              <a:t> technológiák és gyakorlatok alkalmazása </a:t>
            </a:r>
            <a:endParaRPr lang="hu-HU" dirty="0" smtClean="0"/>
          </a:p>
          <a:p>
            <a:pPr lvl="1" algn="just">
              <a:buFont typeface="Arial" pitchFamily="34" charset="0"/>
              <a:buChar char="•"/>
            </a:pPr>
            <a:endParaRPr lang="hu-HU" b="1" dirty="0" smtClean="0"/>
          </a:p>
          <a:p>
            <a:pPr lvl="1">
              <a:buFont typeface="Arial" pitchFamily="34" charset="0"/>
              <a:buChar char="•"/>
            </a:pPr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764704"/>
            <a:ext cx="882047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Felhasznált irodalom:</a:t>
            </a:r>
          </a:p>
          <a:p>
            <a:pPr>
              <a:lnSpc>
                <a:spcPct val="150000"/>
              </a:lnSpc>
            </a:pPr>
            <a:endParaRPr lang="hu-HU" sz="1400" dirty="0" smtClean="0"/>
          </a:p>
          <a:p>
            <a:pPr algn="just">
              <a:lnSpc>
                <a:spcPct val="150000"/>
              </a:lnSpc>
            </a:pPr>
            <a:r>
              <a:rPr lang="hu-HU" sz="1400" dirty="0" smtClean="0">
                <a:hlinkClick r:id="rId2"/>
              </a:rPr>
              <a:t>http://</a:t>
            </a:r>
            <a:r>
              <a:rPr lang="hu-HU" sz="1400" dirty="0" smtClean="0">
                <a:hlinkClick r:id="rId2"/>
              </a:rPr>
              <a:t>www.geo.uszeged.hu/sites/default/files/14Kiadvanyok/egyeb/Kornyezeti_valtozasok_az_Alfoldon/10-p%E1lfai.pdf</a:t>
            </a:r>
            <a:endParaRPr lang="hu-HU" sz="1400" dirty="0" smtClean="0"/>
          </a:p>
          <a:p>
            <a:pPr algn="just">
              <a:lnSpc>
                <a:spcPct val="150000"/>
              </a:lnSpc>
            </a:pPr>
            <a:r>
              <a:rPr lang="hu-HU" sz="1400" dirty="0" smtClean="0">
                <a:hlinkClick r:id="rId3"/>
              </a:rPr>
              <a:t>http://www.geo.u-szeged.hu/~</a:t>
            </a:r>
            <a:r>
              <a:rPr lang="hu-HU" sz="1400" dirty="0" smtClean="0">
                <a:hlinkClick r:id="rId3"/>
              </a:rPr>
              <a:t>feri/kornyezeti_informatika/ch10s03.html</a:t>
            </a:r>
            <a:endParaRPr lang="hu-HU" sz="1400" dirty="0" smtClean="0"/>
          </a:p>
          <a:p>
            <a:pPr algn="just">
              <a:lnSpc>
                <a:spcPct val="150000"/>
              </a:lnSpc>
            </a:pPr>
            <a:r>
              <a:rPr lang="hu-HU" sz="1400" dirty="0" smtClean="0">
                <a:hlinkClick r:id="rId4"/>
              </a:rPr>
              <a:t>http://</a:t>
            </a:r>
            <a:r>
              <a:rPr lang="hu-HU" sz="1400" dirty="0" smtClean="0">
                <a:hlinkClick r:id="rId4"/>
              </a:rPr>
              <a:t>www.kormany.hu/download/7/0a/90000/Aszalystrategia.pdf</a:t>
            </a:r>
            <a:endParaRPr lang="hu-HU" sz="1400" dirty="0" smtClean="0"/>
          </a:p>
          <a:p>
            <a:pPr algn="just">
              <a:lnSpc>
                <a:spcPct val="150000"/>
              </a:lnSpc>
            </a:pPr>
            <a:r>
              <a:rPr lang="hu-HU" sz="1400" dirty="0" smtClean="0">
                <a:hlinkClick r:id="rId5"/>
              </a:rPr>
              <a:t>http://met.hu/ismeret-tar/erdekessegek_tanulmanyok/20111201_szaraz_rekord/</a:t>
            </a:r>
            <a:endParaRPr lang="hu-HU" sz="1400" dirty="0" smtClean="0"/>
          </a:p>
          <a:p>
            <a:pPr>
              <a:lnSpc>
                <a:spcPct val="150000"/>
              </a:lnSpc>
            </a:pPr>
            <a:r>
              <a:rPr lang="hu-HU" sz="1400" dirty="0" smtClean="0"/>
              <a:t>Bihari </a:t>
            </a:r>
            <a:r>
              <a:rPr lang="hu-HU" sz="1400" dirty="0" smtClean="0"/>
              <a:t>Z., </a:t>
            </a:r>
            <a:r>
              <a:rPr lang="hu-HU" sz="1400" dirty="0" smtClean="0"/>
              <a:t>Kovács </a:t>
            </a:r>
            <a:r>
              <a:rPr lang="hu-HU" sz="1400" dirty="0" smtClean="0"/>
              <a:t>T., </a:t>
            </a:r>
            <a:r>
              <a:rPr lang="hu-HU" sz="1400" dirty="0" smtClean="0"/>
              <a:t>Lakatos </a:t>
            </a:r>
            <a:r>
              <a:rPr lang="hu-HU" sz="1400" dirty="0" smtClean="0"/>
              <a:t>M., </a:t>
            </a:r>
            <a:r>
              <a:rPr lang="hu-HU" sz="1400" dirty="0" smtClean="0"/>
              <a:t>Móring </a:t>
            </a:r>
            <a:r>
              <a:rPr lang="hu-HU" sz="1400" dirty="0" smtClean="0"/>
              <a:t>A., Nagy A., </a:t>
            </a:r>
            <a:r>
              <a:rPr lang="hu-HU" sz="1400" dirty="0" smtClean="0"/>
              <a:t>Németh </a:t>
            </a:r>
            <a:r>
              <a:rPr lang="hu-HU" sz="1400" dirty="0" smtClean="0"/>
              <a:t>Á., </a:t>
            </a:r>
            <a:r>
              <a:rPr lang="hu-HU" sz="1400" dirty="0" err="1" smtClean="0"/>
              <a:t>Szentimrey</a:t>
            </a:r>
            <a:r>
              <a:rPr lang="hu-HU" sz="1400" dirty="0" smtClean="0"/>
              <a:t> </a:t>
            </a:r>
            <a:r>
              <a:rPr lang="hu-HU" sz="1400" dirty="0" smtClean="0"/>
              <a:t>T., </a:t>
            </a:r>
            <a:r>
              <a:rPr lang="hu-HU" sz="1400" dirty="0" smtClean="0"/>
              <a:t>Vincze </a:t>
            </a:r>
            <a:r>
              <a:rPr lang="hu-HU" sz="1400" dirty="0" smtClean="0"/>
              <a:t>E., 2012: Aszályok Magyarországon 	(DMCSEE projekt, 16,26, 36-41p)</a:t>
            </a:r>
          </a:p>
          <a:p>
            <a:pPr algn="just">
              <a:lnSpc>
                <a:spcPct val="150000"/>
              </a:lnSpc>
            </a:pPr>
            <a:r>
              <a:rPr lang="hu-HU" sz="1400" dirty="0" err="1" smtClean="0"/>
              <a:t>Hollósi</a:t>
            </a:r>
            <a:r>
              <a:rPr lang="hu-HU" sz="1400" dirty="0" smtClean="0"/>
              <a:t> B., 2012:  XXI</a:t>
            </a:r>
            <a:r>
              <a:rPr lang="hu-HU" sz="1400" dirty="0" smtClean="0"/>
              <a:t>. században várható hazai csapadék- és aszályviszonyok tendenciaelemzése különböző </a:t>
            </a:r>
            <a:r>
              <a:rPr lang="hu-HU" sz="1400" dirty="0" smtClean="0"/>
              <a:t>	</a:t>
            </a:r>
            <a:r>
              <a:rPr lang="hu-HU" sz="1400" dirty="0" err="1" smtClean="0"/>
              <a:t>modellszimulációk</a:t>
            </a:r>
            <a:r>
              <a:rPr lang="hu-HU" sz="1400" dirty="0" smtClean="0"/>
              <a:t> </a:t>
            </a:r>
            <a:r>
              <a:rPr lang="hu-HU" sz="1400" dirty="0" smtClean="0"/>
              <a:t>alapján </a:t>
            </a:r>
            <a:r>
              <a:rPr lang="hu-HU" sz="1400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hu-HU" sz="1400" dirty="0" smtClean="0"/>
              <a:t>Pálfai </a:t>
            </a:r>
            <a:r>
              <a:rPr lang="hu-HU" sz="1400" dirty="0" smtClean="0"/>
              <a:t>I., 2009: </a:t>
            </a:r>
            <a:r>
              <a:rPr lang="hu-HU" sz="1400" dirty="0" smtClean="0"/>
              <a:t>Aszályos évek a Kárpát-medencében a 18–20. </a:t>
            </a:r>
            <a:r>
              <a:rPr lang="hu-HU" sz="1400" dirty="0" smtClean="0"/>
              <a:t>században- Klíma füzetek, 2009/57. szám,  107-112p</a:t>
            </a:r>
          </a:p>
          <a:p>
            <a:pPr algn="just">
              <a:lnSpc>
                <a:spcPct val="150000"/>
              </a:lnSpc>
            </a:pPr>
            <a:r>
              <a:rPr lang="hu-HU" sz="1400" dirty="0" smtClean="0"/>
              <a:t>Pálfai </a:t>
            </a:r>
            <a:r>
              <a:rPr lang="hu-HU" sz="1400" dirty="0" smtClean="0"/>
              <a:t>I. 2010: </a:t>
            </a:r>
            <a:r>
              <a:rPr lang="hu-HU" sz="1400" dirty="0" smtClean="0"/>
              <a:t>Az aszályok gyakorisága a Kárpát-medencében az utóbbi háromszáz </a:t>
            </a:r>
            <a:r>
              <a:rPr lang="hu-HU" sz="1400" dirty="0" smtClean="0"/>
              <a:t>évben-</a:t>
            </a:r>
            <a:r>
              <a:rPr lang="hu-HU" sz="1400" dirty="0" smtClean="0"/>
              <a:t> Klíma füzetek, </a:t>
            </a:r>
            <a:r>
              <a:rPr lang="hu-HU" sz="1400" dirty="0" smtClean="0"/>
              <a:t>2010/59. 	szám</a:t>
            </a:r>
            <a:r>
              <a:rPr lang="hu-HU" sz="1400" dirty="0" smtClean="0"/>
              <a:t>,  </a:t>
            </a:r>
            <a:r>
              <a:rPr lang="hu-HU" sz="1400" dirty="0" smtClean="0"/>
              <a:t>42-45p</a:t>
            </a:r>
          </a:p>
          <a:p>
            <a:pPr>
              <a:lnSpc>
                <a:spcPct val="150000"/>
              </a:lnSpc>
            </a:pPr>
            <a:r>
              <a:rPr lang="hu-HU" sz="1400" dirty="0" smtClean="0"/>
              <a:t>Torma </a:t>
            </a:r>
            <a:r>
              <a:rPr lang="hu-HU" sz="1400" dirty="0" err="1" smtClean="0"/>
              <a:t>Cs</a:t>
            </a:r>
            <a:r>
              <a:rPr lang="hu-HU" sz="1400" dirty="0" smtClean="0"/>
              <a:t>., 2011: </a:t>
            </a:r>
            <a:r>
              <a:rPr lang="hu-HU" sz="1400" dirty="0" smtClean="0"/>
              <a:t>Átlagos és szélsőséges hőmérsékleti és csapadék </a:t>
            </a:r>
            <a:r>
              <a:rPr lang="hu-HU" sz="1400" dirty="0" smtClean="0"/>
              <a:t>viszonyok modellezése </a:t>
            </a:r>
            <a:r>
              <a:rPr lang="hu-HU" sz="1400" dirty="0" smtClean="0"/>
              <a:t>a Kárpát-medencére a XXI. </a:t>
            </a:r>
            <a:r>
              <a:rPr lang="hu-HU" sz="1400" dirty="0" smtClean="0"/>
              <a:t>	századra </a:t>
            </a:r>
            <a:r>
              <a:rPr lang="hu-HU" sz="1400" dirty="0" smtClean="0"/>
              <a:t>a </a:t>
            </a:r>
            <a:r>
              <a:rPr lang="hu-HU" sz="1400" dirty="0" err="1" smtClean="0"/>
              <a:t>RegCM</a:t>
            </a:r>
            <a:r>
              <a:rPr lang="hu-HU" sz="1400" dirty="0" smtClean="0"/>
              <a:t> regionális </a:t>
            </a:r>
            <a:r>
              <a:rPr lang="hu-HU" sz="1400" dirty="0" smtClean="0"/>
              <a:t>klímamodell </a:t>
            </a:r>
            <a:r>
              <a:rPr lang="hu-HU" sz="1400" dirty="0" smtClean="0"/>
              <a:t>alkalmazásával- doktori értekezés</a:t>
            </a:r>
          </a:p>
          <a:p>
            <a:pPr algn="just"/>
            <a:endParaRPr lang="hu-HU" sz="1400" dirty="0" smtClean="0"/>
          </a:p>
          <a:p>
            <a:pPr algn="just"/>
            <a:endParaRPr lang="hu-HU" sz="1400" dirty="0" smtClean="0"/>
          </a:p>
          <a:p>
            <a:pPr algn="just"/>
            <a:endParaRPr lang="hu-HU" sz="1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43608" y="1340768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/>
              <a:t>Köszönöm a figyelmet!</a:t>
            </a:r>
            <a:endParaRPr lang="hu-H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908720"/>
            <a:ext cx="756084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Meteorológiai:</a:t>
            </a:r>
            <a:r>
              <a:rPr lang="hu-HU" sz="2000" dirty="0" smtClean="0"/>
              <a:t> </a:t>
            </a:r>
            <a:r>
              <a:rPr lang="hu-HU" sz="2000" dirty="0"/>
              <a:t>a csapadék mennyisége hosszabb időn át kevesebb, mint a területre vonatkozó átlagérték </a:t>
            </a:r>
            <a:endParaRPr lang="hu-HU" sz="2000" dirty="0" smtClean="0"/>
          </a:p>
          <a:p>
            <a:endParaRPr lang="hu-HU" sz="2000" dirty="0"/>
          </a:p>
          <a:p>
            <a:r>
              <a:rPr lang="hu-HU" sz="2000" b="1" dirty="0" smtClean="0"/>
              <a:t>Hidrológiai</a:t>
            </a:r>
            <a:r>
              <a:rPr lang="hu-HU" sz="2000" dirty="0" smtClean="0"/>
              <a:t>: </a:t>
            </a:r>
            <a:r>
              <a:rPr lang="hu-HU" sz="2000" dirty="0"/>
              <a:t>a felszíni és a felszín alatti vízkészletek hosszantartó csapadékhiány miatti jelentős </a:t>
            </a:r>
            <a:r>
              <a:rPr lang="hu-HU" sz="2000" dirty="0" smtClean="0"/>
              <a:t>beszűkülése </a:t>
            </a:r>
          </a:p>
          <a:p>
            <a:endParaRPr lang="hu-HU" sz="2000" dirty="0"/>
          </a:p>
          <a:p>
            <a:r>
              <a:rPr lang="hu-HU" sz="2000" b="1" dirty="0" smtClean="0"/>
              <a:t>Mezőgazdasági:</a:t>
            </a:r>
            <a:r>
              <a:rPr lang="hu-HU" sz="2000" dirty="0" smtClean="0"/>
              <a:t> </a:t>
            </a:r>
            <a:r>
              <a:rPr lang="hu-HU" sz="2000" dirty="0"/>
              <a:t>növénytermesztést sújtó </a:t>
            </a:r>
            <a:r>
              <a:rPr lang="hu-HU" sz="2000" dirty="0" smtClean="0"/>
              <a:t>vízhiány. Súlyossága függ  </a:t>
            </a:r>
            <a:r>
              <a:rPr lang="hu-HU" sz="2000" dirty="0"/>
              <a:t>az aszály időtartamától és erősségétől, a talaj fizikai állapotától, a talajtakarótól, lejtőszögtől, öntözöttségtől, a csapadékhiány gyakoriságától, vegyi anyagok használatától </a:t>
            </a:r>
            <a:endParaRPr lang="hu-HU" sz="2000" dirty="0" smtClean="0"/>
          </a:p>
          <a:p>
            <a:endParaRPr lang="hu-HU" sz="2000" dirty="0"/>
          </a:p>
          <a:p>
            <a:r>
              <a:rPr lang="hu-HU" sz="2000" b="1" dirty="0" smtClean="0"/>
              <a:t>Gazdasági: </a:t>
            </a:r>
            <a:r>
              <a:rPr lang="hu-HU" sz="2000" dirty="0"/>
              <a:t>vízhiány következtében felmerülő károk pénzben kifejezett </a:t>
            </a:r>
            <a:r>
              <a:rPr lang="hu-HU" sz="2000" dirty="0" smtClean="0"/>
              <a:t>értéke</a:t>
            </a:r>
          </a:p>
          <a:p>
            <a:endParaRPr lang="hu-HU" sz="2000" b="1" dirty="0"/>
          </a:p>
          <a:p>
            <a:r>
              <a:rPr lang="hu-HU" sz="2000" b="1" dirty="0" smtClean="0"/>
              <a:t>Társadalmi: </a:t>
            </a:r>
            <a:r>
              <a:rPr lang="hu-HU" sz="2000" dirty="0" smtClean="0"/>
              <a:t>ha</a:t>
            </a:r>
            <a:r>
              <a:rPr lang="hu-HU" sz="2000" b="1" dirty="0" smtClean="0"/>
              <a:t> </a:t>
            </a:r>
            <a:r>
              <a:rPr lang="hu-HU" sz="2000" dirty="0" smtClean="0"/>
              <a:t>a</a:t>
            </a:r>
            <a:r>
              <a:rPr lang="hu-HU" sz="2000" dirty="0"/>
              <a:t>z adott </a:t>
            </a:r>
            <a:r>
              <a:rPr lang="hu-HU" sz="2000" dirty="0" smtClean="0"/>
              <a:t>terület lakosságának életkörülményei veszélybe kerülnek</a:t>
            </a:r>
            <a:endParaRPr lang="hu-HU" sz="2000" b="1" dirty="0" smtClean="0"/>
          </a:p>
          <a:p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0648"/>
            <a:ext cx="6957814" cy="6199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979712" y="1988840"/>
            <a:ext cx="612068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Az aszályt befolyásoló tényezők:</a:t>
            </a:r>
          </a:p>
          <a:p>
            <a:endParaRPr lang="hu-HU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000" dirty="0" smtClean="0"/>
              <a:t>Csapadékmennyiség, és ennek időbeli eloszlása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dirty="0" smtClean="0"/>
              <a:t>Levegő párologtató képessége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dirty="0" smtClean="0"/>
              <a:t>Domborzat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dirty="0" smtClean="0"/>
              <a:t>Talajtípus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dirty="0" smtClean="0"/>
              <a:t>Emberi tevékenység</a:t>
            </a:r>
          </a:p>
          <a:p>
            <a:pPr marL="342900" indent="-342900"/>
            <a:endParaRPr lang="hu-HU" dirty="0" smtClean="0"/>
          </a:p>
          <a:p>
            <a:pPr marL="342900" indent="-342900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188640"/>
            <a:ext cx="8064896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Az aszályjelleg vizsgálatának legegyszerűbb eszközei a különféle indexek </a:t>
            </a:r>
          </a:p>
          <a:p>
            <a:endParaRPr lang="hu-HU" sz="2000" dirty="0" smtClean="0"/>
          </a:p>
          <a:p>
            <a:pPr>
              <a:buFont typeface="Arial" pitchFamily="34" charset="0"/>
              <a:buChar char="•"/>
            </a:pPr>
            <a:r>
              <a:rPr lang="hu-HU" sz="2000" dirty="0" smtClean="0"/>
              <a:t> </a:t>
            </a:r>
            <a:r>
              <a:rPr lang="hu-HU" b="1" dirty="0" err="1" smtClean="0"/>
              <a:t>Péczely</a:t>
            </a:r>
            <a:r>
              <a:rPr lang="hu-HU" b="1" dirty="0" smtClean="0"/>
              <a:t> féle </a:t>
            </a:r>
            <a:r>
              <a:rPr lang="hu-HU" b="1" dirty="0" err="1" smtClean="0"/>
              <a:t>ariditási</a:t>
            </a:r>
            <a:r>
              <a:rPr lang="hu-HU" b="1" dirty="0" smtClean="0"/>
              <a:t> index</a:t>
            </a:r>
          </a:p>
          <a:p>
            <a:pPr lvl="2"/>
            <a:r>
              <a:rPr lang="hu-HU" dirty="0" smtClean="0"/>
              <a:t>(1760 / 2.5C, ahol C a csapadék)&gt;1,00 már aszályra utal  </a:t>
            </a:r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Pálfai aszályossági index</a:t>
            </a:r>
          </a:p>
          <a:p>
            <a:r>
              <a:rPr lang="hu-HU" b="1" dirty="0" smtClean="0"/>
              <a:t>		</a:t>
            </a:r>
          </a:p>
          <a:p>
            <a:pPr>
              <a:buFont typeface="Arial" pitchFamily="34" charset="0"/>
              <a:buChar char="•"/>
            </a:pPr>
            <a:endParaRPr lang="hu-HU" b="1" dirty="0" smtClean="0"/>
          </a:p>
          <a:p>
            <a:pPr>
              <a:buFont typeface="Arial" pitchFamily="34" charset="0"/>
              <a:buChar char="•"/>
            </a:pPr>
            <a:endParaRPr lang="hu-HU" b="1" dirty="0" smtClean="0"/>
          </a:p>
          <a:p>
            <a:pPr>
              <a:buFont typeface="Arial" pitchFamily="34" charset="0"/>
              <a:buChar char="•"/>
            </a:pPr>
            <a:endParaRPr lang="hu-HU" b="1" dirty="0" smtClean="0"/>
          </a:p>
          <a:p>
            <a:r>
              <a:rPr lang="hu-HU" b="1" dirty="0" smtClean="0"/>
              <a:t>		három korrekciós tényező:</a:t>
            </a:r>
          </a:p>
          <a:p>
            <a:pPr marL="4000500" lvl="8" indent="-342900">
              <a:buFont typeface="+mj-lt"/>
              <a:buAutoNum type="arabicPeriod"/>
            </a:pPr>
            <a:r>
              <a:rPr lang="hu-HU" b="1" dirty="0" smtClean="0"/>
              <a:t>Hőségnapok száma</a:t>
            </a:r>
          </a:p>
          <a:p>
            <a:pPr marL="4000500" lvl="8" indent="-342900">
              <a:buFont typeface="+mj-lt"/>
              <a:buAutoNum type="arabicPeriod"/>
            </a:pPr>
            <a:r>
              <a:rPr lang="hu-HU" b="1" dirty="0" smtClean="0"/>
              <a:t>Csapadékszegény időszak hossza</a:t>
            </a:r>
          </a:p>
          <a:p>
            <a:pPr marL="4000500" lvl="8" indent="-342900">
              <a:buFont typeface="+mj-lt"/>
              <a:buAutoNum type="arabicPeriod"/>
            </a:pPr>
            <a:r>
              <a:rPr lang="hu-HU" b="1" dirty="0" smtClean="0"/>
              <a:t>Talajvízszint mélysége					</a:t>
            </a:r>
          </a:p>
          <a:p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b="1" dirty="0" err="1" smtClean="0"/>
              <a:t>Palmer-féle</a:t>
            </a:r>
            <a:r>
              <a:rPr lang="hu-HU" b="1" dirty="0" smtClean="0"/>
              <a:t> aszályerősségi index (PDSI)</a:t>
            </a:r>
          </a:p>
          <a:p>
            <a:r>
              <a:rPr lang="hu-HU" b="1" dirty="0" smtClean="0"/>
              <a:t>		</a:t>
            </a:r>
            <a:r>
              <a:rPr lang="hu-HU" b="1" dirty="0" err="1" smtClean="0"/>
              <a:t>-</a:t>
            </a:r>
            <a:r>
              <a:rPr lang="hu-HU" dirty="0" err="1" smtClean="0"/>
              <a:t>a</a:t>
            </a:r>
            <a:r>
              <a:rPr lang="hu-HU" dirty="0" smtClean="0"/>
              <a:t> vízháztartás egyes elemeinek a sokévi átlagtól vett módosulása 		alapján határozza meg a csapadék hiányát vagy többletét </a:t>
            </a:r>
            <a:endParaRPr lang="hu-HU" b="1" dirty="0" smtClean="0"/>
          </a:p>
          <a:p>
            <a:pPr>
              <a:buFont typeface="Arial" pitchFamily="34" charset="0"/>
              <a:buChar char="•"/>
            </a:pPr>
            <a:r>
              <a:rPr lang="hu-HU" b="1" dirty="0" smtClean="0"/>
              <a:t>Standardizált Csapadék Index (SPI)</a:t>
            </a:r>
          </a:p>
          <a:p>
            <a:r>
              <a:rPr lang="hu-HU" b="1" dirty="0" smtClean="0"/>
              <a:t>		</a:t>
            </a:r>
            <a:r>
              <a:rPr lang="hu-HU" b="1" dirty="0" err="1" smtClean="0"/>
              <a:t>-</a:t>
            </a:r>
            <a:r>
              <a:rPr lang="hu-HU" dirty="0" err="1" smtClean="0"/>
              <a:t>csak</a:t>
            </a:r>
            <a:r>
              <a:rPr lang="hu-HU" dirty="0" smtClean="0"/>
              <a:t> normál eloszlású csapadéksort igényel</a:t>
            </a:r>
          </a:p>
          <a:p>
            <a:r>
              <a:rPr lang="hu-HU" dirty="0" smtClean="0"/>
              <a:t>		</a:t>
            </a:r>
            <a:r>
              <a:rPr lang="hu-HU" dirty="0" err="1" smtClean="0"/>
              <a:t>-az</a:t>
            </a:r>
            <a:r>
              <a:rPr lang="hu-HU" dirty="0" smtClean="0"/>
              <a:t> aktuálisan lehullott csapadék és az átlagos mennyiség 			  viszonyát írja le.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1026" name="Picture 2" descr="C:\Users\Péter\Desktop\maths10_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5588750" cy="8640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547664" y="1124744"/>
            <a:ext cx="63367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Magyarország aszályossági zónái</a:t>
            </a:r>
          </a:p>
          <a:p>
            <a:pPr algn="ctr"/>
            <a:endParaRPr lang="hu-HU" sz="2000" b="1" dirty="0" smtClean="0"/>
          </a:p>
          <a:p>
            <a:pPr>
              <a:buFont typeface="Arial" pitchFamily="34" charset="0"/>
              <a:buChar char="•"/>
            </a:pPr>
            <a:r>
              <a:rPr lang="hu-HU" sz="2000" dirty="0" smtClean="0"/>
              <a:t> hosszabb időszakot vizsgálva Magyarország 4 fő zónára tagolható</a:t>
            </a:r>
          </a:p>
          <a:p>
            <a:endParaRPr lang="hu-HU" sz="2000" dirty="0" smtClean="0"/>
          </a:p>
          <a:p>
            <a:pPr>
              <a:buFont typeface="Arial" pitchFamily="34" charset="0"/>
              <a:buChar char="•"/>
            </a:pPr>
            <a:r>
              <a:rPr lang="hu-HU" sz="2000" dirty="0" smtClean="0"/>
              <a:t> az ország legaszályosabb tája az Alföld</a:t>
            </a:r>
          </a:p>
          <a:p>
            <a:endParaRPr lang="hu-HU" sz="2000" dirty="0" smtClean="0"/>
          </a:p>
          <a:p>
            <a:pPr>
              <a:buFont typeface="Arial" pitchFamily="34" charset="0"/>
              <a:buChar char="•"/>
            </a:pPr>
            <a:r>
              <a:rPr lang="hu-HU" sz="2000" dirty="0" smtClean="0"/>
              <a:t>probléma: az I. zónába tartozó területek az ország kb. 40%-át teszik ki (főleg az Alföld), amely egyben a mezőgazdasági területeink 75%-a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052736"/>
            <a:ext cx="8063795" cy="440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zövegdoboz 2"/>
          <p:cNvSpPr txBox="1"/>
          <p:nvPr/>
        </p:nvSpPr>
        <p:spPr>
          <a:xfrm>
            <a:off x="1763688" y="5949280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OHV 1980-as vízügyi körzeteit bemutató térkép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69269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 hazai vizsgálatok során legtöbbször a </a:t>
            </a:r>
            <a:r>
              <a:rPr lang="hu-HU" b="1" dirty="0" smtClean="0"/>
              <a:t>Pálfai-féle aszályindexet </a:t>
            </a:r>
            <a:r>
              <a:rPr lang="hu-HU" dirty="0" smtClean="0"/>
              <a:t>alkalmazzák (</a:t>
            </a:r>
            <a:r>
              <a:rPr lang="hu-HU" b="1" dirty="0" smtClean="0"/>
              <a:t>PAI</a:t>
            </a:r>
            <a:r>
              <a:rPr lang="hu-HU" dirty="0" smtClean="0"/>
              <a:t>) leggyakrabban</a:t>
            </a:r>
            <a:endParaRPr lang="hu-HU" dirty="0"/>
          </a:p>
        </p:txBody>
      </p:sp>
      <p:pic>
        <p:nvPicPr>
          <p:cNvPr id="3" name="Picture 2" descr="C:\Users\Péter\Desktop\maths10_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84784"/>
            <a:ext cx="5588750" cy="864096"/>
          </a:xfrm>
          <a:prstGeom prst="rect">
            <a:avLst/>
          </a:prstGeom>
          <a:noFill/>
        </p:spPr>
      </p:pic>
      <p:pic>
        <p:nvPicPr>
          <p:cNvPr id="2050" name="Picture 2" descr="C:\Users\Péter\Desktop\klímavált\maths10_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284984"/>
            <a:ext cx="4784211" cy="792088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899592" y="2924944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Ennek korrigált értéke:</a:t>
            </a:r>
            <a:endParaRPr lang="hu-HU" dirty="0"/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1259632" y="4293096"/>
          <a:ext cx="6528048" cy="1915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64024"/>
                <a:gridCol w="3264024"/>
              </a:tblGrid>
              <a:tr h="478852">
                <a:tc>
                  <a:txBody>
                    <a:bodyPr/>
                    <a:lstStyle/>
                    <a:p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hu-HU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Mérsékelt aszály</a:t>
                      </a:r>
                      <a:endParaRPr lang="hu-HU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 smtClean="0">
                          <a:solidFill>
                            <a:schemeClr val="tx1"/>
                          </a:solidFill>
                        </a:rPr>
                        <a:t>6-8</a:t>
                      </a:r>
                      <a:endParaRPr lang="hu-H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8852">
                <a:tc>
                  <a:txBody>
                    <a:bodyPr/>
                    <a:lstStyle/>
                    <a:p>
                      <a:r>
                        <a:rPr lang="hu-HU" dirty="0" smtClean="0"/>
                        <a:t>         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dirty="0" smtClean="0"/>
                        <a:t>Közepes erősségű aszály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8-10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8852">
                <a:tc>
                  <a:txBody>
                    <a:bodyPr/>
                    <a:lstStyle/>
                    <a:p>
                      <a:r>
                        <a:rPr lang="hu-HU" dirty="0" smtClean="0"/>
                        <a:t>         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dirty="0" smtClean="0"/>
                        <a:t>Súlyos</a:t>
                      </a:r>
                      <a:r>
                        <a:rPr lang="hu-HU" baseline="0" dirty="0" smtClean="0"/>
                        <a:t> aszály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10-12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8852">
                <a:tc>
                  <a:txBody>
                    <a:bodyPr/>
                    <a:lstStyle/>
                    <a:p>
                      <a:r>
                        <a:rPr lang="hu-HU" dirty="0" smtClean="0"/>
                        <a:t>          Rendkívül</a:t>
                      </a:r>
                      <a:r>
                        <a:rPr lang="hu-HU" baseline="0" dirty="0" smtClean="0"/>
                        <a:t> súlyos aszály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&gt;12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576</Words>
  <Application>Microsoft Office PowerPoint</Application>
  <PresentationFormat>Diavetítés a képernyőre (4:3 oldalarány)</PresentationFormat>
  <Paragraphs>150</Paragraphs>
  <Slides>24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5" baseType="lpstr">
      <vt:lpstr>Office-téma</vt:lpstr>
      <vt:lpstr>Aszályok gyakorisága, erőssége, okozott károk-hazai vonatkozások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  <vt:lpstr>21. dia</vt:lpstr>
      <vt:lpstr>22. dia</vt:lpstr>
      <vt:lpstr>23. dia</vt:lpstr>
      <vt:lpstr>24.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Aszályok gyakorisága, erőssége, okozott károk-hazai vonatkozások</dc:title>
  <dc:creator>Péter</dc:creator>
  <cp:lastModifiedBy>Péter</cp:lastModifiedBy>
  <cp:revision>63</cp:revision>
  <dcterms:created xsi:type="dcterms:W3CDTF">2013-10-18T11:27:13Z</dcterms:created>
  <dcterms:modified xsi:type="dcterms:W3CDTF">2013-11-10T11:19:25Z</dcterms:modified>
</cp:coreProperties>
</file>