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78" r:id="rId6"/>
    <p:sldId id="264" r:id="rId7"/>
    <p:sldId id="267" r:id="rId8"/>
    <p:sldId id="283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9" r:id="rId18"/>
    <p:sldId id="279" r:id="rId19"/>
    <p:sldId id="284" r:id="rId20"/>
    <p:sldId id="280" r:id="rId21"/>
    <p:sldId id="281" r:id="rId22"/>
    <p:sldId id="285" r:id="rId23"/>
    <p:sldId id="286" r:id="rId24"/>
    <p:sldId id="287" r:id="rId25"/>
    <p:sldId id="288" r:id="rId26"/>
    <p:sldId id="290" r:id="rId27"/>
    <p:sldId id="291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ED2478-A61D-4A82-95A5-AA53B596DD23}" type="datetimeFigureOut">
              <a:rPr lang="hu-HU" smtClean="0"/>
              <a:pPr/>
              <a:t>2013.11.25.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ADB326-EF58-461D-B10F-0D9A243258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many.hu/hu/videkfejlesztesi-miniszterium/kornyezetugyert-felelos-allamtitkarsag/hirek/elkeszult-a-nemzeti-aszalystrategia-vitaanyaga" TargetMode="External"/><Relationship Id="rId3" Type="http://schemas.openxmlformats.org/officeDocument/2006/relationships/hyperlink" Target="http://www.katasztrofak.abbcenter.com/?cim=1&amp;id=33596" TargetMode="External"/><Relationship Id="rId7" Type="http://schemas.openxmlformats.org/officeDocument/2006/relationships/hyperlink" Target="http://www.katasztrofavedelem.hu/index2.php?pageid=lakossag_kattipus" TargetMode="External"/><Relationship Id="rId2" Type="http://schemas.openxmlformats.org/officeDocument/2006/relationships/hyperlink" Target="http://elte.prompt.hu/sites/default/files/tananyagok/klimavaltozas/ch03s0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s.katasztrofavedelem.hu/letoltes/document/vas/document_123.pdf" TargetMode="External"/><Relationship Id="rId5" Type="http://schemas.openxmlformats.org/officeDocument/2006/relationships/hyperlink" Target="http://tti.gtk.szie.hu/tartalom/cbvt" TargetMode="External"/><Relationship Id="rId10" Type="http://schemas.openxmlformats.org/officeDocument/2006/relationships/hyperlink" Target="http://ktvktvf.zoldhatosag.hu/menu/vizmin_tajek/pdf/2005_3.pdf" TargetMode="External"/><Relationship Id="rId4" Type="http://schemas.openxmlformats.org/officeDocument/2006/relationships/hyperlink" Target="http://hu.wikipedia.org/wiki/Katasztr%C3%B3fa" TargetMode="External"/><Relationship Id="rId9" Type="http://schemas.openxmlformats.org/officeDocument/2006/relationships/hyperlink" Target="http://www.vizugy.hu/index.php?module=content&amp;programelemid=68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547" y="271411"/>
            <a:ext cx="8458200" cy="1222375"/>
          </a:xfrm>
        </p:spPr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 változó éghajlattal összefüggő változások, problémák</a:t>
            </a:r>
            <a:endParaRPr lang="hu-HU" sz="3200" b="1" i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7818" y="4863869"/>
            <a:ext cx="8458200" cy="914400"/>
          </a:xfrm>
        </p:spPr>
        <p:txBody>
          <a:bodyPr>
            <a:normAutofit/>
          </a:bodyPr>
          <a:lstStyle/>
          <a:p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2000"/>
                    </a:srgbClr>
                  </a:outerShdw>
                </a:effectLst>
              </a:rPr>
              <a:t>       </a:t>
            </a:r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2000"/>
                    </a:srgbClr>
                  </a:outerShdw>
                </a:effectLst>
              </a:rPr>
              <a:t>Katasztrófavédelem a Kárpát-medencében</a:t>
            </a:r>
            <a:endParaRPr lang="hu-HU" sz="3000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rgbClr val="000000">
                    <a:alpha val="92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75656" y="55172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9305" y="612956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Készítette: Csizmadia Dorottya 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Forrás: MTI/Lehoczky Pé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7" y="1767705"/>
            <a:ext cx="4347152" cy="2898101"/>
          </a:xfrm>
          <a:prstGeom prst="rect">
            <a:avLst/>
          </a:prstGeom>
          <a:noFill/>
        </p:spPr>
      </p:pic>
      <p:pic>
        <p:nvPicPr>
          <p:cNvPr id="32772" name="Picture 4" descr="http://www.katasztrofavedelem.hu/images/tudastar/arvi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645" y="1177637"/>
            <a:ext cx="2809299" cy="1701079"/>
          </a:xfrm>
          <a:prstGeom prst="rect">
            <a:avLst/>
          </a:prstGeom>
          <a:noFill/>
        </p:spPr>
      </p:pic>
      <p:pic>
        <p:nvPicPr>
          <p:cNvPr id="32774" name="Picture 6" descr="http://www.katasztrofavedelem.hu/images/tudastar/arviz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0811" y="3061855"/>
            <a:ext cx="3072534" cy="1704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21672"/>
            <a:ext cx="8686800" cy="64285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u="sng" cap="all" dirty="0" smtClean="0"/>
              <a:t>A katasztrófák csoportosítása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7698" y="1343460"/>
            <a:ext cx="8678863" cy="1077218"/>
          </a:xfrm>
          <a:prstGeom prst="rect">
            <a:avLst/>
          </a:prstGeom>
          <a:solidFill>
            <a:srgbClr val="ECECEC"/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hu-HU" sz="2400" b="1" dirty="0">
                <a:solidFill>
                  <a:srgbClr val="C00000"/>
                </a:solidFill>
              </a:rPr>
              <a:t>Természeti katasztrófák </a:t>
            </a:r>
          </a:p>
          <a:p>
            <a:pPr marL="342900" indent="-342900" algn="just"/>
            <a:r>
              <a:rPr lang="hu-HU" sz="2000" dirty="0" smtClean="0"/>
              <a:t>      Az </a:t>
            </a:r>
            <a:r>
              <a:rPr lang="hu-HU" sz="2000" dirty="0"/>
              <a:t>emberi tevékenységtől függetlenül, a természet erőinek </a:t>
            </a:r>
            <a:r>
              <a:rPr lang="hu-HU" sz="2000" dirty="0" smtClean="0"/>
              <a:t>hatására, </a:t>
            </a:r>
            <a:r>
              <a:rPr lang="hu-HU" sz="2000" b="1" dirty="0"/>
              <a:t>elemi csapás</a:t>
            </a:r>
            <a:r>
              <a:rPr lang="hu-HU" sz="2000" dirty="0"/>
              <a:t>ként fordulnak elő.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2389" y="2576657"/>
            <a:ext cx="2392363" cy="3892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u="sng" dirty="0">
                <a:solidFill>
                  <a:srgbClr val="C00000"/>
                </a:solidFill>
              </a:rPr>
              <a:t>Földtani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földrengés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vulkánkitörés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földcsuszamlás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talajroskadás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hegy- és kőomlás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talajsüllyedés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iszapár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hu-HU" dirty="0"/>
              <a:t>gátszakadás stb.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endParaRPr lang="hu-HU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55336" y="2546350"/>
            <a:ext cx="3929062" cy="430887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b="1" u="sng" dirty="0">
                <a:solidFill>
                  <a:srgbClr val="C00000"/>
                </a:solidFill>
              </a:rPr>
              <a:t>Meteorológiai</a:t>
            </a:r>
          </a:p>
          <a:p>
            <a:endParaRPr lang="hu-HU" sz="2000" b="1" u="sng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felhőszakadás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szélvihar, forgószél, jégeső 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jegesedés, aszály, hőhullám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tornádó, hurrikán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hideghullám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hófúvás, lavina, köd, villámcsapás</a:t>
            </a:r>
            <a:endParaRPr lang="hu-HU" i="1" dirty="0"/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erdőtűz: felszíni tűz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hu-HU" dirty="0"/>
              <a:t>  aljzattűz, koronatűz 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belvíz, árvíz, tengerár, szökőár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hu-HU" dirty="0"/>
              <a:t>vízminőség  romlása stb.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29438" y="2605954"/>
            <a:ext cx="1800225" cy="307776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u="sng" dirty="0">
                <a:solidFill>
                  <a:srgbClr val="C00000"/>
                </a:solidFill>
              </a:rPr>
              <a:t>Biológiai </a:t>
            </a:r>
          </a:p>
          <a:p>
            <a:endParaRPr lang="hu-HU" b="1" u="sng" dirty="0">
              <a:solidFill>
                <a:schemeClr val="tx2"/>
              </a:solidFill>
            </a:endParaRPr>
          </a:p>
          <a:p>
            <a:r>
              <a:rPr lang="hu-HU" sz="2000" dirty="0"/>
              <a:t>járványok,</a:t>
            </a:r>
          </a:p>
          <a:p>
            <a:r>
              <a:rPr lang="hu-HU" sz="2000" dirty="0"/>
              <a:t>emberi, állati, növényi kártevők elszaporodása,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000" dirty="0"/>
              <a:t>túlnépesedés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000" dirty="0"/>
              <a:t>stb.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90305" y="764370"/>
            <a:ext cx="426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 Black" pitchFamily="34" charset="0"/>
              </a:rPr>
              <a:t>I. Eredetük vagy jellegük szerint</a:t>
            </a:r>
            <a:endParaRPr lang="hu-H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779" y="400916"/>
            <a:ext cx="7358063" cy="1104900"/>
          </a:xfrm>
          <a:prstGeom prst="rect">
            <a:avLst/>
          </a:prstGeom>
          <a:solidFill>
            <a:srgbClr val="ECECE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2. Civilizációs katasztrófák</a:t>
            </a:r>
          </a:p>
          <a:p>
            <a:pPr algn="just"/>
            <a:r>
              <a:rPr lang="hu-HU" sz="2000" dirty="0"/>
              <a:t>Az emberi mulasztás, technikai hibák, szándékosság hatására következnek be.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8313" y="1916113"/>
            <a:ext cx="3571875" cy="46418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u="sng" dirty="0">
                <a:solidFill>
                  <a:srgbClr val="990000"/>
                </a:solidFill>
              </a:rPr>
              <a:t>Technikai jellegű</a:t>
            </a:r>
          </a:p>
          <a:p>
            <a:endParaRPr lang="hu-HU" sz="2000" b="1" i="1" u="sng" dirty="0">
              <a:solidFill>
                <a:srgbClr val="990000"/>
              </a:solidFill>
            </a:endParaRPr>
          </a:p>
          <a:p>
            <a:r>
              <a:rPr lang="hu-HU" sz="2000" u="sng" dirty="0"/>
              <a:t>vegyi</a:t>
            </a:r>
            <a:r>
              <a:rPr lang="hu-HU" sz="2000" i="1" u="sng" dirty="0"/>
              <a:t> </a:t>
            </a:r>
            <a:r>
              <a:rPr lang="hu-HU" sz="2000" u="sng" dirty="0"/>
              <a:t>jellegű:</a:t>
            </a:r>
            <a:r>
              <a:rPr lang="hu-HU" sz="2000" i="1" dirty="0"/>
              <a:t> </a:t>
            </a:r>
            <a:r>
              <a:rPr lang="hu-HU" sz="2000" dirty="0"/>
              <a:t> gyártás, tárolás, szállítás során kémiai anyag kerül a környezetbe,</a:t>
            </a:r>
            <a:endParaRPr lang="hu-HU" sz="2000" i="1" dirty="0"/>
          </a:p>
          <a:p>
            <a:endParaRPr lang="hu-HU" sz="800" u="sng" dirty="0"/>
          </a:p>
          <a:p>
            <a:r>
              <a:rPr lang="hu-HU" sz="2000" u="sng" dirty="0"/>
              <a:t>nukleáris jellegű:</a:t>
            </a:r>
            <a:r>
              <a:rPr lang="hu-HU" sz="2000" dirty="0"/>
              <a:t> veszélyes radioaktív anyagok kerülnek a környezetbe, </a:t>
            </a:r>
          </a:p>
          <a:p>
            <a:r>
              <a:rPr lang="hu-HU" sz="2000" dirty="0"/>
              <a:t>nukleáris tömegpusztító fegyverek alkalmazása,</a:t>
            </a:r>
          </a:p>
          <a:p>
            <a:endParaRPr lang="hu-HU" sz="800" dirty="0"/>
          </a:p>
          <a:p>
            <a:r>
              <a:rPr lang="hu-HU" sz="2000" u="sng" dirty="0"/>
              <a:t>közművek hibái:</a:t>
            </a:r>
            <a:r>
              <a:rPr lang="hu-HU" sz="2000" dirty="0"/>
              <a:t> </a:t>
            </a:r>
          </a:p>
          <a:p>
            <a:r>
              <a:rPr lang="hu-HU" sz="2000" dirty="0"/>
              <a:t>víz, gáz, villany, csatorna</a:t>
            </a:r>
            <a:endParaRPr lang="hu-HU" sz="2000" i="1" dirty="0"/>
          </a:p>
          <a:p>
            <a:r>
              <a:rPr lang="hu-HU" sz="2000" dirty="0"/>
              <a:t>közlekedési jellegű: légi, vízi, vasúti stb.</a:t>
            </a:r>
            <a:endParaRPr lang="hu-HU" dirty="0">
              <a:solidFill>
                <a:schemeClr val="bg2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0" y="1844675"/>
            <a:ext cx="371475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u="sng" dirty="0">
                <a:solidFill>
                  <a:srgbClr val="990000"/>
                </a:solidFill>
              </a:rPr>
              <a:t>Társadalmi jellegű</a:t>
            </a:r>
            <a:endParaRPr lang="hu-HU" sz="2000" b="1" u="sng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terror, szabotázs, felkelés bűnözésből adódó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fegyveres összecsapás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háború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sztrájk, blokád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politikai, etnikai, vallási zavargás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elszegényedés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gyilkosságok, merényletek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légi kalózkodás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2000" dirty="0"/>
              <a:t>migráció, tömegmozgás stb.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58389" y="722807"/>
            <a:ext cx="626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 Black" pitchFamily="34" charset="0"/>
              </a:rPr>
              <a:t>II. Helyük és kiterjedésük szerinti csoportosítás</a:t>
            </a:r>
            <a:endParaRPr lang="hu-H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2017713" cy="4585871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/>
              <a:t>Helyi</a:t>
            </a:r>
          </a:p>
          <a:p>
            <a:pPr algn="just">
              <a:defRPr/>
            </a:pPr>
            <a:endParaRPr lang="hu-HU" sz="2000" dirty="0"/>
          </a:p>
          <a:p>
            <a:pPr>
              <a:defRPr/>
            </a:pPr>
            <a:r>
              <a:rPr lang="hu-HU" i="1" u="sng" dirty="0"/>
              <a:t>Egy település</a:t>
            </a:r>
            <a:r>
              <a:rPr lang="hu-HU" u="sng" dirty="0"/>
              <a:t>en,</a:t>
            </a:r>
            <a:r>
              <a:rPr lang="hu-HU" dirty="0"/>
              <a:t> üzemben, vállalatnál következik </a:t>
            </a:r>
            <a:r>
              <a:rPr lang="hu-HU" dirty="0" smtClean="0"/>
              <a:t>be. </a:t>
            </a:r>
          </a:p>
          <a:p>
            <a:pPr>
              <a:defRPr/>
            </a:pPr>
            <a:r>
              <a:rPr lang="hu-HU" dirty="0" smtClean="0"/>
              <a:t>A </a:t>
            </a:r>
            <a:r>
              <a:rPr lang="hu-HU" dirty="0"/>
              <a:t>következmények felszámolásához elegendőek a </a:t>
            </a:r>
            <a:r>
              <a:rPr lang="hu-HU" i="1" u="sng" dirty="0"/>
              <a:t>helyi erők és eszközök</a:t>
            </a:r>
            <a:r>
              <a:rPr lang="hu-HU" i="1" dirty="0"/>
              <a:t>. </a:t>
            </a:r>
          </a:p>
          <a:p>
            <a:pPr>
              <a:defRPr/>
            </a:pPr>
            <a:r>
              <a:rPr lang="hu-HU" dirty="0"/>
              <a:t>A károk felszámolását a </a:t>
            </a:r>
            <a:r>
              <a:rPr lang="hu-HU" i="1" u="sng" dirty="0"/>
              <a:t>polgármester,</a:t>
            </a:r>
            <a:r>
              <a:rPr lang="hu-HU" i="1" dirty="0"/>
              <a:t> az </a:t>
            </a:r>
            <a:r>
              <a:rPr lang="hu-HU" i="1" u="sng" dirty="0"/>
              <a:t>adott üzem vezetője </a:t>
            </a:r>
            <a:r>
              <a:rPr lang="hu-HU" dirty="0"/>
              <a:t>irányítja.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55875" y="1700213"/>
            <a:ext cx="1944688" cy="4585871"/>
          </a:xfrm>
          <a:prstGeom prst="rect">
            <a:avLst/>
          </a:prstGeom>
          <a:solidFill>
            <a:srgbClr val="FFCDAB"/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/>
              <a:t>Térségi</a:t>
            </a:r>
          </a:p>
          <a:p>
            <a:pPr>
              <a:defRPr/>
            </a:pPr>
            <a:endParaRPr lang="hu-HU" sz="2000" dirty="0"/>
          </a:p>
          <a:p>
            <a:pPr>
              <a:defRPr/>
            </a:pPr>
            <a:r>
              <a:rPr lang="hu-HU" i="1" u="sng" dirty="0"/>
              <a:t>Több településen </a:t>
            </a:r>
            <a:r>
              <a:rPr lang="hu-HU" dirty="0"/>
              <a:t>következik be, vagy hatása több településre terjed ki. </a:t>
            </a:r>
            <a:endParaRPr lang="hu-HU" dirty="0" smtClean="0"/>
          </a:p>
          <a:p>
            <a:pPr>
              <a:defRPr/>
            </a:pPr>
            <a:r>
              <a:rPr lang="hu-HU" dirty="0" smtClean="0"/>
              <a:t>A </a:t>
            </a:r>
            <a:r>
              <a:rPr lang="hu-HU" dirty="0"/>
              <a:t>következmények felszámolását a </a:t>
            </a:r>
            <a:r>
              <a:rPr lang="hu-HU" i="1" u="sng" dirty="0"/>
              <a:t>helyi erők összehangolt irányításával </a:t>
            </a:r>
            <a:r>
              <a:rPr lang="hu-HU" dirty="0"/>
              <a:t>kezdik meg. 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3438" y="1700213"/>
            <a:ext cx="1944687" cy="4584700"/>
          </a:xfrm>
          <a:prstGeom prst="rect">
            <a:avLst/>
          </a:prstGeom>
          <a:solidFill>
            <a:srgbClr val="F3E7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/>
              <a:t>Országos</a:t>
            </a:r>
          </a:p>
          <a:p>
            <a:pPr>
              <a:defRPr/>
            </a:pPr>
            <a:endParaRPr lang="hu-HU" sz="2000" dirty="0"/>
          </a:p>
          <a:p>
            <a:pPr>
              <a:defRPr/>
            </a:pPr>
            <a:r>
              <a:rPr lang="hu-HU" i="1" u="sng" dirty="0"/>
              <a:t>Több megyére </a:t>
            </a:r>
            <a:r>
              <a:rPr lang="hu-HU" dirty="0"/>
              <a:t>kiterjedően következik be az esemény. 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A következmények felszámolásához </a:t>
            </a:r>
            <a:r>
              <a:rPr lang="hu-HU" dirty="0" smtClean="0"/>
              <a:t> </a:t>
            </a:r>
            <a:r>
              <a:rPr lang="hu-HU" i="1" u="sng" dirty="0"/>
              <a:t>központi erőforrás</a:t>
            </a:r>
            <a:r>
              <a:rPr lang="hu-HU" i="1" dirty="0"/>
              <a:t> </a:t>
            </a:r>
            <a:r>
              <a:rPr lang="hu-HU" dirty="0"/>
              <a:t>is szükséges. 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04025" y="1700213"/>
            <a:ext cx="2089150" cy="4584700"/>
          </a:xfrm>
          <a:prstGeom prst="rect">
            <a:avLst/>
          </a:prstGeom>
          <a:solidFill>
            <a:srgbClr val="FFFFD9"/>
          </a:solidFill>
          <a:ln w="38100">
            <a:solidFill>
              <a:srgbClr val="990000"/>
            </a:solidFill>
            <a:miter lim="800000"/>
            <a:headEnd/>
            <a:tailEnd/>
          </a:ln>
          <a:effectLst>
            <a:outerShdw dist="28398" dir="1593903" algn="ctr" rotWithShape="0">
              <a:srgbClr val="FF66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/>
              <a:t>Nemzetközi</a:t>
            </a:r>
          </a:p>
          <a:p>
            <a:pPr>
              <a:defRPr/>
            </a:pPr>
            <a:endParaRPr lang="hu-HU" sz="2000" dirty="0"/>
          </a:p>
          <a:p>
            <a:pPr>
              <a:defRPr/>
            </a:pPr>
            <a:r>
              <a:rPr lang="hu-HU" dirty="0"/>
              <a:t>Egy országban, térségben bekövetkezett katasztrófa, amely nagyságrendjénél fogva </a:t>
            </a:r>
            <a:r>
              <a:rPr lang="hu-HU" i="1" u="sng" dirty="0"/>
              <a:t>több országra, vagy tengeri térségre terjed ki. </a:t>
            </a:r>
            <a:r>
              <a:rPr lang="hu-HU" dirty="0"/>
              <a:t>Felszámolásához </a:t>
            </a:r>
            <a:r>
              <a:rPr lang="hu-HU" i="1" u="sng" dirty="0"/>
              <a:t>nemzetközi összefogásra </a:t>
            </a:r>
            <a:r>
              <a:rPr lang="hu-HU" dirty="0"/>
              <a:t>van szükség.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99953" y="348734"/>
            <a:ext cx="657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 Black" pitchFamily="34" charset="0"/>
              </a:rPr>
              <a:t>III. Hatáserősség, intenzitás szerinti csoportosítás</a:t>
            </a:r>
            <a:endParaRPr lang="hu-H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2010939" cy="5632450"/>
          </a:xfrm>
          <a:prstGeom prst="rect">
            <a:avLst/>
          </a:prstGeom>
          <a:solidFill>
            <a:srgbClr val="ECD9FF"/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Relatív </a:t>
            </a:r>
          </a:p>
          <a:p>
            <a:endParaRPr lang="hu-HU" sz="2000" b="1" dirty="0">
              <a:solidFill>
                <a:schemeClr val="tx2"/>
              </a:solidFill>
            </a:endParaRPr>
          </a:p>
          <a:p>
            <a:r>
              <a:rPr lang="hu-HU" sz="1400" b="1" dirty="0"/>
              <a:t>Lehet természeti, akár társadalmi. Közös jellemzője, hogy viszonylag </a:t>
            </a:r>
            <a:r>
              <a:rPr lang="hu-HU" sz="1400" b="1" dirty="0">
                <a:solidFill>
                  <a:srgbClr val="C00000"/>
                </a:solidFill>
              </a:rPr>
              <a:t>kis területet érintő, gyors lefolyású, nagy károkat okozó katasztrófa</a:t>
            </a:r>
            <a:r>
              <a:rPr lang="hu-HU" sz="1400" b="1" dirty="0"/>
              <a:t>. A következmények felszámolása </a:t>
            </a:r>
            <a:r>
              <a:rPr lang="hu-HU" sz="1400" b="1" dirty="0">
                <a:solidFill>
                  <a:srgbClr val="C00000"/>
                </a:solidFill>
              </a:rPr>
              <a:t>helyben (település, üzem) a rendelkezésre álló erőkből megoldható</a:t>
            </a:r>
            <a:r>
              <a:rPr lang="hu-HU" sz="1400" b="1" dirty="0"/>
              <a:t>. Pl.: </a:t>
            </a:r>
            <a:r>
              <a:rPr lang="hu-HU" sz="1400" b="1" u="sng" dirty="0">
                <a:solidFill>
                  <a:srgbClr val="C00000"/>
                </a:solidFill>
              </a:rPr>
              <a:t>szélvihar, hóvihar, felhőszakadás,</a:t>
            </a:r>
            <a:r>
              <a:rPr lang="hu-HU" sz="1400" b="1" dirty="0">
                <a:solidFill>
                  <a:srgbClr val="C00000"/>
                </a:solidFill>
              </a:rPr>
              <a:t> </a:t>
            </a:r>
            <a:r>
              <a:rPr lang="hu-HU" sz="1400" b="1" dirty="0"/>
              <a:t>közlekedési baleset, stb. A károk felszámolását a polgármester, az adott üzem vezetője irányítja.</a:t>
            </a:r>
            <a:endParaRPr lang="hu-HU" sz="1400" dirty="0">
              <a:solidFill>
                <a:schemeClr val="bg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98875" y="1052512"/>
            <a:ext cx="1786042" cy="5237675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Közepes</a:t>
            </a:r>
          </a:p>
          <a:p>
            <a:endParaRPr lang="hu-HU" sz="800" dirty="0">
              <a:solidFill>
                <a:schemeClr val="tx2"/>
              </a:solidFill>
            </a:endParaRPr>
          </a:p>
          <a:p>
            <a:endParaRPr lang="hu-HU" sz="1400" b="1" dirty="0"/>
          </a:p>
          <a:p>
            <a:r>
              <a:rPr lang="hu-HU" sz="1400" b="1" dirty="0">
                <a:solidFill>
                  <a:srgbClr val="C00000"/>
                </a:solidFill>
              </a:rPr>
              <a:t>Több településre, nagyobb térségre kiterjedő, nagy pusztítással, jelentős károkkal járó esemény </a:t>
            </a:r>
          </a:p>
          <a:p>
            <a:r>
              <a:rPr lang="hu-HU" sz="1400" b="1" dirty="0"/>
              <a:t>– lehet természeti és társadalmi is – amikor a védekezés, a helyreállítási munkák, </a:t>
            </a:r>
          </a:p>
          <a:p>
            <a:r>
              <a:rPr lang="hu-HU" sz="1400" b="1" dirty="0"/>
              <a:t>a következmények felszámolása a </a:t>
            </a:r>
            <a:r>
              <a:rPr lang="hu-HU" sz="1400" b="1" dirty="0">
                <a:solidFill>
                  <a:srgbClr val="C00000"/>
                </a:solidFill>
              </a:rPr>
              <a:t>helyi erőkkel nem oldható meg. </a:t>
            </a:r>
          </a:p>
          <a:p>
            <a:endParaRPr lang="hu-HU" sz="1400" b="1" dirty="0"/>
          </a:p>
          <a:p>
            <a:r>
              <a:rPr lang="hu-HU" sz="1400" b="1" dirty="0"/>
              <a:t>A károk felszámolásának irányítása </a:t>
            </a:r>
            <a:r>
              <a:rPr lang="hu-HU" sz="1400" b="1" dirty="0">
                <a:solidFill>
                  <a:srgbClr val="C00000"/>
                </a:solidFill>
              </a:rPr>
              <a:t>megyei szintű is lehet.</a:t>
            </a:r>
            <a:endParaRPr lang="hu-HU" sz="1400" dirty="0">
              <a:solidFill>
                <a:srgbClr val="C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72847" y="1080222"/>
            <a:ext cx="2234195" cy="5878532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Küszöb</a:t>
            </a:r>
          </a:p>
          <a:p>
            <a:endParaRPr lang="hu-HU" sz="2000" b="1" dirty="0">
              <a:solidFill>
                <a:schemeClr val="tx2"/>
              </a:solidFill>
            </a:endParaRPr>
          </a:p>
          <a:p>
            <a:r>
              <a:rPr lang="hu-HU" sz="1400" b="1" dirty="0"/>
              <a:t>Lehet akár természeti akár civilizációs katasztrófa, közös jellemzőik, hogy </a:t>
            </a:r>
            <a:r>
              <a:rPr lang="hu-HU" sz="1400" b="1" dirty="0">
                <a:solidFill>
                  <a:srgbClr val="C00000"/>
                </a:solidFill>
              </a:rPr>
              <a:t>nagy kiterjedésű, alacsony intenzitással jelentkező események.</a:t>
            </a:r>
            <a:r>
              <a:rPr lang="hu-HU" sz="1400" b="1" dirty="0"/>
              <a:t> Esetenként túlnőnek egy-egy megye, ország határain és ennek következményeként elhárításuk, elterjedésük megakadályozása, a bekövetkezett következmények felszámolása </a:t>
            </a:r>
            <a:r>
              <a:rPr lang="hu-HU" sz="1400" b="1" dirty="0">
                <a:solidFill>
                  <a:srgbClr val="C00000"/>
                </a:solidFill>
              </a:rPr>
              <a:t>országos vagy nemzetközi feladattá, nemzetközi együttműködéssé válik. </a:t>
            </a:r>
            <a:r>
              <a:rPr lang="hu-HU" sz="1400" b="1" dirty="0"/>
              <a:t>Pl</a:t>
            </a:r>
            <a:r>
              <a:rPr lang="hu-HU" sz="1400" b="1" dirty="0" smtClean="0"/>
              <a:t>.: környezetszennyezés</a:t>
            </a:r>
            <a:r>
              <a:rPr lang="hu-HU" sz="1400" b="1" dirty="0"/>
              <a:t>, növényzetpusztulás, járványok, éhínség stb.</a:t>
            </a:r>
            <a:r>
              <a:rPr lang="hu-HU" sz="1400" dirty="0"/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20780" y="1064346"/>
            <a:ext cx="1993900" cy="5755422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Abszolút</a:t>
            </a:r>
          </a:p>
          <a:p>
            <a:endParaRPr lang="hu-HU" sz="1200" dirty="0">
              <a:solidFill>
                <a:schemeClr val="tx2"/>
              </a:solidFill>
            </a:endParaRPr>
          </a:p>
          <a:p>
            <a:r>
              <a:rPr lang="hu-HU" sz="1400" b="1" dirty="0"/>
              <a:t>Lehet akár természeti, akár társadalmi katasztrófa. Közös jellemzőik, hogy </a:t>
            </a:r>
            <a:r>
              <a:rPr lang="hu-HU" sz="1400" b="1" dirty="0">
                <a:solidFill>
                  <a:srgbClr val="C00000"/>
                </a:solidFill>
              </a:rPr>
              <a:t>a körültekintően megszervezett, megtervezett és létező védekezési, megelőzési munkák ellenére tehetetlenek vagyunk ellenük.</a:t>
            </a:r>
            <a:r>
              <a:rPr lang="hu-HU" sz="1400" b="1" dirty="0"/>
              <a:t> Olyan </a:t>
            </a:r>
            <a:r>
              <a:rPr lang="hu-HU" sz="1400" b="1" dirty="0">
                <a:solidFill>
                  <a:srgbClr val="C00000"/>
                </a:solidFill>
              </a:rPr>
              <a:t>óriási méretű károk</a:t>
            </a:r>
            <a:r>
              <a:rPr lang="hu-HU" sz="1400" b="1" dirty="0"/>
              <a:t> keletkeznek, pusztulás következik be aminek felszámolása </a:t>
            </a:r>
            <a:r>
              <a:rPr lang="hu-HU" sz="1400" b="1" dirty="0">
                <a:solidFill>
                  <a:srgbClr val="C00000"/>
                </a:solidFill>
              </a:rPr>
              <a:t>társadalmi, alkalmanként nemzetközi összefogást igényel. </a:t>
            </a:r>
            <a:r>
              <a:rPr lang="hu-HU" sz="1400" b="1" dirty="0"/>
              <a:t>Pl.: földrengés, </a:t>
            </a:r>
            <a:r>
              <a:rPr lang="hu-HU" sz="1400" b="1" u="sng" dirty="0">
                <a:solidFill>
                  <a:srgbClr val="C00000"/>
                </a:solidFill>
              </a:rPr>
              <a:t>árvíz</a:t>
            </a:r>
            <a:r>
              <a:rPr lang="hu-HU" sz="1400" b="1" dirty="0"/>
              <a:t>, nukleáris szennyezés.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89117" y="681243"/>
            <a:ext cx="435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 Black" pitchFamily="34" charset="0"/>
              </a:rPr>
              <a:t>IV. Tér- és időkoordináták szerint</a:t>
            </a:r>
            <a:endParaRPr lang="hu-H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1844675"/>
            <a:ext cx="4033837" cy="3947234"/>
          </a:xfrm>
          <a:prstGeom prst="rect">
            <a:avLst/>
          </a:prstGeom>
          <a:solidFill>
            <a:srgbClr val="CCFF66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Statikus katasztrófa</a:t>
            </a:r>
          </a:p>
          <a:p>
            <a:endParaRPr lang="hu-HU" sz="1400" b="1" dirty="0"/>
          </a:p>
          <a:p>
            <a:pPr>
              <a:lnSpc>
                <a:spcPct val="125000"/>
              </a:lnSpc>
            </a:pPr>
            <a:r>
              <a:rPr lang="hu-HU" dirty="0"/>
              <a:t>Egy meghatározott, </a:t>
            </a:r>
            <a:r>
              <a:rPr lang="hu-HU" u="sng" dirty="0"/>
              <a:t>jól körülhatárolható, megjelölhető katasztrófa, a keletkezés helyén zajlik le,</a:t>
            </a:r>
            <a:r>
              <a:rPr lang="hu-HU" dirty="0"/>
              <a:t> és a következmények felszámolása is az adott helyen történik. Az adott helyen rendelkezésre álló erők és eszközök elegendőek a károk felszámolásához. Pl.: üzemi baleset, épületomlás, robbanás, helyi tűz. </a:t>
            </a:r>
          </a:p>
          <a:p>
            <a:pPr algn="just">
              <a:lnSpc>
                <a:spcPct val="125000"/>
              </a:lnSpc>
            </a:pPr>
            <a:endParaRPr lang="hu-HU" sz="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0563" y="1773238"/>
            <a:ext cx="4392612" cy="400109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Dinamikus katasztrófa</a:t>
            </a:r>
          </a:p>
          <a:p>
            <a:endParaRPr lang="hu-HU" sz="1400" dirty="0"/>
          </a:p>
          <a:p>
            <a:pPr>
              <a:lnSpc>
                <a:spcPct val="120000"/>
              </a:lnSpc>
            </a:pPr>
            <a:r>
              <a:rPr lang="hu-HU" dirty="0"/>
              <a:t>Lehet természeti és civilizációs katasztrófa. Bekövetkezését baleset idézi elő, amely </a:t>
            </a:r>
            <a:r>
              <a:rPr lang="hu-HU" u="sng" dirty="0"/>
              <a:t>szakaszosan, ugrásszerűen vagy folyamatosan fejlődik és túlterjed a üzem, település, ország határain. </a:t>
            </a:r>
            <a:r>
              <a:rPr lang="hu-HU" dirty="0"/>
              <a:t>A tovaterjedés megakadályozására, a következmények felszámolására </a:t>
            </a:r>
            <a:r>
              <a:rPr lang="hu-HU" u="sng" dirty="0"/>
              <a:t>nemzetközi összefogásra </a:t>
            </a:r>
            <a:r>
              <a:rPr lang="hu-HU" dirty="0"/>
              <a:t>van szükség. Pl.: nukleáris baleset, árvíz, vízszennyezés, járványok, fegyveres összecsapások.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8281" y="251752"/>
            <a:ext cx="344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 Black" pitchFamily="34" charset="0"/>
              </a:rPr>
              <a:t>V. Időparaméterek szerint</a:t>
            </a:r>
            <a:endParaRPr lang="hu-H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2160587" cy="4524315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Gyors</a:t>
            </a:r>
          </a:p>
          <a:p>
            <a:endParaRPr lang="hu-HU" sz="1600" b="1" dirty="0"/>
          </a:p>
          <a:p>
            <a:r>
              <a:rPr lang="hu-HU" sz="1600" dirty="0"/>
              <a:t>Lehet természeti és civilizációs katasztrófa, melynek alapvető jellemzője a nevében szereplő „gyors” lefolyás, amely másodpercek, percek történését jelenti. </a:t>
            </a:r>
            <a:r>
              <a:rPr lang="hu-HU" sz="1600" dirty="0">
                <a:solidFill>
                  <a:srgbClr val="C00000"/>
                </a:solidFill>
              </a:rPr>
              <a:t>Egyik pillanatról a másikra következik be. Felkészülni rá, előre jelezni ritkán lehet.</a:t>
            </a:r>
            <a:r>
              <a:rPr lang="hu-HU" sz="1600" dirty="0"/>
              <a:t> Pl.: robbanás, földrengés, közlekedési </a:t>
            </a:r>
            <a:r>
              <a:rPr lang="hu-HU" sz="1600" dirty="0" smtClean="0"/>
              <a:t>baleset.</a:t>
            </a:r>
            <a:endParaRPr lang="hu-HU" sz="1600" dirty="0"/>
          </a:p>
          <a:p>
            <a:endParaRPr lang="hu-HU" sz="1200" dirty="0">
              <a:solidFill>
                <a:srgbClr val="0000C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00338" y="1052513"/>
            <a:ext cx="2447925" cy="5355312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Közepes</a:t>
            </a:r>
            <a:endParaRPr lang="hu-HU" sz="1400" b="1" dirty="0">
              <a:solidFill>
                <a:srgbClr val="C00000"/>
              </a:solidFill>
            </a:endParaRPr>
          </a:p>
          <a:p>
            <a:endParaRPr lang="hu-HU" sz="1000" b="1" dirty="0"/>
          </a:p>
          <a:p>
            <a:r>
              <a:rPr lang="hu-HU" sz="1600" dirty="0"/>
              <a:t>Lehet természeti és civilizációs katasztrófa, alkalmanként </a:t>
            </a:r>
            <a:r>
              <a:rPr lang="hu-HU" sz="1600" dirty="0">
                <a:solidFill>
                  <a:srgbClr val="C00000"/>
                </a:solidFill>
              </a:rPr>
              <a:t>előre jelezhető, számítani lehet rá, fel lehet készülni. </a:t>
            </a:r>
            <a:r>
              <a:rPr lang="hu-HU" sz="1600" dirty="0"/>
              <a:t>A bekövetkezésre meg lehet szervezni a védekezést, megelőzési rendszabályokat lehet bevezetni. A lakosságot tájékoztatni lehet a várható veszélyről, a bekövetkezés esetén a betartandó magatartási szabályokról, mivel az esemény bekövetkezése órák, napok múltán várható. Pl.: mérgezés, </a:t>
            </a:r>
            <a:r>
              <a:rPr lang="hu-HU" sz="1600" b="1" dirty="0">
                <a:solidFill>
                  <a:srgbClr val="C00000"/>
                </a:solidFill>
              </a:rPr>
              <a:t>árvíz</a:t>
            </a:r>
            <a:r>
              <a:rPr lang="hu-HU" sz="1600" dirty="0"/>
              <a:t>. </a:t>
            </a:r>
            <a:endParaRPr lang="hu-HU" sz="1400" dirty="0"/>
          </a:p>
          <a:p>
            <a:endParaRPr lang="hu-HU" sz="800" dirty="0">
              <a:solidFill>
                <a:srgbClr val="0000C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35600" y="1052513"/>
            <a:ext cx="3457575" cy="569118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Lassú</a:t>
            </a:r>
          </a:p>
          <a:p>
            <a:endParaRPr lang="hu-HU" sz="1600" dirty="0"/>
          </a:p>
          <a:p>
            <a:r>
              <a:rPr lang="hu-HU" sz="1600" dirty="0"/>
              <a:t>Lehet természeti, akár civilizációs katasztrófa is. </a:t>
            </a:r>
            <a:r>
              <a:rPr lang="hu-HU" sz="1600" dirty="0">
                <a:solidFill>
                  <a:srgbClr val="C00000"/>
                </a:solidFill>
              </a:rPr>
              <a:t>Bekövetkezésére számítani lehet</a:t>
            </a:r>
            <a:r>
              <a:rPr lang="hu-HU" sz="1600" dirty="0"/>
              <a:t>, pl.: környezetszennyezés, atomerőművi baleset, másrészt </a:t>
            </a:r>
            <a:r>
              <a:rPr lang="hu-HU" sz="1600" dirty="0">
                <a:solidFill>
                  <a:srgbClr val="C00000"/>
                </a:solidFill>
              </a:rPr>
              <a:t>az idő előre haladtával következik be</a:t>
            </a:r>
            <a:r>
              <a:rPr lang="hu-HU" sz="1600" dirty="0"/>
              <a:t>, mint az </a:t>
            </a:r>
            <a:r>
              <a:rPr lang="hu-HU" sz="1600" b="1" dirty="0">
                <a:solidFill>
                  <a:srgbClr val="C00000"/>
                </a:solidFill>
              </a:rPr>
              <a:t>aszály</a:t>
            </a:r>
            <a:r>
              <a:rPr lang="hu-HU" sz="1600" dirty="0"/>
              <a:t>, </a:t>
            </a:r>
            <a:r>
              <a:rPr lang="hu-HU" sz="1600" b="1" dirty="0">
                <a:solidFill>
                  <a:srgbClr val="C00000"/>
                </a:solidFill>
              </a:rPr>
              <a:t>árvíz</a:t>
            </a:r>
            <a:r>
              <a:rPr lang="hu-HU" sz="1600" dirty="0"/>
              <a:t>, különféle zavargások stb. </a:t>
            </a:r>
          </a:p>
          <a:p>
            <a:r>
              <a:rPr lang="hu-HU" sz="1600" dirty="0">
                <a:solidFill>
                  <a:srgbClr val="C00000"/>
                </a:solidFill>
              </a:rPr>
              <a:t>Részben fel lehet készülni az esemény bekövetkezésére</a:t>
            </a:r>
            <a:r>
              <a:rPr lang="hu-HU" sz="1600" dirty="0"/>
              <a:t>, annak „kezelésére”, másrészt a bekövetkezését követően erők, eszközök megfelelő átcsoportosításával </a:t>
            </a:r>
            <a:r>
              <a:rPr lang="hu-HU" sz="1600" dirty="0">
                <a:solidFill>
                  <a:srgbClr val="C00000"/>
                </a:solidFill>
              </a:rPr>
              <a:t>meg lehet akadályozni az elterjedést, fel lehet készülni a következmények felszámolására. </a:t>
            </a:r>
          </a:p>
          <a:p>
            <a:r>
              <a:rPr lang="hu-HU" sz="1600" dirty="0"/>
              <a:t>Ez a munka hónapokat, éveket vehet igénybe. </a:t>
            </a:r>
          </a:p>
          <a:p>
            <a:pPr algn="just"/>
            <a:endParaRPr lang="hu-HU" sz="1600" dirty="0">
              <a:solidFill>
                <a:srgbClr val="0000CC"/>
              </a:solidFill>
            </a:endParaRPr>
          </a:p>
          <a:p>
            <a:pPr algn="just"/>
            <a:endParaRPr lang="hu-HU" sz="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8281" y="251752"/>
            <a:ext cx="526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Arial Black" pitchFamily="34" charset="0"/>
              </a:rPr>
              <a:t>VI. A lakosságfelkészítés szempontjából</a:t>
            </a:r>
            <a:endParaRPr lang="hu-H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45" y="766245"/>
            <a:ext cx="7799275" cy="585622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429492"/>
            <a:ext cx="8686800" cy="6082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b="1" dirty="0" smtClean="0"/>
              <a:t>A katasztrófavédelem fogalma</a:t>
            </a:r>
          </a:p>
          <a:p>
            <a:pPr algn="ctr">
              <a:buNone/>
            </a:pPr>
            <a:endParaRPr lang="hu-HU" sz="2000" b="1" dirty="0" smtClean="0"/>
          </a:p>
          <a:p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     A különböző </a:t>
            </a:r>
            <a:r>
              <a:rPr lang="hu-HU" sz="2400" dirty="0" smtClean="0">
                <a:solidFill>
                  <a:srgbClr val="C00000"/>
                </a:solidFill>
              </a:rPr>
              <a:t>katasztrófák elleni védekezésben </a:t>
            </a:r>
            <a:r>
              <a:rPr lang="hu-HU" sz="2400" dirty="0" smtClean="0"/>
              <a:t>azon tervezési, szervezési, összehangolási, végrehajtási irányítási stb. </a:t>
            </a:r>
            <a:r>
              <a:rPr lang="hu-HU" sz="2400" dirty="0" smtClean="0">
                <a:solidFill>
                  <a:srgbClr val="C00000"/>
                </a:solidFill>
              </a:rPr>
              <a:t>tevékenységek összessége</a:t>
            </a:r>
            <a:r>
              <a:rPr lang="hu-HU" sz="2400" dirty="0" smtClean="0"/>
              <a:t>, amelyek a katasztrófa kialakulásának </a:t>
            </a:r>
            <a:r>
              <a:rPr lang="hu-HU" sz="2400" b="1" dirty="0" smtClean="0">
                <a:solidFill>
                  <a:srgbClr val="C00000"/>
                </a:solidFill>
              </a:rPr>
              <a:t>megelőzés</a:t>
            </a:r>
            <a:r>
              <a:rPr lang="hu-HU" sz="2400" dirty="0" smtClean="0"/>
              <a:t>ét, a közvetlen </a:t>
            </a:r>
            <a:r>
              <a:rPr lang="hu-HU" sz="2400" b="1" dirty="0" smtClean="0">
                <a:solidFill>
                  <a:srgbClr val="C00000"/>
                </a:solidFill>
              </a:rPr>
              <a:t>veszélyelhárítás</a:t>
            </a:r>
            <a:r>
              <a:rPr lang="hu-HU" sz="2400" dirty="0" smtClean="0"/>
              <a:t>t, az előidéző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b="1" dirty="0" smtClean="0">
                <a:solidFill>
                  <a:srgbClr val="C00000"/>
                </a:solidFill>
              </a:rPr>
              <a:t>okok megszüntetését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C00000"/>
                </a:solidFill>
              </a:rPr>
              <a:t>károsító hatások csökkentését</a:t>
            </a:r>
            <a:r>
              <a:rPr lang="hu-HU" sz="2400" dirty="0" smtClean="0"/>
              <a:t>, a </a:t>
            </a:r>
            <a:r>
              <a:rPr lang="hu-HU" sz="2400" b="1" dirty="0" smtClean="0">
                <a:solidFill>
                  <a:srgbClr val="C00000"/>
                </a:solidFill>
              </a:rPr>
              <a:t>mentés</a:t>
            </a:r>
            <a:r>
              <a:rPr lang="hu-HU" sz="2400" dirty="0" smtClean="0"/>
              <a:t> végrehajtását, a </a:t>
            </a:r>
            <a:r>
              <a:rPr lang="hu-HU" sz="2400" b="1" dirty="0" smtClean="0">
                <a:solidFill>
                  <a:srgbClr val="C00000"/>
                </a:solidFill>
              </a:rPr>
              <a:t>helyreállítási feladatok feltételeinek megteremtését</a:t>
            </a:r>
            <a:r>
              <a:rPr lang="hu-HU" sz="2400" dirty="0" smtClean="0"/>
              <a:t>, a </a:t>
            </a:r>
            <a:r>
              <a:rPr lang="hu-HU" sz="2400" b="1" dirty="0" smtClean="0">
                <a:solidFill>
                  <a:srgbClr val="C00000"/>
                </a:solidFill>
              </a:rPr>
              <a:t>lakosság és az anyagi javak védelmét</a:t>
            </a:r>
            <a:r>
              <a:rPr lang="hu-HU" sz="2400" dirty="0" smtClean="0"/>
              <a:t>, az </a:t>
            </a:r>
            <a:r>
              <a:rPr lang="hu-HU" sz="2400" b="1" dirty="0" smtClean="0">
                <a:solidFill>
                  <a:srgbClr val="C00000"/>
                </a:solidFill>
              </a:rPr>
              <a:t>alapvető életfeltételek biztosítását </a:t>
            </a:r>
            <a:r>
              <a:rPr lang="hu-HU" sz="2400" dirty="0" smtClean="0"/>
              <a:t>szolgálják.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idx="1"/>
          </p:nvPr>
        </p:nvSpPr>
        <p:spPr>
          <a:xfrm>
            <a:off x="304800" y="387350"/>
            <a:ext cx="8686800" cy="62214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dirty="0" smtClean="0"/>
              <a:t>Újítások a magyar katasztrófavédelem területén</a:t>
            </a:r>
          </a:p>
          <a:p>
            <a:pPr algn="ctr">
              <a:buNone/>
            </a:pPr>
            <a:endParaRPr lang="hu-HU" sz="2000" b="1" dirty="0" smtClean="0"/>
          </a:p>
          <a:p>
            <a:r>
              <a:rPr lang="hu-HU" sz="2000" b="1" u="sng" dirty="0" smtClean="0"/>
              <a:t>Nemzeti ügy</a:t>
            </a:r>
            <a:r>
              <a:rPr lang="hu-HU" sz="2000" u="sng" dirty="0" smtClean="0"/>
              <a:t>: </a:t>
            </a:r>
            <a:r>
              <a:rPr lang="hu-HU" sz="2000" dirty="0" smtClean="0"/>
              <a:t>védekezés egységes irányítása állami </a:t>
            </a:r>
            <a:r>
              <a:rPr lang="hu-HU" sz="2000" dirty="0" smtClean="0"/>
              <a:t>feladat (a </a:t>
            </a:r>
            <a:r>
              <a:rPr lang="hu-HU" sz="2000" dirty="0" smtClean="0"/>
              <a:t>közbiztonság része)</a:t>
            </a:r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 smtClean="0">
                <a:solidFill>
                  <a:srgbClr val="C00000"/>
                </a:solidFill>
              </a:rPr>
              <a:t>katasztrófavédelem irányít és koordinál</a:t>
            </a:r>
            <a:r>
              <a:rPr lang="hu-HU" sz="2000" dirty="0" smtClean="0"/>
              <a:t>  (veszélyhelyzetben a településen a katasztrófavédelmi tevékenység irányításának átvétele a polgármestertől)</a:t>
            </a:r>
          </a:p>
          <a:p>
            <a:endParaRPr lang="hu-HU" sz="2000" dirty="0" smtClean="0"/>
          </a:p>
          <a:p>
            <a:r>
              <a:rPr lang="hu-HU" sz="2000" dirty="0" smtClean="0"/>
              <a:t>Védekezés alapdokumentuma: </a:t>
            </a:r>
            <a:r>
              <a:rPr lang="hu-HU" sz="2000" b="1" i="1" dirty="0" smtClean="0"/>
              <a:t>Nemzeti Katasztrófavédelmi </a:t>
            </a:r>
            <a:r>
              <a:rPr lang="hu-HU" sz="2000" b="1" i="1" dirty="0" smtClean="0"/>
              <a:t>Stratégia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Hatósági </a:t>
            </a:r>
            <a:r>
              <a:rPr lang="hu-HU" sz="2000" dirty="0" smtClean="0"/>
              <a:t>munka sarkalatos elve: </a:t>
            </a:r>
            <a:r>
              <a:rPr lang="hu-HU" sz="2000" b="1" i="1" dirty="0" smtClean="0"/>
              <a:t>megelőzés, védekezés, helyreállítás </a:t>
            </a:r>
            <a:r>
              <a:rPr lang="hu-HU" sz="2000" dirty="0" smtClean="0"/>
              <a:t>hármas egysége</a:t>
            </a:r>
          </a:p>
          <a:p>
            <a:endParaRPr lang="hu-HU" sz="2000" dirty="0" smtClean="0"/>
          </a:p>
          <a:p>
            <a:r>
              <a:rPr lang="hu-HU" sz="2000" b="1" dirty="0" smtClean="0"/>
              <a:t>Megelőzés</a:t>
            </a:r>
            <a:r>
              <a:rPr lang="hu-HU" sz="2000" dirty="0" smtClean="0"/>
              <a:t> a helyreállításnál olcsóbb! </a:t>
            </a:r>
            <a:endParaRPr lang="hu-HU" sz="20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93964"/>
            <a:ext cx="8686800" cy="6400800"/>
          </a:xfrm>
        </p:spPr>
        <p:txBody>
          <a:bodyPr>
            <a:normAutofit fontScale="92500" lnSpcReduction="20000"/>
          </a:bodyPr>
          <a:lstStyle/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dirty="0" smtClean="0"/>
              <a:t>A </a:t>
            </a:r>
            <a:r>
              <a:rPr lang="hu-HU" sz="2000" u="sng" dirty="0" smtClean="0"/>
              <a:t>1999. évi Katasztrófavédelmi Törvény</a:t>
            </a:r>
            <a:r>
              <a:rPr lang="hu-HU" sz="2000" dirty="0" smtClean="0"/>
              <a:t> alapvetően jó volt, DE</a:t>
            </a:r>
            <a:r>
              <a:rPr lang="hu-HU" sz="2000" dirty="0" smtClean="0"/>
              <a:t>:</a:t>
            </a:r>
          </a:p>
          <a:p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b="1" dirty="0" smtClean="0"/>
              <a:t>elmúlt 12 év tapasztalatai</a:t>
            </a:r>
            <a:r>
              <a:rPr lang="hu-HU" sz="2000" dirty="0" smtClean="0"/>
              <a:t>: </a:t>
            </a:r>
            <a:r>
              <a:rPr lang="hu-HU" sz="2000" dirty="0" smtClean="0"/>
              <a:t>természeti </a:t>
            </a:r>
            <a:r>
              <a:rPr lang="hu-HU" sz="2000" dirty="0" smtClean="0"/>
              <a:t>csapások fenygetései (2000-es tiszai árvíz, 2001-es beregi árvíz, 2010. évi tavaszi árvizek), ökológiai szennyezések ( Tisza cianid-szennyezése, vörösiszap katasztrófa kezelésének tapasztalatai)</a:t>
            </a: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katasztrófák számának növekedése; összetettebbé vált veszélyforrások</a:t>
            </a:r>
            <a:r>
              <a:rPr lang="hu-HU" sz="2000" b="1" dirty="0" smtClean="0"/>
              <a:t> </a:t>
            </a:r>
            <a:r>
              <a:rPr lang="hu-HU" sz="2000" dirty="0" smtClean="0"/>
              <a:t>&gt;&gt; komplex jellegű kihívások- komplex jellegű </a:t>
            </a:r>
            <a:r>
              <a:rPr lang="hu-HU" sz="2000" dirty="0" smtClean="0"/>
              <a:t>válaszok</a:t>
            </a:r>
          </a:p>
          <a:p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      &gt;&gt;MÓDOSÍTVA: </a:t>
            </a:r>
            <a:r>
              <a:rPr lang="hu-HU" sz="2000" u="sng" dirty="0" smtClean="0"/>
              <a:t>2011. évi CXXVIII. Kat. törvény  (hatályos 2012. jan. elseje óta) és a végrehajtásáról szóló </a:t>
            </a:r>
            <a:r>
              <a:rPr lang="hu-HU" sz="2000" u="sng" dirty="0" smtClean="0"/>
              <a:t>Kormányrendelet</a:t>
            </a:r>
          </a:p>
          <a:p>
            <a:pPr>
              <a:buNone/>
            </a:pPr>
            <a:endParaRPr lang="hu-HU" sz="2000" u="sng" dirty="0" smtClean="0"/>
          </a:p>
          <a:p>
            <a:pPr>
              <a:buNone/>
            </a:pPr>
            <a:endParaRPr lang="hu-HU" sz="2000" b="1" u="sng" dirty="0" smtClean="0"/>
          </a:p>
          <a:p>
            <a:pPr>
              <a:buNone/>
            </a:pPr>
            <a:r>
              <a:rPr lang="hu-HU" sz="2000" b="1" u="sng" dirty="0" smtClean="0"/>
              <a:t>Az új katasztrófavédelmi törvény céljai</a:t>
            </a:r>
            <a:r>
              <a:rPr lang="hu-HU" sz="2000" b="1" u="sng" dirty="0" smtClean="0"/>
              <a:t>: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lakosság biztonságának, biztonságérzetének növelése;  </a:t>
            </a:r>
          </a:p>
          <a:p>
            <a:r>
              <a:rPr lang="hu-HU" sz="2000" dirty="0" smtClean="0"/>
              <a:t>katasztrófák elleni védekezés hatékonyságának fokozása;</a:t>
            </a:r>
          </a:p>
          <a:p>
            <a:r>
              <a:rPr lang="hu-HU" sz="2000" dirty="0" smtClean="0"/>
              <a:t>katasztrófavédelmi szervezetrendszer erősítése;</a:t>
            </a:r>
          </a:p>
          <a:p>
            <a:r>
              <a:rPr lang="hu-HU" sz="2000" dirty="0" smtClean="0"/>
              <a:t>katasztrófavédelmi intézkedések eredményességének növelése</a:t>
            </a:r>
          </a:p>
          <a:p>
            <a:r>
              <a:rPr lang="hu-HU" sz="2000" dirty="0" smtClean="0"/>
              <a:t>helyi szint megerősítése a szervezeti rendszeren belül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886691"/>
            <a:ext cx="8686800" cy="57357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hu-HU" sz="2000" b="1" dirty="0" smtClean="0"/>
          </a:p>
          <a:p>
            <a:pPr algn="ctr">
              <a:buNone/>
            </a:pPr>
            <a:r>
              <a:rPr lang="hu-HU" sz="2000" b="1" dirty="0" smtClean="0"/>
              <a:t>A hőmérsékleti szélsőségek alakulása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1998 óta bővülő </a:t>
            </a:r>
            <a:r>
              <a:rPr lang="hu-HU" sz="2000" dirty="0" smtClean="0">
                <a:solidFill>
                  <a:srgbClr val="C00000"/>
                </a:solidFill>
              </a:rPr>
              <a:t>extrém klímaindexek </a:t>
            </a:r>
            <a:r>
              <a:rPr lang="hu-HU" sz="2000" dirty="0" smtClean="0"/>
              <a:t>sora (WMO-CCL/Clivar munkacsoport</a:t>
            </a:r>
            <a:r>
              <a:rPr lang="hu-HU" sz="2000" dirty="0" smtClean="0"/>
              <a:t>)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szélsőértékek intenzitásában, gyakoriságában</a:t>
            </a:r>
            <a:r>
              <a:rPr lang="hu-HU" sz="2000" dirty="0" smtClean="0"/>
              <a:t> megmutatkozó tendenciák az éghajlatváltozás jelei (hőmérsékleti értékek, ill. az ezekből származtatott indexek, paraméterek vizsgálata</a:t>
            </a:r>
            <a:r>
              <a:rPr lang="hu-HU" sz="2000" dirty="0" smtClean="0"/>
              <a:t>)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múlt század utolsó </a:t>
            </a:r>
            <a:r>
              <a:rPr lang="hu-HU" sz="2000" dirty="0" smtClean="0"/>
              <a:t>dekádjától </a:t>
            </a:r>
            <a:r>
              <a:rPr lang="hu-HU" sz="2000" dirty="0" smtClean="0"/>
              <a:t>döntően </a:t>
            </a:r>
            <a:r>
              <a:rPr lang="hu-HU" sz="2000" dirty="0" smtClean="0">
                <a:solidFill>
                  <a:srgbClr val="C00000"/>
                </a:solidFill>
              </a:rPr>
              <a:t>nagyobb átlagos hőingás értékek</a:t>
            </a: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dirty="0" smtClean="0"/>
              <a:t>1901-től 2009-ig </a:t>
            </a:r>
            <a:r>
              <a:rPr lang="hu-HU" sz="2000" dirty="0" smtClean="0"/>
              <a:t>történő számítások: a maximumok emelkednek kissé nagyobb mértékben (1,02 °C/108 év), mint a minimumok (0,97 °C/108 év)</a:t>
            </a: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u="sng" dirty="0" smtClean="0"/>
              <a:t>melegedés leggyakoribb indikátora: </a:t>
            </a:r>
            <a:r>
              <a:rPr lang="hu-HU" sz="2000" dirty="0" smtClean="0">
                <a:solidFill>
                  <a:srgbClr val="C00000"/>
                </a:solidFill>
              </a:rPr>
              <a:t>nyári napok számának növekedő </a:t>
            </a:r>
            <a:r>
              <a:rPr lang="hu-HU" sz="2000" dirty="0" smtClean="0"/>
              <a:t>és a </a:t>
            </a:r>
            <a:r>
              <a:rPr lang="hu-HU" sz="2000" dirty="0" smtClean="0">
                <a:solidFill>
                  <a:srgbClr val="C00000"/>
                </a:solidFill>
              </a:rPr>
              <a:t>fagyos napok számának csökkenő </a:t>
            </a:r>
            <a:r>
              <a:rPr lang="hu-HU" sz="2000" dirty="0" smtClean="0"/>
              <a:t>tendenciája</a:t>
            </a:r>
            <a:endParaRPr lang="hu-HU" sz="2000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21673" y="202494"/>
            <a:ext cx="8686800" cy="49023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hu-HU" sz="2400" i="1" u="sng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A kárpát-medence éghajlatában tapasztalható szélsőségek</a:t>
            </a:r>
            <a:endParaRPr lang="hu-HU" sz="2400" i="1" u="sng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360218"/>
            <a:ext cx="8686800" cy="62206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2000" b="1" dirty="0" smtClean="0"/>
              <a:t>Katasztrófavédelmi feladatok KAT. 52.§</a:t>
            </a:r>
          </a:p>
          <a:p>
            <a:endParaRPr lang="hu-HU" sz="2000" b="1" dirty="0" smtClean="0"/>
          </a:p>
          <a:p>
            <a:r>
              <a:rPr lang="hu-HU" sz="2000" dirty="0" smtClean="0"/>
              <a:t>a) lakosság felkészítése (magatartási szabályok);</a:t>
            </a:r>
          </a:p>
          <a:p>
            <a:r>
              <a:rPr lang="hu-HU" sz="2000" dirty="0" smtClean="0"/>
              <a:t>b) polgárvédelmi szervezetek létrehozása, felkészítése, anyagi készletek biztosítása;</a:t>
            </a:r>
          </a:p>
          <a:p>
            <a:r>
              <a:rPr lang="hu-HU" sz="2000" dirty="0" smtClean="0"/>
              <a:t>c) tájékoztatás, figyelmeztetés, riasztás;</a:t>
            </a:r>
          </a:p>
          <a:p>
            <a:r>
              <a:rPr lang="hu-HU" sz="2000" dirty="0" smtClean="0"/>
              <a:t>d) egyéni védőeszközökkel történő ellátás;</a:t>
            </a:r>
          </a:p>
          <a:p>
            <a:r>
              <a:rPr lang="hu-HU" sz="2000" dirty="0" smtClean="0"/>
              <a:t>e) védelmi célú építmények fenntartása;</a:t>
            </a:r>
          </a:p>
          <a:p>
            <a:r>
              <a:rPr lang="hu-HU" sz="2000" dirty="0" smtClean="0"/>
              <a:t>f) lakosság kimenekítése, kitelepítése és befogadása;</a:t>
            </a:r>
          </a:p>
          <a:p>
            <a:r>
              <a:rPr lang="hu-HU" sz="2000" dirty="0" smtClean="0"/>
              <a:t>g) létfenntartáshoz szükséges anyagi javak védelme;</a:t>
            </a:r>
          </a:p>
          <a:p>
            <a:r>
              <a:rPr lang="hu-HU" sz="2000" dirty="0" smtClean="0"/>
              <a:t>h) kárterület felderítése, mentése, elsősegélynyújtás;</a:t>
            </a:r>
          </a:p>
          <a:p>
            <a:r>
              <a:rPr lang="hu-HU" sz="2000" dirty="0" smtClean="0"/>
              <a:t>i) települések veszélyeztetettségének felmérése (kat.védelmi besorolás);</a:t>
            </a:r>
          </a:p>
          <a:p>
            <a:r>
              <a:rPr lang="hu-HU" sz="2000" dirty="0" smtClean="0"/>
              <a:t>j) veszélyelhárítási tervezés, szervezés;</a:t>
            </a:r>
          </a:p>
          <a:p>
            <a:r>
              <a:rPr lang="hu-HU" sz="2000" dirty="0" smtClean="0"/>
              <a:t>k) </a:t>
            </a:r>
            <a:r>
              <a:rPr lang="hu-HU" sz="2000" dirty="0" smtClean="0"/>
              <a:t>közreműködés a </a:t>
            </a:r>
            <a:r>
              <a:rPr lang="hu-HU" sz="2000" dirty="0" smtClean="0"/>
              <a:t>kulturális örökség védelmében; a vizek kártételei elleni védekezésben; a menekültek </a:t>
            </a:r>
            <a:r>
              <a:rPr lang="hu-HU" sz="2000" dirty="0" smtClean="0"/>
              <a:t>elhelyezésében </a:t>
            </a:r>
            <a:r>
              <a:rPr lang="hu-HU" sz="2000" dirty="0" smtClean="0"/>
              <a:t>ellátásában; a tűzoltásban.</a:t>
            </a:r>
          </a:p>
          <a:p>
            <a:endParaRPr lang="hu-H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77091"/>
            <a:ext cx="8686800" cy="63592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dirty="0" smtClean="0"/>
              <a:t>A katasztrófavédelem szervezeti rendszere Magyarországon (Integrált katasztrófavédelmi rendszer)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Központi szint: </a:t>
            </a:r>
            <a:r>
              <a:rPr lang="hu-HU" sz="2000" dirty="0" smtClean="0"/>
              <a:t>BM OKF (Belügyminisztérium Országos Katasztrófavédelmi Főigazgatóság)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Területi szint: </a:t>
            </a:r>
            <a:r>
              <a:rPr lang="hu-HU" sz="2000" dirty="0" smtClean="0"/>
              <a:t>Katasztrófavédelmi Igazgatóság, Megyei (fővárosi) Védelmi Bizottság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Helyi szint:</a:t>
            </a:r>
            <a:endParaRPr lang="hu-HU" sz="2000" dirty="0" smtClean="0"/>
          </a:p>
          <a:p>
            <a:r>
              <a:rPr lang="hu-HU" sz="2000" dirty="0" smtClean="0"/>
              <a:t> Katasztrófavédelmi Igazgatóság, alatta: Katasztrófavédelmi Kirendeltség, Tűzoltó Patancsnokság, Katasztrófavédelmi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2000" dirty="0" smtClean="0"/>
              <a:t>rs, Katasztrófavédelmi Iroda</a:t>
            </a:r>
          </a:p>
          <a:p>
            <a:r>
              <a:rPr lang="hu-HU" sz="2000" dirty="0" smtClean="0"/>
              <a:t>A Megyei (fővárosi) védelmi bizottság alatt: Helyi védelmi bizottság, Polgármester, Közbiztonsági referens</a:t>
            </a:r>
          </a:p>
          <a:p>
            <a:r>
              <a:rPr lang="hu-HU" sz="2000" dirty="0" smtClean="0"/>
              <a:t> Önkéntes és köteles polgári védelmi szervezetek</a:t>
            </a:r>
          </a:p>
          <a:p>
            <a:endParaRPr lang="hu-H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35527"/>
            <a:ext cx="8686800" cy="645621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2600" b="1" i="1" dirty="0" smtClean="0"/>
              <a:t>Néhány  jellemző katasztrófatípus és az ellenük való védekezés</a:t>
            </a:r>
          </a:p>
          <a:p>
            <a:pPr algn="ctr"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000" b="1" dirty="0" smtClean="0"/>
              <a:t>1.) Aszály és az ellene való védekezés lehetőségei</a:t>
            </a:r>
          </a:p>
          <a:p>
            <a:r>
              <a:rPr lang="hu-HU" sz="2000" dirty="0" smtClean="0"/>
              <a:t>nagy hőséggel párosuló hosszan tartó csapadékhiány</a:t>
            </a:r>
          </a:p>
          <a:p>
            <a:r>
              <a:rPr lang="hu-HU" sz="2000" dirty="0" smtClean="0"/>
              <a:t>mezőgazdaság és a gazdaság minden más területén is érezteti hatását </a:t>
            </a:r>
          </a:p>
          <a:p>
            <a:r>
              <a:rPr lang="hu-HU" sz="2000" dirty="0" smtClean="0"/>
              <a:t>Magyarország területének kb. 90%-a aszállyal veszélyeztetett (aszálymentes csupán az ország nyugati, délnyugati része )</a:t>
            </a:r>
          </a:p>
          <a:p>
            <a:r>
              <a:rPr lang="hu-HU" sz="2000" dirty="0" smtClean="0"/>
              <a:t>Legsúlyosabb aszályok: Alföld (főleg középső része)</a:t>
            </a:r>
          </a:p>
          <a:p>
            <a:endParaRPr lang="hu-H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b="1" u="sng" dirty="0" smtClean="0">
                <a:solidFill>
                  <a:schemeClr val="accent1">
                    <a:lumMod val="75000"/>
                  </a:schemeClr>
                </a:solidFill>
              </a:rPr>
              <a:t>Az aszálykárok elhárítása: </a:t>
            </a:r>
          </a:p>
          <a:p>
            <a:r>
              <a:rPr lang="hu-HU" sz="2000" dirty="0" smtClean="0"/>
              <a:t>nagytérségek közötti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vízátvezetést, ill. vízvisszatartást biztosító rendszerek </a:t>
            </a:r>
            <a:r>
              <a:rPr lang="hu-HU" sz="2000" dirty="0" smtClean="0"/>
              <a:t>létesítése (vízátvezető csatornák, tározók, vízlépcsők, vízvisszatartó és vízkormányzó műtárgyak)</a:t>
            </a:r>
          </a:p>
          <a:p>
            <a:r>
              <a:rPr lang="hu-HU" sz="2000" dirty="0" smtClean="0"/>
              <a:t>növényi </a:t>
            </a:r>
            <a:r>
              <a:rPr lang="hu-HU" sz="2000" dirty="0" smtClean="0"/>
              <a:t>károsodás ellen: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melioráció (talajjavítás)-</a:t>
            </a:r>
            <a:r>
              <a:rPr lang="hu-HU" sz="2000" dirty="0" smtClean="0"/>
              <a:t> megfelelő agrotechnika - mélyszántás, </a:t>
            </a:r>
            <a:r>
              <a:rPr lang="hu-HU" sz="2000" dirty="0" smtClean="0"/>
              <a:t>mélylazítás,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smtClean="0"/>
              <a:t>öntözéses </a:t>
            </a:r>
            <a:r>
              <a:rPr lang="hu-HU" sz="2000" dirty="0" smtClean="0"/>
              <a:t>gazdálkodás</a:t>
            </a:r>
          </a:p>
          <a:p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Felkészülés</a:t>
            </a:r>
            <a:r>
              <a:rPr lang="hu-HU" sz="2000" dirty="0" smtClean="0"/>
              <a:t>: 1990-es évek elején kidolgozott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aszály-előrejelzés </a:t>
            </a:r>
            <a:r>
              <a:rPr lang="hu-HU" sz="2000" dirty="0" smtClean="0"/>
              <a:t>(Országos Vízügyi Főigazgatóság az Alsó-Tiszavidéki Vízügyi Igazgatósággal együtt készíti és teszi közzé az FVM és az MTI útján)</a:t>
            </a:r>
          </a:p>
          <a:p>
            <a:r>
              <a:rPr lang="hu-HU" sz="2000" b="1" i="1" dirty="0" smtClean="0">
                <a:solidFill>
                  <a:schemeClr val="accent1">
                    <a:lumMod val="75000"/>
                  </a:schemeClr>
                </a:solidFill>
              </a:rPr>
              <a:t>Nemzeti </a:t>
            </a:r>
            <a:r>
              <a:rPr lang="hu-HU" sz="2000" b="1" i="1" dirty="0" smtClean="0">
                <a:solidFill>
                  <a:schemeClr val="accent1">
                    <a:lumMod val="75000"/>
                  </a:schemeClr>
                </a:solidFill>
              </a:rPr>
              <a:t>Aszálystratégia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dirty="0" smtClean="0"/>
              <a:t>(vitaanyag-2012)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b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2.) </a:t>
            </a:r>
            <a:r>
              <a:rPr lang="hu-HU" sz="2000" b="1" u="sng" dirty="0" smtClean="0">
                <a:solidFill>
                  <a:srgbClr val="0070C0"/>
                </a:solidFill>
              </a:rPr>
              <a:t>Árvíz és árvízvédelem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 smtClean="0">
                <a:solidFill>
                  <a:srgbClr val="0070C0"/>
                </a:solidFill>
              </a:rPr>
              <a:t>folyó </a:t>
            </a:r>
            <a:r>
              <a:rPr lang="hu-HU" sz="2000" dirty="0" smtClean="0"/>
              <a:t>vízszintje hóolvadás, jégtorlódás vagy heves esőzések miatt megemelkedik, majd </a:t>
            </a:r>
            <a:r>
              <a:rPr lang="hu-HU" sz="2000" dirty="0" smtClean="0">
                <a:solidFill>
                  <a:srgbClr val="0070C0"/>
                </a:solidFill>
              </a:rPr>
              <a:t>kilép a medréből és elárasztja a vidéket</a:t>
            </a:r>
            <a:r>
              <a:rPr lang="hu-HU" sz="2000" dirty="0" smtClean="0"/>
              <a:t>. Víz alá kerülhetnek lakott települések, ipari és más objektumok, termőföldek; sérülhetnek a víz- , gáz- villamos és hírközlő berendezések; fertőzés és járványveszély alakulhat ki, fennáll a gátszakadás veszélye.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Vásárhelyi Terv Továbbfejlesztése (VTT) </a:t>
            </a:r>
            <a:r>
              <a:rPr lang="hu-HU" sz="2000" dirty="0" smtClean="0"/>
              <a:t>- A Duna és a Tisza árvízvédelmi műveinek fejlesztése, a Tisza-völgy árvízi biztonságának növelése &gt;&gt; akár 1 m-es vízszintcsökkentés a MÁSZ-hez képest (1,5 milliárd 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 víztömeg kivezetésével)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nagyvízi meder vízszállító képességének javítása </a:t>
            </a:r>
            <a:r>
              <a:rPr lang="hu-HU" sz="2000" dirty="0" smtClean="0"/>
              <a:t>(nyári gátak vissza- ill. elbontása, növényzet, művelési mód és hullámtéri építési előírások szab.a, töltések által okozott szűkületek megszűntetése- töltésáthelyezés)</a:t>
            </a:r>
          </a:p>
          <a:p>
            <a:r>
              <a:rPr lang="hu-HU" sz="2000" dirty="0" smtClean="0"/>
              <a:t>Árvízi </a:t>
            </a:r>
            <a:r>
              <a:rPr lang="hu-HU" sz="2000" b="1" dirty="0" smtClean="0">
                <a:solidFill>
                  <a:srgbClr val="0070C0"/>
                </a:solidFill>
              </a:rPr>
              <a:t>tározás</a:t>
            </a:r>
            <a:r>
              <a:rPr lang="hu-HU" sz="2000" dirty="0" smtClean="0"/>
              <a:t> egyenletesen a vízfolyás mentén (</a:t>
            </a:r>
            <a:r>
              <a:rPr lang="hu-HU" sz="2000" b="1" dirty="0" smtClean="0">
                <a:solidFill>
                  <a:srgbClr val="0070C0"/>
                </a:solidFill>
              </a:rPr>
              <a:t>vízvisszatartás-</a:t>
            </a:r>
            <a:r>
              <a:rPr lang="hu-HU" sz="2000" dirty="0" smtClean="0"/>
              <a:t>nagyesésű felső szakaszokon)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Árvízi lefolyási sáv </a:t>
            </a:r>
            <a:r>
              <a:rPr lang="hu-HU" sz="2000" dirty="0" smtClean="0"/>
              <a:t>(Közép-Tisza: átlag 600 m, szakaszonként eltérő)- árvízi hozamok levezetése</a:t>
            </a:r>
          </a:p>
        </p:txBody>
      </p:sp>
      <p:pic>
        <p:nvPicPr>
          <p:cNvPr id="4098" name="Picture 2" descr="http://www.vizugy.hu/uploads/files/vt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334" y="0"/>
            <a:ext cx="1286665" cy="123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u-HU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3.) </a:t>
            </a:r>
            <a:r>
              <a:rPr lang="hu-HU" sz="2000" b="1" u="sng" dirty="0" smtClean="0">
                <a:solidFill>
                  <a:srgbClr val="00B050"/>
                </a:solidFill>
              </a:rPr>
              <a:t>Belvíz és belvízvédelem</a:t>
            </a:r>
          </a:p>
          <a:p>
            <a:pPr>
              <a:buNone/>
            </a:pPr>
            <a:endParaRPr lang="hu-HU" sz="2000" b="1" u="sng" dirty="0" smtClean="0">
              <a:solidFill>
                <a:srgbClr val="00B050"/>
              </a:solidFill>
            </a:endParaRPr>
          </a:p>
          <a:p>
            <a:r>
              <a:rPr lang="hu-HU" sz="2000" dirty="0" smtClean="0"/>
              <a:t>az</a:t>
            </a:r>
            <a:r>
              <a:rPr lang="hu-HU" sz="2000" b="1" dirty="0" smtClean="0">
                <a:solidFill>
                  <a:srgbClr val="00B050"/>
                </a:solidFill>
              </a:rPr>
              <a:t> ország 45 %-át</a:t>
            </a:r>
            <a:r>
              <a:rPr lang="hu-HU" sz="2000" dirty="0" smtClean="0"/>
              <a:t>, főként az </a:t>
            </a:r>
            <a:r>
              <a:rPr lang="hu-HU" sz="2000" b="1" dirty="0" smtClean="0">
                <a:solidFill>
                  <a:srgbClr val="00B050"/>
                </a:solidFill>
              </a:rPr>
              <a:t>Alföldet</a:t>
            </a:r>
            <a:r>
              <a:rPr lang="hu-HU" sz="2000" dirty="0" smtClean="0"/>
              <a:t> érinti. </a:t>
            </a:r>
          </a:p>
          <a:p>
            <a:r>
              <a:rPr lang="hu-HU" sz="2000" dirty="0" smtClean="0"/>
              <a:t>Meghatározói: </a:t>
            </a:r>
            <a:r>
              <a:rPr lang="hu-HU" sz="2000" u="sng" dirty="0" smtClean="0"/>
              <a:t>természeti adottságok </a:t>
            </a:r>
            <a:r>
              <a:rPr lang="hu-HU" sz="2000" dirty="0" smtClean="0"/>
              <a:t>(domborzati viszonyok, talajtani adottságok, csapadék), </a:t>
            </a:r>
            <a:r>
              <a:rPr lang="hu-HU" sz="2000" u="sng" dirty="0" smtClean="0"/>
              <a:t>emberi tevékenységek </a:t>
            </a:r>
            <a:r>
              <a:rPr lang="hu-HU" sz="2000" dirty="0" smtClean="0"/>
              <a:t>(</a:t>
            </a:r>
            <a:r>
              <a:rPr lang="hu-HU" sz="2000" b="1" dirty="0" smtClean="0">
                <a:solidFill>
                  <a:srgbClr val="00B050"/>
                </a:solidFill>
              </a:rPr>
              <a:t>helytelen mező- és erdőgazdasági művelés</a:t>
            </a:r>
            <a:r>
              <a:rPr lang="hu-HU" sz="2000" dirty="0" smtClean="0">
                <a:solidFill>
                  <a:srgbClr val="00B050"/>
                </a:solidFill>
              </a:rPr>
              <a:t>, </a:t>
            </a:r>
            <a:r>
              <a:rPr lang="hu-HU" sz="2000" b="1" dirty="0" smtClean="0">
                <a:solidFill>
                  <a:srgbClr val="00B050"/>
                </a:solidFill>
              </a:rPr>
              <a:t>mély fekvésű sík területek beépítése</a:t>
            </a:r>
            <a:r>
              <a:rPr lang="hu-HU" sz="2000" dirty="0" smtClean="0">
                <a:solidFill>
                  <a:srgbClr val="00B050"/>
                </a:solidFill>
              </a:rPr>
              <a:t>, </a:t>
            </a:r>
            <a:r>
              <a:rPr lang="hu-HU" sz="2000" b="1" dirty="0" smtClean="0">
                <a:solidFill>
                  <a:srgbClr val="00B050"/>
                </a:solidFill>
              </a:rPr>
              <a:t>szennyvízcsatornázás elmaradása)  </a:t>
            </a:r>
          </a:p>
          <a:p>
            <a:endParaRPr lang="hu-HU" sz="2000" b="1" dirty="0" smtClean="0">
              <a:solidFill>
                <a:srgbClr val="00B050"/>
              </a:solidFill>
            </a:endParaRPr>
          </a:p>
          <a:p>
            <a:r>
              <a:rPr lang="hu-HU" sz="2000" b="1" dirty="0" smtClean="0">
                <a:solidFill>
                  <a:srgbClr val="00B050"/>
                </a:solidFill>
              </a:rPr>
              <a:t>mély fekvésű sík terület </a:t>
            </a:r>
            <a:r>
              <a:rPr lang="hu-HU" sz="2000" dirty="0" smtClean="0"/>
              <a:t>(Mo. Kb. ¼-e, 41%-a intenzíven művelt mezőgazdasági terület): természetes úton nem folyik le róla az összegyűlő hólé, vagy csapadékvíz &gt;&gt; belvízvédelmi művek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i="1" dirty="0" smtClean="0"/>
              <a:t>       A </a:t>
            </a:r>
            <a:r>
              <a:rPr lang="hu-HU" sz="2000" b="1" i="1" dirty="0" smtClean="0"/>
              <a:t>víz rendezett elvezetését és a hordalék megfogását biztosító főbb létesítmények:</a:t>
            </a:r>
            <a:r>
              <a:rPr lang="hu-HU" sz="2000" b="1" dirty="0" smtClean="0"/>
              <a:t>  </a:t>
            </a:r>
            <a:endParaRPr lang="hu-HU" sz="2000" b="1" dirty="0" smtClean="0"/>
          </a:p>
          <a:p>
            <a:r>
              <a:rPr lang="hu-HU" sz="2000" b="1" dirty="0" smtClean="0">
                <a:solidFill>
                  <a:srgbClr val="00B050"/>
                </a:solidFill>
              </a:rPr>
              <a:t>vízelvezető </a:t>
            </a:r>
            <a:r>
              <a:rPr lang="hu-HU" sz="2000" b="1" dirty="0" smtClean="0">
                <a:solidFill>
                  <a:srgbClr val="00B050"/>
                </a:solidFill>
              </a:rPr>
              <a:t>árkok, övárkok, vízmosáskötő-gátak, hordalékfogók, tározók</a:t>
            </a:r>
            <a:r>
              <a:rPr lang="hu-HU" sz="2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hu-HU" sz="2000" dirty="0" smtClean="0"/>
              <a:t>Összesen 42400 </a:t>
            </a:r>
            <a:r>
              <a:rPr lang="hu-HU" sz="2000" dirty="0" smtClean="0"/>
              <a:t>km hosszúságú belvízcsatorna- levezetés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i="1" dirty="0" smtClean="0"/>
              <a:t> </a:t>
            </a:r>
            <a:r>
              <a:rPr lang="hu-HU" sz="2000" b="1" i="1" dirty="0" smtClean="0"/>
              <a:t>      A </a:t>
            </a:r>
            <a:r>
              <a:rPr lang="hu-HU" sz="2000" b="1" i="1" dirty="0" smtClean="0"/>
              <a:t>megfelelő területhasználat főbb eszközei:</a:t>
            </a:r>
            <a:r>
              <a:rPr lang="hu-HU" sz="2000" b="1" dirty="0" smtClean="0"/>
              <a:t> </a:t>
            </a:r>
            <a:endParaRPr lang="hu-HU" sz="2000" b="1" dirty="0" smtClean="0"/>
          </a:p>
          <a:p>
            <a:r>
              <a:rPr lang="hu-HU" sz="2000" b="1" dirty="0" smtClean="0">
                <a:solidFill>
                  <a:srgbClr val="00B050"/>
                </a:solidFill>
              </a:rPr>
              <a:t>erdősítés</a:t>
            </a:r>
            <a:r>
              <a:rPr lang="hu-HU" sz="2000" b="1" dirty="0" smtClean="0">
                <a:solidFill>
                  <a:srgbClr val="00B050"/>
                </a:solidFill>
              </a:rPr>
              <a:t>, talajvédő gyepesítés, talajvédő agrotechnika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39090" y="5126182"/>
            <a:ext cx="7287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Magyarország belvíz veszélyeztetettsége </a:t>
            </a:r>
            <a:r>
              <a:rPr lang="hu-HU" b="1" i="1" dirty="0" smtClean="0"/>
              <a:t> (Forrás:  BM OKF)</a:t>
            </a:r>
            <a:endParaRPr lang="hu-HU" b="1" i="1" dirty="0" smtClean="0"/>
          </a:p>
          <a:p>
            <a:r>
              <a:rPr lang="hu-HU" b="1" dirty="0" smtClean="0"/>
              <a:t> </a:t>
            </a:r>
            <a:endParaRPr lang="hu-HU" b="1" dirty="0" smtClean="0"/>
          </a:p>
          <a:p>
            <a:r>
              <a:rPr lang="hu-HU" b="1" dirty="0" smtClean="0"/>
              <a:t>Erősen </a:t>
            </a:r>
            <a:r>
              <a:rPr lang="hu-HU" b="1" dirty="0" smtClean="0"/>
              <a:t>veszélyeztetett területek: </a:t>
            </a:r>
            <a:r>
              <a:rPr lang="hu-HU" dirty="0" smtClean="0"/>
              <a:t>Felső-Tisza-vidéki tájak, Hortobágy - Berettyó melléke, Jászság és a Nagykunság egyes részei, Alsó-Tisza vidéke, Dunavölgyi-főcsatorna mente </a:t>
            </a:r>
            <a:endParaRPr lang="hu-HU" dirty="0"/>
          </a:p>
        </p:txBody>
      </p:sp>
      <p:pic>
        <p:nvPicPr>
          <p:cNvPr id="2050" name="Picture 2" descr="http://www.katasztrofavedelem.hu/images/tudastar/belviz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597" y="596747"/>
            <a:ext cx="6494929" cy="440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80109"/>
            <a:ext cx="8686800" cy="64562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2400" b="1" dirty="0" smtClean="0">
                <a:solidFill>
                  <a:srgbClr val="C00000"/>
                </a:solidFill>
                <a:hlinkClick r:id="rId2"/>
              </a:rPr>
              <a:t>Források</a:t>
            </a:r>
          </a:p>
          <a:p>
            <a:pPr>
              <a:buNone/>
            </a:pPr>
            <a:endParaRPr lang="hu-HU" sz="2400" dirty="0" smtClean="0">
              <a:solidFill>
                <a:srgbClr val="C00000"/>
              </a:solidFill>
              <a:hlinkClick r:id="rId2"/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hlinkClick r:id="rId2"/>
              </a:rPr>
              <a:t>http://elte.prompt.hu/sites/default/files/tananyagok/klimavaltozas/ch03s02.html</a:t>
            </a:r>
            <a:r>
              <a:rPr lang="hu-HU" sz="2000" u="sng" dirty="0" smtClean="0">
                <a:solidFill>
                  <a:srgbClr val="AC0000"/>
                </a:solidFill>
              </a:rPr>
              <a:t>, </a:t>
            </a:r>
          </a:p>
          <a:p>
            <a:r>
              <a:rPr lang="hu-HU" sz="2000" u="sng" dirty="0" smtClean="0">
                <a:solidFill>
                  <a:srgbClr val="AC0000"/>
                </a:solidFill>
                <a:hlinkClick r:id="rId3"/>
              </a:rPr>
              <a:t>http://www.met.hu/downloads.php?fn=/metadmin/attach/2013/02/36-meteorologiai-tudomanyos-napok-osszefoglalo-2010.pdf</a:t>
            </a:r>
          </a:p>
          <a:p>
            <a:r>
              <a:rPr lang="hu-HU" sz="2000" u="sng" dirty="0" smtClean="0">
                <a:solidFill>
                  <a:srgbClr val="AC0000"/>
                </a:solidFill>
                <a:hlinkClick r:id="rId3"/>
              </a:rPr>
              <a:t>http://www.katasztrofak.abbcenter.com/?cim=1&amp;id=33596</a:t>
            </a:r>
            <a:endParaRPr lang="hu-HU" sz="2000" u="sng" dirty="0" smtClean="0">
              <a:solidFill>
                <a:srgbClr val="AC0000"/>
              </a:solidFill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hlinkClick r:id="rId4"/>
              </a:rPr>
              <a:t>http://hu.wikipedia.org/wiki/Katasztr%C3%B3fa</a:t>
            </a:r>
            <a:endParaRPr lang="hu-HU" sz="2000" u="sng" dirty="0" smtClean="0">
              <a:solidFill>
                <a:srgbClr val="AC0000"/>
              </a:solidFill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cs typeface="Arial" charset="0"/>
                <a:hlinkClick r:id="rId5"/>
              </a:rPr>
              <a:t>http://tti.gtk.szie.hu/tartalom/cbvt</a:t>
            </a:r>
            <a:endParaRPr lang="hu-HU" sz="2000" u="sng" dirty="0" smtClean="0">
              <a:solidFill>
                <a:srgbClr val="AC0000"/>
              </a:solidFill>
              <a:cs typeface="Arial" charset="0"/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cs typeface="Arial" charset="0"/>
              </a:rPr>
              <a:t>http://mhtt.eu/hadtudomany/2012_e_Muhoray_Arpad.pdf</a:t>
            </a:r>
          </a:p>
          <a:p>
            <a:r>
              <a:rPr lang="hu-HU" sz="2000" u="sng" dirty="0" smtClean="0">
                <a:solidFill>
                  <a:srgbClr val="AC0000"/>
                </a:solidFill>
                <a:cs typeface="Arial" charset="0"/>
                <a:hlinkClick r:id="rId6"/>
              </a:rPr>
              <a:t>http://vas.katasztrofavedelem.hu/letoltes/document/vas/document_123.pdf</a:t>
            </a:r>
            <a:endParaRPr lang="hu-HU" sz="2000" u="sng" dirty="0" smtClean="0">
              <a:solidFill>
                <a:srgbClr val="AC0000"/>
              </a:solidFill>
              <a:cs typeface="Arial" charset="0"/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cs typeface="Arial" charset="0"/>
                <a:hlinkClick r:id="rId7"/>
              </a:rPr>
              <a:t>http://www.katasztrofavedelem.hu/index2.php?pageid=lakossag_kattipus</a:t>
            </a:r>
            <a:endParaRPr lang="hu-HU" sz="2000" u="sng" dirty="0" smtClean="0">
              <a:solidFill>
                <a:srgbClr val="AC0000"/>
              </a:solidFill>
              <a:cs typeface="Arial" charset="0"/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cs typeface="Arial" charset="0"/>
                <a:hlinkClick r:id="rId8"/>
              </a:rPr>
              <a:t>http://www.kormany.hu/hu/videkfejlesztesi-miniszterium/kornyezetugyert-felelos-allamtitkarsag/hirek/elkeszult-a-nemzeti-aszalystrategia-vitaanyaga</a:t>
            </a:r>
            <a:endParaRPr lang="hu-HU" sz="2000" u="sng" dirty="0" smtClean="0">
              <a:solidFill>
                <a:srgbClr val="AC0000"/>
              </a:solidFill>
              <a:cs typeface="Arial" charset="0"/>
            </a:endParaRPr>
          </a:p>
          <a:p>
            <a:r>
              <a:rPr lang="hu-HU" sz="2000" u="sng" dirty="0" smtClean="0">
                <a:solidFill>
                  <a:srgbClr val="AC0000"/>
                </a:solidFill>
                <a:cs typeface="Arial" charset="0"/>
              </a:rPr>
              <a:t>http://www.agr.unideb.hu/~nyrita/cucc/vasarhelyi.pdf</a:t>
            </a:r>
          </a:p>
          <a:p>
            <a:r>
              <a:rPr lang="hu-HU" sz="2000" dirty="0" smtClean="0">
                <a:solidFill>
                  <a:srgbClr val="AC0000"/>
                </a:solidFill>
                <a:hlinkClick r:id="rId9"/>
              </a:rPr>
              <a:t>http://www.vizugy.hu/index.php?module=content&amp;programelemid=68</a:t>
            </a:r>
            <a:endParaRPr lang="hu-HU" sz="2000" dirty="0" smtClean="0">
              <a:solidFill>
                <a:srgbClr val="AC0000"/>
              </a:solidFill>
            </a:endParaRPr>
          </a:p>
          <a:p>
            <a:r>
              <a:rPr lang="hu-HU" sz="2000" dirty="0" smtClean="0">
                <a:solidFill>
                  <a:srgbClr val="AC0000"/>
                </a:solidFill>
                <a:hlinkClick r:id="rId10"/>
              </a:rPr>
              <a:t>http://ktvktvf.zoldhatosag.hu/menu/vizmin_tajek/pdf/2005_3.pdf</a:t>
            </a:r>
            <a:endParaRPr lang="hu-HU" sz="2000" dirty="0" smtClean="0">
              <a:solidFill>
                <a:srgbClr val="AC0000"/>
              </a:solidFill>
            </a:endParaRPr>
          </a:p>
          <a:p>
            <a:endParaRPr lang="hu-HU" sz="2000" dirty="0" smtClean="0">
              <a:solidFill>
                <a:srgbClr val="AC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latin typeface="Lucida Handwriting" pitchFamily="66" charset="0"/>
              </a:rPr>
              <a:t>Köszönöm a figyelmet!</a:t>
            </a:r>
            <a:endParaRPr lang="hu-HU" i="1" dirty="0">
              <a:latin typeface="Lucida Handwriting" pitchFamily="66" charset="0"/>
            </a:endParaRPr>
          </a:p>
        </p:txBody>
      </p:sp>
      <p:pic>
        <p:nvPicPr>
          <p:cNvPr id="46082" name="Picture 2" descr="Forrás: MTI/Ujvári Sán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4727"/>
            <a:ext cx="9143999" cy="540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7f94d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656" y="1440872"/>
            <a:ext cx="8492836" cy="5001491"/>
          </a:xfrm>
        </p:spPr>
      </p:pic>
      <p:sp>
        <p:nvSpPr>
          <p:cNvPr id="5" name="Téglalap 4"/>
          <p:cNvSpPr/>
          <p:nvPr/>
        </p:nvSpPr>
        <p:spPr>
          <a:xfrm>
            <a:off x="360218" y="332507"/>
            <a:ext cx="8312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Néhány extrém hőmérsékleti klímaindex idősora </a:t>
            </a:r>
            <a:r>
              <a:rPr lang="hu-HU" dirty="0" smtClean="0"/>
              <a:t>(hazai rácspontok átlaga alapján) a tízéves mozgó átlaggal és a becsült lineáris trenddel, 1901–2009 (Adatok forrása: OMSz)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415636"/>
            <a:ext cx="8686800" cy="6192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2000" b="1" dirty="0" smtClean="0"/>
              <a:t>A hőmérsékleti szélsőségek </a:t>
            </a:r>
            <a:r>
              <a:rPr lang="hu-HU" sz="2000" b="1" dirty="0" smtClean="0"/>
              <a:t>alakulásának </a:t>
            </a:r>
            <a:r>
              <a:rPr lang="hu-HU" sz="2000" b="1" dirty="0" smtClean="0"/>
              <a:t>területi jellemzői</a:t>
            </a:r>
          </a:p>
          <a:p>
            <a:pPr algn="ctr">
              <a:buNone/>
            </a:pPr>
            <a:endParaRPr lang="hu-HU" sz="2000" b="1" dirty="0" smtClean="0"/>
          </a:p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Nyári napok száma</a:t>
            </a:r>
            <a:r>
              <a:rPr lang="hu-HU" sz="2000" dirty="0" smtClean="0"/>
              <a:t> (napi maximum &gt; 25 °C (nap)):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hu-HU" sz="2000" dirty="0" smtClean="0"/>
              <a:t>növekedése azokban a régiókban jelentősebb, ahol kevesebb nyári nap volt jellemző az időszak elején, pl.: </a:t>
            </a:r>
            <a:r>
              <a:rPr lang="hu-HU" sz="2000" dirty="0" smtClean="0"/>
              <a:t>Északi-középhegység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00B0F0"/>
                </a:solidFill>
              </a:rPr>
              <a:t>Fagyos napok száma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hu-HU" sz="2000" dirty="0" smtClean="0"/>
              <a:t>napi minimum &lt; 0 °C (nap)): kevesebb az ország területének nagy </a:t>
            </a:r>
            <a:r>
              <a:rPr lang="hu-HU" sz="2000" dirty="0" smtClean="0"/>
              <a:t>részén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Átlagos napi hőmérsékleti ingás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hu-HU" sz="2000" dirty="0" smtClean="0"/>
              <a:t>napi maximum és minimum különbsége (°C)): a Kisalföldön, a Duna vonalát követve és a Duna-Tisza közén növekedett meg a legnagyobb mértékben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>
                <a:solidFill>
                  <a:srgbClr val="FF0000"/>
                </a:solidFill>
              </a:rPr>
              <a:t>Hőhullámos napok száma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hu-HU" sz="2000" dirty="0" smtClean="0"/>
              <a:t>napi középhőmérséklet &gt; 25 °C (nap)):  a közép-magyarországi, dél-alföldi régióban kell leginkább a növekedésükkel számolni</a:t>
            </a:r>
          </a:p>
          <a:p>
            <a:pPr>
              <a:buNone/>
            </a:pPr>
            <a:r>
              <a:rPr lang="hu-HU" sz="2000" dirty="0" smtClean="0"/>
              <a:t>      </a:t>
            </a:r>
            <a:r>
              <a:rPr lang="hu-HU" sz="2000" dirty="0" smtClean="0">
                <a:solidFill>
                  <a:srgbClr val="FF0000"/>
                </a:solidFill>
              </a:rPr>
              <a:t>&gt;&gt; jelentős egészségkárosító hatás</a:t>
            </a:r>
            <a:r>
              <a:rPr lang="hu-HU" sz="2000" dirty="0" smtClean="0"/>
              <a:t>: elégtelenségek következnek be a hőszabályozó rendszerben (bőrkiütés, fáradtság, görcs, hirtelen ájulás, kimerülés, stroke)</a:t>
            </a:r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89" y="1554163"/>
            <a:ext cx="69938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401782" y="734292"/>
            <a:ext cx="849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A hőhullámos napok (napi átlag eléri a 25°C-ot) számának %-os változása, 1961-</a:t>
            </a:r>
          </a:p>
          <a:p>
            <a:r>
              <a:rPr lang="hu-HU" i="1" dirty="0" smtClean="0"/>
              <a:t>2009 (Forrás: OMSz)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35527"/>
            <a:ext cx="86868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dirty="0" smtClean="0">
                <a:solidFill>
                  <a:srgbClr val="002060"/>
                </a:solidFill>
              </a:rPr>
              <a:t>C</a:t>
            </a:r>
            <a:r>
              <a:rPr lang="hu-HU" sz="2000" b="1" dirty="0" smtClean="0">
                <a:solidFill>
                  <a:srgbClr val="002060"/>
                </a:solidFill>
              </a:rPr>
              <a:t>sapadékszélsőségek</a:t>
            </a:r>
            <a:endParaRPr lang="hu-H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hu-HU" sz="2000" b="1" dirty="0" smtClean="0"/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rgbClr val="002060"/>
                </a:solidFill>
              </a:rPr>
              <a:t>csapadék éves mennyisége csökken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1901-2009)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000" u="sng" dirty="0" smtClean="0">
                <a:solidFill>
                  <a:srgbClr val="002060"/>
                </a:solidFill>
              </a:rPr>
              <a:t>Téli </a:t>
            </a:r>
            <a:r>
              <a:rPr lang="hu-HU" sz="2000" u="sng" dirty="0" smtClean="0">
                <a:solidFill>
                  <a:srgbClr val="002060"/>
                </a:solidFill>
              </a:rPr>
              <a:t>csapadék: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enyhe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növekedés,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felszínre érkező csapadék egyre gyakrabban </a:t>
            </a:r>
            <a:r>
              <a:rPr lang="hu-HU" sz="2000" dirty="0" smtClean="0">
                <a:solidFill>
                  <a:srgbClr val="002060"/>
                </a:solidFill>
              </a:rPr>
              <a:t>eső formájában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hullik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     &gt;&gt; </a:t>
            </a:r>
            <a:r>
              <a:rPr lang="hu-HU" sz="2000" dirty="0" smtClean="0"/>
              <a:t>később köszönt be a </a:t>
            </a:r>
            <a:r>
              <a:rPr lang="hu-HU" sz="2000" dirty="0" smtClean="0"/>
              <a:t>tél, a </a:t>
            </a:r>
            <a:r>
              <a:rPr lang="hu-HU" sz="2000" dirty="0" smtClean="0"/>
              <a:t>hótakaróval borítottság </a:t>
            </a:r>
            <a:r>
              <a:rPr lang="hu-HU" sz="2000" dirty="0" smtClean="0"/>
              <a:t>mértéke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lecsökkent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     &gt;&gt; a csap. </a:t>
            </a:r>
            <a:r>
              <a:rPr lang="hu-HU" sz="2000" dirty="0" smtClean="0"/>
              <a:t>hatékonysága mg.-i szempontból gyengül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     &gt;&gt;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fagyott talaj- </a:t>
            </a:r>
            <a:r>
              <a:rPr lang="hu-HU" sz="2000" b="1" dirty="0" smtClean="0">
                <a:solidFill>
                  <a:srgbClr val="002060"/>
                </a:solidFill>
              </a:rPr>
              <a:t>belvíz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kialakulása az alacsonyan fekvő sík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területeken</a:t>
            </a:r>
          </a:p>
          <a:p>
            <a:pPr>
              <a:buNone/>
            </a:pP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rgbClr val="002060"/>
                </a:solidFill>
              </a:rPr>
              <a:t>Napi </a:t>
            </a:r>
            <a:r>
              <a:rPr lang="hu-HU" sz="2000" dirty="0" smtClean="0">
                <a:solidFill>
                  <a:srgbClr val="002060"/>
                </a:solidFill>
              </a:rPr>
              <a:t>intenzitás </a:t>
            </a:r>
            <a:r>
              <a:rPr lang="hu-HU" sz="2000" dirty="0" smtClean="0">
                <a:solidFill>
                  <a:srgbClr val="002060"/>
                </a:solidFill>
              </a:rPr>
              <a:t>növekedése: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a csap.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egyre inkább rövid ideig tartó, </a:t>
            </a:r>
            <a:r>
              <a:rPr lang="hu-HU" sz="2000" b="1" dirty="0" smtClean="0">
                <a:solidFill>
                  <a:srgbClr val="002060"/>
                </a:solidFill>
              </a:rPr>
              <a:t>intenzív záporok, zivatarok (özönvíz)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formájában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hullik</a:t>
            </a:r>
          </a:p>
          <a:p>
            <a:pPr>
              <a:buNone/>
            </a:pPr>
            <a:endParaRPr lang="hu-H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2000" dirty="0" smtClean="0">
                <a:solidFill>
                  <a:srgbClr val="002060"/>
                </a:solidFill>
              </a:rPr>
              <a:t>száraz nyarak előfordulása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viszonylag </a:t>
            </a:r>
            <a:r>
              <a:rPr lang="hu-HU" sz="2000" dirty="0" smtClean="0">
                <a:solidFill>
                  <a:srgbClr val="002060"/>
                </a:solidFill>
              </a:rPr>
              <a:t>egyenletes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&gt;&gt; az </a:t>
            </a:r>
            <a:r>
              <a:rPr lang="hu-HU" sz="2000" b="1" dirty="0" smtClean="0">
                <a:solidFill>
                  <a:srgbClr val="002060"/>
                </a:solidFill>
              </a:rPr>
              <a:t>aszály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hazánk éghajlatának rendszeres velejárója, </a:t>
            </a:r>
            <a:r>
              <a:rPr lang="hu-HU" sz="2000" u="sng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hu-HU" sz="2000" u="sng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z </a:t>
            </a:r>
            <a:r>
              <a:rPr lang="hu-HU" sz="2000" b="1" dirty="0" smtClean="0">
                <a:solidFill>
                  <a:srgbClr val="002060"/>
                </a:solidFill>
              </a:rPr>
              <a:t>aszályok kialakulásának veszélye nő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000" dirty="0" smtClean="0">
                <a:solidFill>
                  <a:srgbClr val="002060"/>
                </a:solidFill>
              </a:rPr>
              <a:t>száraz időszakok hossza, érintett terület és emberek száma növekszik)</a:t>
            </a:r>
            <a:endParaRPr lang="hu-HU" sz="2000" dirty="0" smtClean="0">
              <a:solidFill>
                <a:srgbClr val="002060"/>
              </a:solidFill>
            </a:endParaRPr>
          </a:p>
          <a:p>
            <a:endParaRPr lang="hu-HU" sz="2000" dirty="0" smtClean="0">
              <a:solidFill>
                <a:srgbClr val="002060"/>
              </a:solidFill>
            </a:endParaRPr>
          </a:p>
          <a:p>
            <a:endParaRPr lang="hu-HU" sz="2000" dirty="0" smtClean="0"/>
          </a:p>
          <a:p>
            <a:endParaRPr lang="hu-HU" sz="2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2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hu-HU" sz="2200" i="1" dirty="0" smtClean="0">
                <a:solidFill>
                  <a:srgbClr val="C00000"/>
                </a:solidFill>
              </a:rPr>
              <a:t>Magyarország katasztrófa veszélyeztetettsége, katasztrófavédelme</a:t>
            </a:r>
            <a:endParaRPr lang="hu-HU" sz="2200" i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40873"/>
            <a:ext cx="8686800" cy="5209309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hu-HU" sz="2000" b="1" dirty="0" smtClean="0"/>
          </a:p>
          <a:p>
            <a:pPr algn="r">
              <a:buNone/>
            </a:pPr>
            <a:r>
              <a:rPr lang="hu-HU" sz="2000" b="1" i="1" dirty="0" smtClean="0"/>
              <a:t>Változó </a:t>
            </a:r>
            <a:r>
              <a:rPr lang="hu-HU" sz="2000" b="1" i="1" dirty="0" smtClean="0"/>
              <a:t>éghajlat, szélsőségesebb </a:t>
            </a:r>
            <a:r>
              <a:rPr lang="hu-HU" sz="2000" b="1" i="1" dirty="0" smtClean="0"/>
              <a:t>időjárás</a:t>
            </a:r>
          </a:p>
          <a:p>
            <a:pPr algn="r">
              <a:buNone/>
            </a:pPr>
            <a:r>
              <a:rPr lang="hu-HU" sz="2000" b="1" i="1" dirty="0" smtClean="0"/>
              <a:t>- Az utóbbi évek tapasztalatai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Kárpát-medence éghajlata:</a:t>
            </a:r>
            <a:r>
              <a:rPr lang="hu-HU" sz="2000" b="1" dirty="0" smtClean="0"/>
              <a:t> felerősödő és megszaporodó időjárási szélsőségek</a:t>
            </a:r>
            <a:r>
              <a:rPr lang="hu-HU" sz="2000" dirty="0" smtClean="0"/>
              <a:t>, </a:t>
            </a:r>
            <a:r>
              <a:rPr lang="hu-HU" sz="2000" b="1" dirty="0" smtClean="0"/>
              <a:t>rövid időn belül lezajló nagy intenzitású meteorológiai események</a:t>
            </a:r>
          </a:p>
          <a:p>
            <a:pPr>
              <a:buNone/>
            </a:pPr>
            <a:r>
              <a:rPr lang="hu-HU" sz="2000" b="1" dirty="0" smtClean="0"/>
              <a:t>      &gt;&gt; </a:t>
            </a:r>
            <a:r>
              <a:rPr lang="hu-HU" sz="2000" dirty="0" smtClean="0"/>
              <a:t>Befolyásolják </a:t>
            </a:r>
            <a:r>
              <a:rPr lang="hu-HU" sz="2000" b="1" dirty="0" smtClean="0"/>
              <a:t>egészség</a:t>
            </a:r>
            <a:r>
              <a:rPr lang="hu-HU" sz="2000" dirty="0" smtClean="0"/>
              <a:t>ünket, </a:t>
            </a:r>
            <a:r>
              <a:rPr lang="hu-HU" sz="2000" b="1" dirty="0" smtClean="0"/>
              <a:t>élővilág</a:t>
            </a:r>
            <a:r>
              <a:rPr lang="hu-HU" sz="2000" dirty="0" smtClean="0"/>
              <a:t>unkat, az alapvető ellátást biztosító </a:t>
            </a:r>
            <a:r>
              <a:rPr lang="hu-HU" sz="2000" b="1" dirty="0" smtClean="0"/>
              <a:t>infrastruktúrák</a:t>
            </a:r>
            <a:r>
              <a:rPr lang="hu-HU" sz="2000" dirty="0" smtClean="0"/>
              <a:t>at, a </a:t>
            </a:r>
            <a:r>
              <a:rPr lang="hu-HU" sz="2000" b="1" dirty="0" smtClean="0"/>
              <a:t>mezőgazdaság</a:t>
            </a:r>
            <a:r>
              <a:rPr lang="hu-HU" sz="2000" dirty="0" smtClean="0"/>
              <a:t> termelékenységét és az élet szinte minden területét</a:t>
            </a: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b="1" dirty="0" smtClean="0"/>
              <a:t>Az elmúlt 110 év 24 jelentős árvízéből 13, 28 rendkívül aszályos évéből 7 az utóbbi 20 évben zajlott le!</a:t>
            </a:r>
          </a:p>
          <a:p>
            <a:pPr>
              <a:buNone/>
            </a:pP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pic>
        <p:nvPicPr>
          <p:cNvPr id="20482" name="Picture 2" descr="http://www.katasztrofavedelem.hu/images/tudastar/arvi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65" y="1405803"/>
            <a:ext cx="2770908" cy="157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401782"/>
            <a:ext cx="86868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2010 </a:t>
            </a:r>
            <a:r>
              <a:rPr lang="hu-HU" sz="2000" dirty="0" smtClean="0">
                <a:solidFill>
                  <a:srgbClr val="C00000"/>
                </a:solidFill>
              </a:rPr>
              <a:t>májusi-júniusi özönvízszerű esőzései</a:t>
            </a:r>
            <a:r>
              <a:rPr lang="hu-HU" sz="2000" b="1" dirty="0" smtClean="0">
                <a:solidFill>
                  <a:srgbClr val="C00000"/>
                </a:solidFill>
              </a:rPr>
              <a:t>:</a:t>
            </a:r>
            <a:r>
              <a:rPr lang="hu-HU" sz="2000" dirty="0" smtClean="0"/>
              <a:t> a </a:t>
            </a:r>
            <a:r>
              <a:rPr lang="hu-HU" sz="2000" dirty="0" smtClean="0"/>
              <a:t>csap.menny. </a:t>
            </a:r>
            <a:r>
              <a:rPr lang="hu-HU" sz="2000" dirty="0" smtClean="0"/>
              <a:t>országosan 3x-osa, egyes területeken csaknem az 5x-öse (568 mm) </a:t>
            </a:r>
            <a:r>
              <a:rPr lang="hu-HU" sz="2000" dirty="0" smtClean="0"/>
              <a:t>a </a:t>
            </a:r>
            <a:r>
              <a:rPr lang="hu-HU" sz="2000" dirty="0" smtClean="0"/>
              <a:t>sokévi átlagnak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özönvízszerű esőzéssel</a:t>
            </a:r>
            <a:r>
              <a:rPr lang="hu-HU" sz="2000" dirty="0" smtClean="0"/>
              <a:t> együtt érkező orkán erejű </a:t>
            </a:r>
            <a:r>
              <a:rPr lang="hu-HU" sz="2000" dirty="0" smtClean="0">
                <a:solidFill>
                  <a:srgbClr val="C00000"/>
                </a:solidFill>
              </a:rPr>
              <a:t>szélviharok</a:t>
            </a:r>
            <a:r>
              <a:rPr lang="hu-HU" sz="2000" dirty="0" smtClean="0"/>
              <a:t>(&gt;</a:t>
            </a:r>
            <a:r>
              <a:rPr lang="hu-HU" sz="2000" dirty="0" smtClean="0"/>
              <a:t>100-120 km/h-s </a:t>
            </a:r>
            <a:r>
              <a:rPr lang="hu-HU" sz="2000" dirty="0" smtClean="0"/>
              <a:t>sebesség)</a:t>
            </a:r>
            <a:r>
              <a:rPr lang="hu-HU" sz="2000" b="1" dirty="0" smtClean="0"/>
              <a:t>, </a:t>
            </a:r>
            <a:r>
              <a:rPr lang="hu-HU" sz="2000" dirty="0" smtClean="0"/>
              <a:t>akár </a:t>
            </a:r>
            <a:r>
              <a:rPr lang="hu-HU" sz="2000" dirty="0" smtClean="0">
                <a:solidFill>
                  <a:srgbClr val="C00000"/>
                </a:solidFill>
              </a:rPr>
              <a:t>tornádók</a:t>
            </a:r>
            <a:endParaRPr lang="hu-HU" sz="2000" dirty="0" smtClean="0"/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dirty="0" smtClean="0">
                <a:solidFill>
                  <a:srgbClr val="C00000"/>
                </a:solidFill>
              </a:rPr>
              <a:t>jelentős ár-belvizek </a:t>
            </a:r>
            <a:r>
              <a:rPr lang="hu-HU" sz="2000" dirty="0" smtClean="0"/>
              <a:t>&gt;&gt; hatalmas földterületek mozdultak el helyükről és indultak útnak- </a:t>
            </a:r>
            <a:r>
              <a:rPr lang="hu-HU" sz="2000" dirty="0" smtClean="0">
                <a:solidFill>
                  <a:srgbClr val="C00000"/>
                </a:solidFill>
              </a:rPr>
              <a:t>földcsuszamlás</a:t>
            </a: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dirty="0" smtClean="0">
                <a:solidFill>
                  <a:srgbClr val="C00000"/>
                </a:solidFill>
              </a:rPr>
              <a:t>hőmérsékleti </a:t>
            </a: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dirty="0" smtClean="0"/>
              <a:t>41.9°C Kiskunhalas</a:t>
            </a:r>
            <a:r>
              <a:rPr lang="hu-HU" sz="2000" dirty="0" smtClean="0"/>
              <a:t>, 2007. július </a:t>
            </a:r>
            <a:r>
              <a:rPr lang="hu-HU" sz="2000" dirty="0" smtClean="0"/>
              <a:t>20) </a:t>
            </a:r>
            <a:r>
              <a:rPr lang="hu-HU" sz="2000" dirty="0" smtClean="0">
                <a:solidFill>
                  <a:srgbClr val="C00000"/>
                </a:solidFill>
              </a:rPr>
              <a:t>és csapadékrekordok megdőlése</a:t>
            </a: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dirty="0" smtClean="0">
                <a:solidFill>
                  <a:srgbClr val="C00000"/>
                </a:solidFill>
              </a:rPr>
              <a:t>m</a:t>
            </a:r>
            <a:r>
              <a:rPr lang="hu-HU" sz="2000" dirty="0" smtClean="0">
                <a:solidFill>
                  <a:srgbClr val="C00000"/>
                </a:solidFill>
              </a:rPr>
              <a:t>egszaparodó hőhullámok nyaranta</a:t>
            </a:r>
            <a:endParaRPr lang="hu-H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5670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hu-HU" sz="2000" b="1" dirty="0" smtClean="0"/>
          </a:p>
          <a:p>
            <a:pPr algn="ctr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A katasztrófa fogalma</a:t>
            </a:r>
          </a:p>
          <a:p>
            <a:pPr algn="ctr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katasztrófa görög eredetű szó, jelentése: fordulat, megsemmisülés, csapás, megrázó hirtelen esemény, az emberi élet, az anyagi javak, természeti értékek pusztulása.</a:t>
            </a:r>
          </a:p>
          <a:p>
            <a:endParaRPr lang="hu-HU" sz="2000" dirty="0" smtClean="0"/>
          </a:p>
          <a:p>
            <a:r>
              <a:rPr lang="hu-HU" sz="2000" dirty="0" smtClean="0"/>
              <a:t>2011. évi CXXVIII. Törvény A katasztrófavédelemről és a hozzá kapcsolódó törvények módosításáról: </a:t>
            </a:r>
          </a:p>
          <a:p>
            <a:pPr algn="just">
              <a:buNone/>
            </a:pPr>
            <a:r>
              <a:rPr lang="hu-HU" sz="2000" dirty="0" smtClean="0"/>
              <a:t>      A </a:t>
            </a:r>
            <a:r>
              <a:rPr lang="hu-HU" sz="2000" b="1" u="sng" dirty="0" smtClean="0">
                <a:solidFill>
                  <a:srgbClr val="C00000"/>
                </a:solidFill>
              </a:rPr>
              <a:t>veszélyhelyzet </a:t>
            </a:r>
            <a:r>
              <a:rPr lang="hu-HU" sz="2000" u="sng" dirty="0" smtClean="0">
                <a:solidFill>
                  <a:srgbClr val="C00000"/>
                </a:solidFill>
              </a:rPr>
              <a:t>kihirdetésére alkalmas</a:t>
            </a:r>
            <a:r>
              <a:rPr lang="hu-HU" sz="2000" dirty="0" smtClean="0">
                <a:solidFill>
                  <a:srgbClr val="C00000"/>
                </a:solidFill>
              </a:rPr>
              <a:t>, illetve e helyzet kihirdetését</a:t>
            </a:r>
            <a:r>
              <a:rPr lang="hu-HU" sz="2000" u="sng" dirty="0" smtClean="0">
                <a:solidFill>
                  <a:srgbClr val="C00000"/>
                </a:solidFill>
              </a:rPr>
              <a:t> el nem érő mértékű </a:t>
            </a:r>
            <a:r>
              <a:rPr lang="hu-HU" sz="2000" dirty="0" smtClean="0">
                <a:solidFill>
                  <a:srgbClr val="C00000"/>
                </a:solidFill>
              </a:rPr>
              <a:t> olyan állapot, vagy helyzet</a:t>
            </a:r>
            <a:r>
              <a:rPr lang="hu-HU" sz="2000" dirty="0" smtClean="0"/>
              <a:t>, amely emberek életét, egészségét, anyagi értékeiket, a lakosság alapvető ellátását, a természeti környezetet, értékeket </a:t>
            </a:r>
            <a:r>
              <a:rPr lang="hu-HU" sz="2000" dirty="0" smtClean="0">
                <a:solidFill>
                  <a:srgbClr val="C00000"/>
                </a:solidFill>
              </a:rPr>
              <a:t>olyan módon veszélyezteti, károsítja</a:t>
            </a:r>
            <a:r>
              <a:rPr lang="hu-HU" sz="2000" dirty="0" smtClean="0"/>
              <a:t>, hogy a kár megelőzése, elhárítása vagy a következmények felszámolása meghaladja az erre rendelt szervezetek előírt együttműködési rendben történő védekezési lehetőségeit és </a:t>
            </a:r>
            <a:r>
              <a:rPr lang="hu-HU" sz="2000" dirty="0" smtClean="0">
                <a:solidFill>
                  <a:srgbClr val="C00000"/>
                </a:solidFill>
              </a:rPr>
              <a:t>különleges intézkedések bevezetését</a:t>
            </a:r>
            <a:r>
              <a:rPr lang="hu-HU" sz="2000" dirty="0" smtClean="0"/>
              <a:t>, valamint az önkormányzatok és az állami szervek folyamatos és szigorúan összehangolt </a:t>
            </a:r>
            <a:r>
              <a:rPr lang="hu-HU" sz="2000" dirty="0" smtClean="0">
                <a:solidFill>
                  <a:srgbClr val="C00000"/>
                </a:solidFill>
              </a:rPr>
              <a:t>együttműködését</a:t>
            </a:r>
            <a:r>
              <a:rPr lang="hu-HU" sz="2000" dirty="0" smtClean="0"/>
              <a:t>, illetve </a:t>
            </a:r>
            <a:r>
              <a:rPr lang="hu-HU" sz="2000" dirty="0" smtClean="0">
                <a:solidFill>
                  <a:srgbClr val="C00000"/>
                </a:solidFill>
              </a:rPr>
              <a:t>nemzetközi segítség </a:t>
            </a:r>
            <a:r>
              <a:rPr lang="hu-HU" sz="2000" dirty="0" smtClean="0"/>
              <a:t>igénybevételét igényli. </a:t>
            </a:r>
          </a:p>
          <a:p>
            <a:pPr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Napjainkban – főleg az ebben érdekelt nagy biztosítótársaságok adatai alapján: </a:t>
            </a:r>
            <a:r>
              <a:rPr lang="hu-HU" sz="2000" dirty="0" smtClean="0">
                <a:solidFill>
                  <a:srgbClr val="C00000"/>
                </a:solidFill>
              </a:rPr>
              <a:t>az áldozatok száma meghaladja a húszat, vagy a kár összege a hatmillió dollárt</a:t>
            </a:r>
            <a:r>
              <a:rPr lang="hu-HU" sz="2000" dirty="0" smtClean="0"/>
              <a:t>. 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6915</TotalTime>
  <Words>2495</Words>
  <Application>Microsoft Office PowerPoint</Application>
  <PresentationFormat>Diavetítés a képernyőre (4:3 oldalarány)</PresentationFormat>
  <Paragraphs>299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Túra</vt:lpstr>
      <vt:lpstr>A változó éghajlattal összefüggő változások, problémák</vt:lpstr>
      <vt:lpstr>A kárpát-medence éghajlatában tapasztalható szélsőségek</vt:lpstr>
      <vt:lpstr>3. dia</vt:lpstr>
      <vt:lpstr>4. dia</vt:lpstr>
      <vt:lpstr>5. dia</vt:lpstr>
      <vt:lpstr>6. dia</vt:lpstr>
      <vt:lpstr>Magyarország katasztrófa veszélyeztetettsége, katasztrófavédelme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Köszönöm a figyelmet!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változó éghajlattal összefüggő változások, problémák</dc:title>
  <dc:creator>IdeaPad</dc:creator>
  <cp:lastModifiedBy>IdeaPad</cp:lastModifiedBy>
  <cp:revision>252</cp:revision>
  <dcterms:created xsi:type="dcterms:W3CDTF">2013-11-10T12:31:33Z</dcterms:created>
  <dcterms:modified xsi:type="dcterms:W3CDTF">2013-11-25T21:36:21Z</dcterms:modified>
</cp:coreProperties>
</file>