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8" r:id="rId1"/>
  </p:sldMasterIdLst>
  <p:sldIdLst>
    <p:sldId id="256" r:id="rId2"/>
    <p:sldId id="263" r:id="rId3"/>
    <p:sldId id="260" r:id="rId4"/>
    <p:sldId id="258" r:id="rId5"/>
    <p:sldId id="262" r:id="rId6"/>
    <p:sldId id="259" r:id="rId7"/>
    <p:sldId id="264" r:id="rId8"/>
    <p:sldId id="269" r:id="rId9"/>
    <p:sldId id="270" r:id="rId10"/>
    <p:sldId id="261" r:id="rId11"/>
    <p:sldId id="268" r:id="rId12"/>
    <p:sldId id="266" r:id="rId13"/>
    <p:sldId id="275" r:id="rId14"/>
    <p:sldId id="274" r:id="rId15"/>
    <p:sldId id="265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186F-70B7-4A33-807E-8491E6FC6E72}" type="datetimeFigureOut">
              <a:rPr lang="hu-HU" smtClean="0"/>
              <a:pPr/>
              <a:t>2013.11.18.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3B7F-EF0E-419A-B277-9358169285C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186F-70B7-4A33-807E-8491E6FC6E72}" type="datetimeFigureOut">
              <a:rPr lang="hu-HU" smtClean="0"/>
              <a:pPr/>
              <a:t>2013.11.18.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3B7F-EF0E-419A-B277-9358169285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186F-70B7-4A33-807E-8491E6FC6E72}" type="datetimeFigureOut">
              <a:rPr lang="hu-HU" smtClean="0"/>
              <a:pPr/>
              <a:t>2013.11.18.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3B7F-EF0E-419A-B277-9358169285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186F-70B7-4A33-807E-8491E6FC6E72}" type="datetimeFigureOut">
              <a:rPr lang="hu-HU" smtClean="0"/>
              <a:pPr/>
              <a:t>2013.11.18.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3B7F-EF0E-419A-B277-9358169285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186F-70B7-4A33-807E-8491E6FC6E72}" type="datetimeFigureOut">
              <a:rPr lang="hu-HU" smtClean="0"/>
              <a:pPr/>
              <a:t>2013.11.18.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4623B7F-EF0E-419A-B277-9358169285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186F-70B7-4A33-807E-8491E6FC6E72}" type="datetimeFigureOut">
              <a:rPr lang="hu-HU" smtClean="0"/>
              <a:pPr/>
              <a:t>2013.11.18.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3B7F-EF0E-419A-B277-9358169285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186F-70B7-4A33-807E-8491E6FC6E72}" type="datetimeFigureOut">
              <a:rPr lang="hu-HU" smtClean="0"/>
              <a:pPr/>
              <a:t>2013.11.18.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3B7F-EF0E-419A-B277-9358169285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186F-70B7-4A33-807E-8491E6FC6E72}" type="datetimeFigureOut">
              <a:rPr lang="hu-HU" smtClean="0"/>
              <a:pPr/>
              <a:t>2013.11.18.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3B7F-EF0E-419A-B277-9358169285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186F-70B7-4A33-807E-8491E6FC6E72}" type="datetimeFigureOut">
              <a:rPr lang="hu-HU" smtClean="0"/>
              <a:pPr/>
              <a:t>2013.11.18.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3B7F-EF0E-419A-B277-9358169285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186F-70B7-4A33-807E-8491E6FC6E72}" type="datetimeFigureOut">
              <a:rPr lang="hu-HU" smtClean="0"/>
              <a:pPr/>
              <a:t>2013.11.18.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3B7F-EF0E-419A-B277-9358169285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186F-70B7-4A33-807E-8491E6FC6E72}" type="datetimeFigureOut">
              <a:rPr lang="hu-HU" smtClean="0"/>
              <a:pPr/>
              <a:t>2013.11.18.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3B7F-EF0E-419A-B277-9358169285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07186F-70B7-4A33-807E-8491E6FC6E72}" type="datetimeFigureOut">
              <a:rPr lang="hu-HU" smtClean="0"/>
              <a:pPr/>
              <a:t>2013.11.18.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623B7F-EF0E-419A-B277-9358169285C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zoldtech.hu/cikkek/20070323arviz" TargetMode="External"/><Relationship Id="rId13" Type="http://schemas.openxmlformats.org/officeDocument/2006/relationships/hyperlink" Target="http://www.delmagyar.hu/szeged_hirek/kitarto_hosies_kuzdelem_1970-ben/2091088/" TargetMode="External"/><Relationship Id="rId18" Type="http://schemas.openxmlformats.org/officeDocument/2006/relationships/hyperlink" Target="http://www.ng.hu/Fold/2013/06/magyarorszag_legnagyobb_arvizei" TargetMode="External"/><Relationship Id="rId3" Type="http://schemas.openxmlformats.org/officeDocument/2006/relationships/hyperlink" Target="http://magyarstat.blog.hu/2013/06/13/arviz_566" TargetMode="External"/><Relationship Id="rId21" Type="http://schemas.openxmlformats.org/officeDocument/2006/relationships/hyperlink" Target="http://szegedma.hu/hir/szeged/2010/11/a-partfal-a-nagyarviztol-a-meg-nagyobb-arvizig-1970%E2%80%932006.html" TargetMode="External"/><Relationship Id="rId7" Type="http://schemas.openxmlformats.org/officeDocument/2006/relationships/hyperlink" Target="http://www.zoldmuzeum.hu/a-termeszet-ereje-tiszai-arvizek" TargetMode="External"/><Relationship Id="rId12" Type="http://schemas.openxmlformats.org/officeDocument/2006/relationships/hyperlink" Target="http://444.hu/2013/06/19/mekkora-lesz-a-kovetkezo-arviz/" TargetMode="External"/><Relationship Id="rId17" Type="http://schemas.openxmlformats.org/officeDocument/2006/relationships/hyperlink" Target="http://www.kdvkovizig.hu/szakagazatok_arvizvedelem.htm" TargetMode="External"/><Relationship Id="rId2" Type="http://schemas.openxmlformats.org/officeDocument/2006/relationships/hyperlink" Target="http://www.galamuscsoport.hu/tartalom/cikk/215369_nagy-dunai-arvizek-kronologia" TargetMode="External"/><Relationship Id="rId16" Type="http://schemas.openxmlformats.org/officeDocument/2006/relationships/hyperlink" Target="http://hu.wikipedia.org/wiki/2013-as_k%C3%B6z%C3%A9p-eur%C3%B3pai_%C3%A1rad%C3%A1sok" TargetMode="External"/><Relationship Id="rId20" Type="http://schemas.openxmlformats.org/officeDocument/2006/relationships/hyperlink" Target="http://www.lapszemle.hu/galleries/arviz/original/szeged-legifelvetel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csm.hu/szolgaltatasok/ar_es_belvizvedelem/2006os_arviz/" TargetMode="External"/><Relationship Id="rId11" Type="http://schemas.openxmlformats.org/officeDocument/2006/relationships/hyperlink" Target="http://www.vizugy.hu/index.php?module=content&amp;programelemid=116" TargetMode="External"/><Relationship Id="rId5" Type="http://schemas.openxmlformats.org/officeDocument/2006/relationships/hyperlink" Target="http://hu.wikipedia.org/wiki/Aranyhegyi-patak" TargetMode="External"/><Relationship Id="rId15" Type="http://schemas.openxmlformats.org/officeDocument/2006/relationships/hyperlink" Target="http://hu.wikipedia.org/wiki/Tisza" TargetMode="External"/><Relationship Id="rId23" Type="http://schemas.openxmlformats.org/officeDocument/2006/relationships/hyperlink" Target="http://ec.europa.eu/eu_law/state_aids/comp-2006/n463-a-06.pdf" TargetMode="External"/><Relationship Id="rId10" Type="http://schemas.openxmlformats.org/officeDocument/2006/relationships/hyperlink" Target="http://www.vizugy.hu/index.php?module=content&amp;programelemid=113" TargetMode="External"/><Relationship Id="rId19" Type="http://schemas.openxmlformats.org/officeDocument/2006/relationships/hyperlink" Target="http://www.orszagalbum.hu/szegedi-arviz-2006-_p_870" TargetMode="External"/><Relationship Id="rId4" Type="http://schemas.openxmlformats.org/officeDocument/2006/relationships/hyperlink" Target="http://www.hazaitajak.hu/" TargetMode="External"/><Relationship Id="rId9" Type="http://schemas.openxmlformats.org/officeDocument/2006/relationships/hyperlink" Target="http://www.vizugy.hu/index.php?module=content&amp;programelemid=10&amp;id=33&amp;page=2" TargetMode="External"/><Relationship Id="rId14" Type="http://schemas.openxmlformats.org/officeDocument/2006/relationships/hyperlink" Target="http://www.delmagyar.hu/kepek/az_1879-es_szegedi_nagy_arviz/956/" TargetMode="External"/><Relationship Id="rId22" Type="http://schemas.openxmlformats.org/officeDocument/2006/relationships/hyperlink" Target="http://www.tisza-forras.h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Árvizek gyakorisága, erőssége, okozott kár – hazai vonatkozások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071392" y="6184634"/>
            <a:ext cx="5072608" cy="673366"/>
          </a:xfrm>
        </p:spPr>
        <p:txBody>
          <a:bodyPr>
            <a:normAutofit/>
          </a:bodyPr>
          <a:lstStyle/>
          <a:p>
            <a:r>
              <a:rPr lang="hu-HU" sz="2000" dirty="0" smtClean="0"/>
              <a:t>Készítette: Dencső Márton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Marci\Asztal\árvíz\2013\Budapest_Margit_híd_árvíz_2013-06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88640"/>
            <a:ext cx="5616623" cy="4212467"/>
          </a:xfrm>
          <a:prstGeom prst="rect">
            <a:avLst/>
          </a:prstGeom>
          <a:noFill/>
        </p:spPr>
      </p:pic>
      <p:pic>
        <p:nvPicPr>
          <p:cNvPr id="4098" name="Picture 2" descr="C:\Documents and Settings\Marci\Asztal\árvíz\Central_Europe_72h_rain_fall_at_2.6.2013_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2592288" cy="2180671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888432" cy="792088"/>
          </a:xfrm>
        </p:spPr>
        <p:txBody>
          <a:bodyPr>
            <a:normAutofit/>
          </a:bodyPr>
          <a:lstStyle/>
          <a:p>
            <a:pPr algn="l"/>
            <a:r>
              <a:rPr lang="hu-HU" sz="3600" dirty="0" smtClean="0"/>
              <a:t>2013. június</a:t>
            </a:r>
            <a:endParaRPr lang="hu-HU" sz="3600" dirty="0"/>
          </a:p>
        </p:txBody>
      </p:sp>
      <p:pic>
        <p:nvPicPr>
          <p:cNvPr id="3074" name="Picture 2" descr="C:\Documents and Settings\Marci\Asztal\árvíz\2013\Árvíz_2013_Budapest_Vigadó_té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581128"/>
            <a:ext cx="2376265" cy="1782199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61662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sz="1800" dirty="0" smtClean="0"/>
              <a:t>Bp.: </a:t>
            </a:r>
            <a:r>
              <a:rPr lang="hu-HU" sz="1800" dirty="0" smtClean="0">
                <a:solidFill>
                  <a:schemeClr val="bg1"/>
                </a:solidFill>
              </a:rPr>
              <a:t>891 cm</a:t>
            </a:r>
          </a:p>
          <a:p>
            <a:pPr>
              <a:buNone/>
            </a:pPr>
            <a:endParaRPr lang="hu-HU" sz="1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1800" dirty="0" smtClean="0"/>
              <a:t>Ok:</a:t>
            </a:r>
          </a:p>
          <a:p>
            <a:pPr>
              <a:buFont typeface="Arial" pitchFamily="34" charset="0"/>
              <a:buChar char="•"/>
            </a:pPr>
            <a:endParaRPr lang="hu-HU" sz="1800" dirty="0" smtClean="0"/>
          </a:p>
          <a:p>
            <a:pPr>
              <a:buFont typeface="Arial" pitchFamily="34" charset="0"/>
              <a:buChar char="•"/>
            </a:pPr>
            <a:endParaRPr lang="hu-HU" sz="1800" dirty="0" smtClean="0"/>
          </a:p>
          <a:p>
            <a:pPr>
              <a:buFont typeface="Arial" pitchFamily="34" charset="0"/>
              <a:buChar char="•"/>
            </a:pPr>
            <a:endParaRPr lang="hu-HU" sz="1800" dirty="0" smtClean="0"/>
          </a:p>
          <a:p>
            <a:pPr>
              <a:buFont typeface="Arial" pitchFamily="34" charset="0"/>
              <a:buChar char="•"/>
            </a:pPr>
            <a:endParaRPr lang="hu-HU" sz="1800" dirty="0" smtClean="0"/>
          </a:p>
          <a:p>
            <a:pPr>
              <a:buFont typeface="Arial" pitchFamily="34" charset="0"/>
              <a:buChar char="•"/>
            </a:pPr>
            <a:endParaRPr lang="hu-HU" sz="1800" dirty="0" smtClean="0"/>
          </a:p>
          <a:p>
            <a:pPr>
              <a:buFont typeface="Arial" pitchFamily="34" charset="0"/>
              <a:buChar char="•"/>
            </a:pPr>
            <a:endParaRPr lang="hu-HU" sz="1800" dirty="0" smtClean="0"/>
          </a:p>
          <a:p>
            <a:pPr>
              <a:buFont typeface="Arial" pitchFamily="34" charset="0"/>
              <a:buChar char="•"/>
            </a:pPr>
            <a:endParaRPr lang="hu-HU" sz="1800" dirty="0" smtClean="0"/>
          </a:p>
          <a:p>
            <a:pPr>
              <a:buNone/>
            </a:pPr>
            <a:r>
              <a:rPr lang="hu-HU" sz="1800" dirty="0" smtClean="0"/>
              <a:t>- 1570 kitelepített</a:t>
            </a:r>
          </a:p>
          <a:p>
            <a:pPr>
              <a:buNone/>
            </a:pPr>
            <a:r>
              <a:rPr lang="hu-HU" sz="1800" dirty="0" smtClean="0"/>
              <a:t>- Bp.: 3,25 M Ft </a:t>
            </a:r>
            <a:r>
              <a:rPr lang="hu-HU" sz="1800" dirty="0" smtClean="0">
                <a:sym typeface="Wingdings" pitchFamily="2" charset="2"/>
              </a:rPr>
              <a:t>fele- fele.</a:t>
            </a:r>
            <a:r>
              <a:rPr lang="hu-HU" sz="1800" dirty="0" smtClean="0"/>
              <a:t> </a:t>
            </a:r>
          </a:p>
          <a:p>
            <a:pPr>
              <a:buNone/>
            </a:pPr>
            <a:r>
              <a:rPr lang="hu-HU" sz="1800" dirty="0" smtClean="0"/>
              <a:t>- </a:t>
            </a:r>
            <a:r>
              <a:rPr lang="hu-HU" sz="1800" dirty="0" err="1" smtClean="0"/>
              <a:t>Össz</a:t>
            </a:r>
            <a:r>
              <a:rPr lang="hu-HU" sz="1800" dirty="0" smtClean="0"/>
              <a:t>.: 8M Ft az alap.</a:t>
            </a:r>
          </a:p>
          <a:p>
            <a:pPr>
              <a:buNone/>
            </a:pPr>
            <a:r>
              <a:rPr lang="hu-HU" sz="1800" dirty="0" smtClean="0"/>
              <a:t>	</a:t>
            </a:r>
          </a:p>
          <a:p>
            <a:pPr>
              <a:buNone/>
            </a:pPr>
            <a:r>
              <a:rPr lang="hu-HU" sz="1800" dirty="0" smtClean="0"/>
              <a:t>						</a:t>
            </a:r>
            <a:endParaRPr lang="hu-HU" sz="1800" dirty="0"/>
          </a:p>
        </p:txBody>
      </p:sp>
      <p:pic>
        <p:nvPicPr>
          <p:cNvPr id="4100" name="Picture 4" descr="C:\Documents and Settings\Marci\Asztal\árvíz\2013\Árvíz_2006_Budapest_Vigadó_té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581128"/>
            <a:ext cx="2376264" cy="1782198"/>
          </a:xfrm>
          <a:prstGeom prst="rect">
            <a:avLst/>
          </a:prstGeom>
          <a:noFill/>
          <a:ln w="381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674640" cy="922114"/>
          </a:xfrm>
        </p:spPr>
        <p:txBody>
          <a:bodyPr>
            <a:noAutofit/>
          </a:bodyPr>
          <a:lstStyle/>
          <a:p>
            <a:pPr algn="l"/>
            <a:r>
              <a:rPr lang="hu-HU" sz="3600" dirty="0" smtClean="0"/>
              <a:t>Tisza:</a:t>
            </a:r>
            <a:br>
              <a:rPr lang="hu-HU" sz="3600" dirty="0" smtClean="0"/>
            </a:b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520" y="764704"/>
            <a:ext cx="6048672" cy="5688632"/>
          </a:xfrm>
        </p:spPr>
        <p:txBody>
          <a:bodyPr>
            <a:normAutofit/>
          </a:bodyPr>
          <a:lstStyle/>
          <a:p>
            <a:pPr>
              <a:buNone/>
            </a:pPr>
            <a:endParaRPr lang="hu-HU" sz="1800" dirty="0" smtClean="0"/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962 km 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584,9 km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err="1" smtClean="0"/>
              <a:t>Vgy</a:t>
            </a:r>
            <a:r>
              <a:rPr lang="hu-HU" sz="2000" dirty="0" smtClean="0"/>
              <a:t>.: 157 000 km²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err="1" smtClean="0"/>
              <a:t>Vh</a:t>
            </a:r>
            <a:r>
              <a:rPr lang="hu-HU" sz="2000" dirty="0" smtClean="0"/>
              <a:t>.: 820 m³/s</a:t>
            </a:r>
          </a:p>
          <a:p>
            <a:pPr>
              <a:buFont typeface="Arial" pitchFamily="34" charset="0"/>
              <a:buChar char="•"/>
            </a:pPr>
            <a:endParaRPr lang="hu-HU" sz="2000" dirty="0"/>
          </a:p>
        </p:txBody>
      </p:sp>
      <p:pic>
        <p:nvPicPr>
          <p:cNvPr id="5" name="Tartalom helye 4" descr="3_Tisza_Vízgyűjtő_esettanulmán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91880" y="260648"/>
            <a:ext cx="5472608" cy="3866076"/>
          </a:xfrm>
        </p:spPr>
      </p:pic>
      <p:pic>
        <p:nvPicPr>
          <p:cNvPr id="1026" name="Picture 2" descr="C:\Documents and Settings\Marci\Asztal\árvíz\Szeged-tisz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0"/>
            <a:ext cx="4665249" cy="2741029"/>
          </a:xfrm>
          <a:prstGeom prst="rect">
            <a:avLst/>
          </a:prstGeom>
          <a:noFill/>
        </p:spPr>
      </p:pic>
      <p:pic>
        <p:nvPicPr>
          <p:cNvPr id="6" name="Picture 2" descr="C:\Documents and Settings\Marci\Asztal\árvíz\20090828feketeti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509120"/>
            <a:ext cx="3218814" cy="2114428"/>
          </a:xfrm>
          <a:prstGeom prst="rect">
            <a:avLst/>
          </a:prstGeom>
          <a:noFill/>
        </p:spPr>
      </p:pic>
      <p:pic>
        <p:nvPicPr>
          <p:cNvPr id="1027" name="Picture 3" descr="C:\Documents and Settings\Marci\Asztal\árvíz\tisza4_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509120"/>
            <a:ext cx="1595540" cy="2088232"/>
          </a:xfrm>
          <a:prstGeom prst="rect">
            <a:avLst/>
          </a:prstGeom>
          <a:noFill/>
          <a:ln w="381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4032448" cy="864096"/>
          </a:xfrm>
        </p:spPr>
        <p:txBody>
          <a:bodyPr>
            <a:noAutofit/>
          </a:bodyPr>
          <a:lstStyle/>
          <a:p>
            <a:pPr algn="l"/>
            <a:r>
              <a:rPr lang="hu-HU" sz="3600" dirty="0" smtClean="0"/>
              <a:t>Tiszai árvizek</a:t>
            </a:r>
            <a:endParaRPr lang="hu-HU" sz="3600" dirty="0"/>
          </a:p>
        </p:txBody>
      </p:sp>
      <p:pic>
        <p:nvPicPr>
          <p:cNvPr id="5122" name="Picture 2" descr="C:\Documents and Settings\Marci\Asztal\árvíz\TĂˇrozĂłk 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6654" y="188640"/>
            <a:ext cx="4057834" cy="4536504"/>
          </a:xfrm>
          <a:prstGeom prst="rect">
            <a:avLst/>
          </a:prstGeom>
          <a:noFill/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340768"/>
            <a:ext cx="5770984" cy="4968592"/>
          </a:xfrm>
        </p:spPr>
        <p:txBody>
          <a:bodyPr>
            <a:normAutofit/>
          </a:bodyPr>
          <a:lstStyle/>
          <a:p>
            <a:pPr defTabSz="360000"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bg1"/>
                </a:solidFill>
              </a:rPr>
              <a:t>1879.				</a:t>
            </a:r>
            <a:endParaRPr lang="hu-HU" sz="2000" dirty="0" smtClean="0"/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bg1"/>
                </a:solidFill>
              </a:rPr>
              <a:t>1970.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1979.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1984.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1993.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1995.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1998.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1999.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2001.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bg1"/>
                </a:solidFill>
              </a:rPr>
              <a:t>2006.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2008.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2010.</a:t>
            </a:r>
            <a:endParaRPr lang="hu-HU" sz="2000" dirty="0"/>
          </a:p>
        </p:txBody>
      </p:sp>
      <p:pic>
        <p:nvPicPr>
          <p:cNvPr id="4098" name="Picture 2" descr="C:\Documents and Settings\Marci\Asztal\árvíz\tarozo_es_hullam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420888"/>
            <a:ext cx="3744416" cy="418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0"/>
            <a:ext cx="4186808" cy="850106"/>
          </a:xfrm>
        </p:spPr>
        <p:txBody>
          <a:bodyPr>
            <a:normAutofit/>
          </a:bodyPr>
          <a:lstStyle/>
          <a:p>
            <a:pPr algn="l"/>
            <a:r>
              <a:rPr lang="hu-HU" sz="3600" dirty="0" smtClean="0"/>
              <a:t>Tisza</a:t>
            </a:r>
            <a:r>
              <a:rPr lang="hu-HU" sz="3600" dirty="0" smtClean="0">
                <a:sym typeface="Wingdings" pitchFamily="2" charset="2"/>
              </a:rPr>
              <a:t> Szeged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38600" cy="5472608"/>
          </a:xfrm>
        </p:spPr>
        <p:txBody>
          <a:bodyPr/>
          <a:lstStyle/>
          <a:p>
            <a:pPr marL="651510" indent="-514350">
              <a:buFont typeface="Arial" pitchFamily="34" charset="0"/>
              <a:buChar char="•"/>
            </a:pPr>
            <a:r>
              <a:rPr lang="hu-HU" sz="2000" b="1" dirty="0" smtClean="0"/>
              <a:t>1879. március</a:t>
            </a:r>
          </a:p>
          <a:p>
            <a:pPr marL="651510" indent="-514350">
              <a:buNone/>
            </a:pPr>
            <a:r>
              <a:rPr lang="hu-HU" sz="2000" dirty="0" smtClean="0"/>
              <a:t>	- </a:t>
            </a:r>
            <a:r>
              <a:rPr lang="hu-HU" sz="2000" dirty="0" smtClean="0">
                <a:solidFill>
                  <a:schemeClr val="bg1"/>
                </a:solidFill>
              </a:rPr>
              <a:t>806 cm</a:t>
            </a:r>
          </a:p>
          <a:p>
            <a:pPr marL="651510" indent="-514350">
              <a:buNone/>
            </a:pPr>
            <a:r>
              <a:rPr lang="hu-HU" sz="2000" dirty="0" smtClean="0"/>
              <a:t>	- ok: gátszakadás</a:t>
            </a:r>
          </a:p>
          <a:p>
            <a:pPr marL="651510" indent="-514350">
              <a:buNone/>
            </a:pPr>
            <a:r>
              <a:rPr lang="hu-HU" sz="2000" dirty="0" smtClean="0"/>
              <a:t>	- 160 ember meghalt</a:t>
            </a:r>
          </a:p>
          <a:p>
            <a:pPr marL="651510" indent="-514350">
              <a:buNone/>
            </a:pPr>
            <a:r>
              <a:rPr lang="hu-HU" sz="2000" dirty="0" smtClean="0"/>
              <a:t>	- házak: 5966</a:t>
            </a:r>
          </a:p>
          <a:p>
            <a:pPr marL="651510" indent="-514350">
              <a:buNone/>
            </a:pPr>
            <a:r>
              <a:rPr lang="hu-HU" sz="2000" dirty="0" smtClean="0"/>
              <a:t>	- 50-60 ezer ember háza</a:t>
            </a:r>
          </a:p>
          <a:p>
            <a:pPr marL="651510" indent="-514350">
              <a:buNone/>
            </a:pPr>
            <a:r>
              <a:rPr lang="hu-HU" sz="2000" dirty="0" smtClean="0">
                <a:sym typeface="Wingdings" pitchFamily="2" charset="2"/>
              </a:rPr>
              <a:t>	</a:t>
            </a:r>
          </a:p>
          <a:p>
            <a:pPr marL="651510" indent="-514350">
              <a:buNone/>
            </a:pPr>
            <a:endParaRPr lang="hu-HU" sz="2000" dirty="0" smtClean="0"/>
          </a:p>
          <a:p>
            <a:pPr marL="651510" indent="-514350">
              <a:buFont typeface="Arial" pitchFamily="34" charset="0"/>
              <a:buChar char="•"/>
            </a:pPr>
            <a:r>
              <a:rPr lang="hu-HU" sz="2000" b="1" dirty="0" smtClean="0"/>
              <a:t>1970.  április</a:t>
            </a:r>
          </a:p>
          <a:p>
            <a:pPr marL="651510" indent="-514350">
              <a:buNone/>
            </a:pPr>
            <a:r>
              <a:rPr lang="hu-HU" sz="2000" dirty="0" smtClean="0"/>
              <a:t> 	- </a:t>
            </a:r>
            <a:r>
              <a:rPr lang="hu-HU" sz="2000" dirty="0" smtClean="0">
                <a:solidFill>
                  <a:schemeClr val="bg1"/>
                </a:solidFill>
              </a:rPr>
              <a:t>960 cm</a:t>
            </a:r>
          </a:p>
          <a:p>
            <a:pPr marL="651510" indent="-514350">
              <a:buNone/>
            </a:pPr>
            <a:r>
              <a:rPr lang="hu-HU" sz="2000" dirty="0" smtClean="0">
                <a:solidFill>
                  <a:schemeClr val="bg1"/>
                </a:solidFill>
              </a:rPr>
              <a:t>	</a:t>
            </a:r>
            <a:r>
              <a:rPr lang="hu-HU" sz="2000" dirty="0" smtClean="0"/>
              <a:t>- 530 km </a:t>
            </a:r>
          </a:p>
          <a:p>
            <a:pPr marL="651510" indent="-514350">
              <a:buNone/>
            </a:pPr>
            <a:r>
              <a:rPr lang="hu-HU" sz="2000" dirty="0" smtClean="0">
                <a:solidFill>
                  <a:schemeClr val="bg1"/>
                </a:solidFill>
              </a:rPr>
              <a:t>	</a:t>
            </a:r>
            <a:r>
              <a:rPr lang="hu-HU" sz="2000" dirty="0" smtClean="0"/>
              <a:t>- helyreállítás: 2év!</a:t>
            </a:r>
          </a:p>
          <a:p>
            <a:pPr marL="651510" indent="-514350">
              <a:buNone/>
            </a:pPr>
            <a:endParaRPr lang="hu-HU" dirty="0" smtClean="0"/>
          </a:p>
          <a:p>
            <a:pPr marL="651510" indent="-514350">
              <a:buFont typeface="Arial" pitchFamily="34" charset="0"/>
              <a:buChar char="•"/>
            </a:pPr>
            <a:endParaRPr lang="hu-HU" dirty="0"/>
          </a:p>
        </p:txBody>
      </p:sp>
      <p:pic>
        <p:nvPicPr>
          <p:cNvPr id="5" name="Tartalom helye 4" descr="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3573016"/>
            <a:ext cx="4032448" cy="2435599"/>
          </a:xfrm>
        </p:spPr>
      </p:pic>
      <p:pic>
        <p:nvPicPr>
          <p:cNvPr id="9220" name="Picture 4" descr="C:\Documents and Settings\Marci\Asztal\árvíz\8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8640"/>
            <a:ext cx="3096344" cy="2293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0"/>
            <a:ext cx="4186808" cy="1143000"/>
          </a:xfrm>
        </p:spPr>
        <p:txBody>
          <a:bodyPr>
            <a:normAutofit/>
          </a:bodyPr>
          <a:lstStyle/>
          <a:p>
            <a:pPr algn="l"/>
            <a:r>
              <a:rPr lang="hu-HU" sz="3600" dirty="0" smtClean="0"/>
              <a:t>Tisza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2006.  április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>
              <a:buFont typeface="Wingdings"/>
              <a:buChar char="à"/>
            </a:pPr>
            <a:r>
              <a:rPr lang="hu-HU" sz="2000" dirty="0" smtClean="0">
                <a:sym typeface="Wingdings" pitchFamily="2" charset="2"/>
              </a:rPr>
              <a:t>ritka</a:t>
            </a:r>
          </a:p>
          <a:p>
            <a:pPr>
              <a:buFontTx/>
              <a:buChar char="-"/>
            </a:pPr>
            <a:r>
              <a:rPr lang="hu-HU" sz="2000" dirty="0" smtClean="0">
                <a:solidFill>
                  <a:schemeClr val="bg1"/>
                </a:solidFill>
                <a:sym typeface="Wingdings" pitchFamily="2" charset="2"/>
              </a:rPr>
              <a:t>1009 cm</a:t>
            </a:r>
          </a:p>
          <a:p>
            <a:pPr>
              <a:buFontTx/>
              <a:buChar char="-"/>
            </a:pPr>
            <a:endParaRPr lang="hu-HU" sz="2000" dirty="0" smtClean="0">
              <a:solidFill>
                <a:schemeClr val="bg1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hu-HU" sz="2000" dirty="0" smtClean="0">
                <a:sym typeface="Wingdings" pitchFamily="2" charset="2"/>
              </a:rPr>
              <a:t>Eddigi legmagasabb </a:t>
            </a:r>
          </a:p>
          <a:p>
            <a:pPr>
              <a:buFontTx/>
              <a:buChar char="-"/>
            </a:pPr>
            <a:r>
              <a:rPr lang="hu-HU" sz="2000" dirty="0" smtClean="0">
                <a:sym typeface="Wingdings" pitchFamily="2" charset="2"/>
              </a:rPr>
              <a:t>(2010. 838 cm)</a:t>
            </a:r>
            <a:endParaRPr lang="hu-HU" sz="2000" dirty="0" smtClean="0">
              <a:solidFill>
                <a:schemeClr val="bg1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hu-HU" sz="2000" dirty="0" smtClean="0">
                <a:sym typeface="Wingdings" pitchFamily="2" charset="2"/>
              </a:rPr>
              <a:t>gondok a partfallal</a:t>
            </a:r>
            <a:endParaRPr lang="hu-HU" sz="2000" dirty="0"/>
          </a:p>
        </p:txBody>
      </p:sp>
      <p:pic>
        <p:nvPicPr>
          <p:cNvPr id="8" name="Tartalom helye 7" descr="12274502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14044" y="188640"/>
            <a:ext cx="4860540" cy="6480720"/>
          </a:xfrm>
        </p:spPr>
      </p:pic>
      <p:pic>
        <p:nvPicPr>
          <p:cNvPr id="2051" name="Picture 3" descr="C:\Documents and Settings\Marci\Asztal\árvíz\szeged-legifelvete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3763233" cy="2808312"/>
          </a:xfrm>
          <a:prstGeom prst="rect">
            <a:avLst/>
          </a:prstGeom>
          <a:noFill/>
        </p:spPr>
      </p:pic>
      <p:pic>
        <p:nvPicPr>
          <p:cNvPr id="2052" name="Picture 4" descr="C:\Documents and Settings\Marci\Asztal\árvíz\partfal_2006_roosevelt_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32656"/>
            <a:ext cx="2688299" cy="201622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Árvizek gyakorisága</a:t>
            </a:r>
            <a:endParaRPr lang="hu-HU" sz="3600" dirty="0"/>
          </a:p>
        </p:txBody>
      </p:sp>
      <p:pic>
        <p:nvPicPr>
          <p:cNvPr id="5" name="Tartalom helye 4" descr="h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803588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Mi várható?</a:t>
            </a:r>
            <a:endParaRPr lang="hu-HU" sz="36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sz="2000" dirty="0" smtClean="0"/>
          </a:p>
          <a:p>
            <a:pPr>
              <a:buNone/>
            </a:pPr>
            <a:r>
              <a:rPr lang="hu-HU" sz="2000" dirty="0" smtClean="0"/>
              <a:t>Duna: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3 nagy árvíz az utóbbi 10 évben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Statisztika: extrémérték eloszlás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A 2013-as árvíz valószínűsége extrém alacsony volt.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A cikk konklúziója: 8 évente 2013-as, 10 évente akár 900 cm-es vízállás.</a:t>
            </a:r>
          </a:p>
        </p:txBody>
      </p:sp>
      <p:pic>
        <p:nvPicPr>
          <p:cNvPr id="7170" name="Picture 2" descr="C:\Documents and Settings\Marci\Asztal\árvíz\arvizi-vizallasok-duna-V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888432" cy="2185770"/>
          </a:xfrm>
          <a:prstGeom prst="rect">
            <a:avLst/>
          </a:prstGeom>
          <a:noFill/>
        </p:spPr>
      </p:pic>
      <p:pic>
        <p:nvPicPr>
          <p:cNvPr id="7171" name="Picture 3" descr="C:\Documents and Settings\Marci\Asztal\árvíz\arvizi-vizallasok-tisza-V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971115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Források: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hu-HU" sz="1800" b="1" dirty="0" smtClean="0">
                <a:solidFill>
                  <a:schemeClr val="accent4"/>
                </a:solidFill>
                <a:hlinkClick r:id="rId2"/>
              </a:rPr>
              <a:t>http://www.galamuscsoport.hu/tartalom/cikk/215369_nagy-dunai-arvizek-kronologia</a:t>
            </a:r>
            <a:endParaRPr lang="hu-HU" sz="1800" b="1" dirty="0" smtClean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1800" b="1" dirty="0" smtClean="0">
                <a:solidFill>
                  <a:schemeClr val="accent4"/>
                </a:solidFill>
                <a:hlinkClick r:id="rId3"/>
              </a:rPr>
              <a:t>http://magyarstat.blog.hu/2013/06/13/arviz_566</a:t>
            </a:r>
            <a:endParaRPr lang="hu-HU" sz="1800" b="1" dirty="0" smtClean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1800" b="1" dirty="0" err="1" smtClean="0">
                <a:solidFill>
                  <a:schemeClr val="accent4"/>
                </a:solidFill>
                <a:hlinkClick r:id="rId4"/>
              </a:rPr>
              <a:t>www.hazaitajak.hu</a:t>
            </a:r>
            <a:endParaRPr lang="hu-HU" sz="1800" b="1" dirty="0" smtClean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1800" b="1" dirty="0" smtClean="0">
                <a:solidFill>
                  <a:schemeClr val="accent4"/>
                </a:solidFill>
                <a:hlinkClick r:id="rId5"/>
              </a:rPr>
              <a:t>http://hu.wikipedia.org/wiki/Aranyhegyi-patak</a:t>
            </a:r>
            <a:endParaRPr lang="hu-HU" sz="1800" b="1" dirty="0" smtClean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1800" b="1" dirty="0" smtClean="0">
                <a:solidFill>
                  <a:schemeClr val="accent4"/>
                </a:solidFill>
                <a:hlinkClick r:id="rId6"/>
              </a:rPr>
              <a:t>http://www.fcsm.hu/szolgaltatasok/ar_es_belvizvedelem/2006os_arviz/</a:t>
            </a:r>
            <a:endParaRPr lang="hu-HU" sz="1800" b="1" dirty="0" smtClean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1800" b="1" dirty="0" smtClean="0">
                <a:hlinkClick r:id="rId7"/>
              </a:rPr>
              <a:t>http://www.zoldmuzeum.hu/a-termeszet-ereje-tiszai-arvizek</a:t>
            </a:r>
            <a:endParaRPr lang="hu-HU" sz="1800" b="1" dirty="0" smtClean="0"/>
          </a:p>
          <a:p>
            <a:pPr>
              <a:buFont typeface="Arial" pitchFamily="34" charset="0"/>
              <a:buChar char="•"/>
            </a:pPr>
            <a:r>
              <a:rPr lang="hu-HU" sz="1800" b="1" dirty="0" smtClean="0">
                <a:hlinkClick r:id="rId8"/>
              </a:rPr>
              <a:t>http://zoldtech.hu/cikkek/20070323arviz</a:t>
            </a:r>
            <a:endParaRPr lang="hu-HU" sz="1800" b="1" dirty="0" smtClean="0"/>
          </a:p>
          <a:p>
            <a:pPr>
              <a:buFont typeface="Arial" pitchFamily="34" charset="0"/>
              <a:buChar char="•"/>
            </a:pPr>
            <a:r>
              <a:rPr lang="hu-HU" sz="1800" b="1" dirty="0" smtClean="0">
                <a:hlinkClick r:id="rId9"/>
              </a:rPr>
              <a:t>http://www.vizugy.hu/index.php?module=content&amp;programelemid=10&amp;id=33&amp;page=2</a:t>
            </a:r>
            <a:endParaRPr lang="hu-HU" sz="1800" b="1" dirty="0" smtClean="0"/>
          </a:p>
          <a:p>
            <a:pPr>
              <a:buFont typeface="Arial" pitchFamily="34" charset="0"/>
              <a:buChar char="•"/>
            </a:pPr>
            <a:r>
              <a:rPr lang="hu-HU" sz="1800" b="1" dirty="0" smtClean="0">
                <a:hlinkClick r:id="rId10"/>
              </a:rPr>
              <a:t>http://www.vizugy.hu/index.php?module=content&amp;programelemid=113</a:t>
            </a:r>
            <a:endParaRPr lang="hu-HU" sz="1800" b="1" dirty="0" smtClean="0"/>
          </a:p>
          <a:p>
            <a:pPr>
              <a:buFont typeface="Arial" pitchFamily="34" charset="0"/>
              <a:buChar char="•"/>
            </a:pPr>
            <a:r>
              <a:rPr lang="hu-HU" sz="1800" b="1" dirty="0" smtClean="0">
                <a:hlinkClick r:id="rId11"/>
              </a:rPr>
              <a:t>http://www.vizugy.hu/index.php?module=content&amp;programelemid=116</a:t>
            </a:r>
            <a:endParaRPr lang="hu-HU" sz="1800" b="1" dirty="0" smtClean="0"/>
          </a:p>
          <a:p>
            <a:pPr>
              <a:buFont typeface="Arial" pitchFamily="34" charset="0"/>
              <a:buChar char="•"/>
            </a:pPr>
            <a:r>
              <a:rPr lang="hu-HU" sz="1800" b="1" dirty="0" smtClean="0">
                <a:hlinkClick r:id="rId12"/>
              </a:rPr>
              <a:t>http://444.hu/2013/06/19/</a:t>
            </a:r>
            <a:r>
              <a:rPr lang="hu-HU" sz="1800" b="1" dirty="0" err="1" smtClean="0">
                <a:hlinkClick r:id="rId12"/>
              </a:rPr>
              <a:t>mekkora-lesz-a-kovetkezo-arviz</a:t>
            </a:r>
            <a:r>
              <a:rPr lang="hu-HU" sz="1800" b="1" dirty="0" smtClean="0">
                <a:hlinkClick r:id="rId12"/>
              </a:rPr>
              <a:t>/</a:t>
            </a:r>
            <a:endParaRPr lang="hu-HU" sz="1800" b="1" dirty="0" smtClean="0"/>
          </a:p>
          <a:p>
            <a:pPr>
              <a:buFont typeface="Arial" pitchFamily="34" charset="0"/>
              <a:buChar char="•"/>
            </a:pPr>
            <a:r>
              <a:rPr lang="hu-HU" sz="1800" b="1" dirty="0" smtClean="0">
                <a:hlinkClick r:id="rId13"/>
              </a:rPr>
              <a:t>http://www.delmagyar.hu/szeged_hirek/kitarto_hosies_kuzdelem_1970-ben/2091088/</a:t>
            </a:r>
            <a:endParaRPr lang="hu-HU" sz="1800" b="1" dirty="0" smtClean="0"/>
          </a:p>
          <a:p>
            <a:pPr>
              <a:buFont typeface="Arial" pitchFamily="34" charset="0"/>
              <a:buChar char="•"/>
            </a:pPr>
            <a:r>
              <a:rPr lang="hu-HU" sz="1800" b="1" dirty="0" smtClean="0">
                <a:hlinkClick r:id="rId14"/>
              </a:rPr>
              <a:t>http://www.delmagyar.hu/kepek/az_1879-es_szegedi_nagy_arviz/956/</a:t>
            </a:r>
            <a:endParaRPr lang="hu-HU" sz="1800" b="1" dirty="0" smtClean="0"/>
          </a:p>
          <a:p>
            <a:pPr>
              <a:buFont typeface="Arial" pitchFamily="34" charset="0"/>
              <a:buChar char="•"/>
            </a:pPr>
            <a:r>
              <a:rPr lang="hu-HU" sz="1800" b="1" dirty="0" smtClean="0">
                <a:hlinkClick r:id="rId15"/>
              </a:rPr>
              <a:t>http://hu.wikipedia.org/wiki/Tisza</a:t>
            </a:r>
            <a:endParaRPr lang="hu-HU" sz="1800" b="1" dirty="0" smtClean="0"/>
          </a:p>
          <a:p>
            <a:pPr>
              <a:buFont typeface="Arial" pitchFamily="34" charset="0"/>
              <a:buChar char="•"/>
            </a:pPr>
            <a:r>
              <a:rPr lang="hu-HU" sz="1800" b="1" dirty="0" smtClean="0">
                <a:hlinkClick r:id="rId16"/>
              </a:rPr>
              <a:t>http://hu.wikipedia.org/wiki/2013-as_k%C3%B6z%C3%A9p-eur%C3%B3pai_%C3%A1rad%C3%A1sok</a:t>
            </a:r>
            <a:endParaRPr lang="hu-HU" sz="1800" b="1" dirty="0" smtClean="0"/>
          </a:p>
          <a:p>
            <a:pPr>
              <a:buFont typeface="Arial" pitchFamily="34" charset="0"/>
              <a:buChar char="•"/>
            </a:pPr>
            <a:r>
              <a:rPr lang="hu-HU" sz="1800" b="1" dirty="0" smtClean="0">
                <a:hlinkClick r:id="rId17"/>
              </a:rPr>
              <a:t>http://www.kdvkovizig.hu/szakagazatok_arvizvedelem.htm</a:t>
            </a:r>
            <a:endParaRPr lang="hu-HU" sz="1800" b="1" dirty="0" smtClean="0"/>
          </a:p>
          <a:p>
            <a:pPr>
              <a:buFont typeface="Arial" pitchFamily="34" charset="0"/>
              <a:buChar char="•"/>
            </a:pPr>
            <a:r>
              <a:rPr lang="hu-HU" sz="1800" b="1" dirty="0" smtClean="0">
                <a:hlinkClick r:id="rId18"/>
              </a:rPr>
              <a:t>http://www.ng.hu/Fold/2013/06/magyarorszag_legnagyobb_arvizei</a:t>
            </a:r>
            <a:endParaRPr lang="hu-HU" sz="1800" b="1" dirty="0" smtClean="0"/>
          </a:p>
          <a:p>
            <a:pPr>
              <a:buFont typeface="Arial" pitchFamily="34" charset="0"/>
              <a:buChar char="•"/>
            </a:pPr>
            <a:r>
              <a:rPr lang="hu-HU" sz="1800" b="1" dirty="0" smtClean="0">
                <a:hlinkClick r:id="rId19"/>
              </a:rPr>
              <a:t>http://www.orszagalbum.hu/szegedi-arviz-2006-_p_870</a:t>
            </a:r>
            <a:endParaRPr lang="hu-HU" sz="1800" b="1" dirty="0" smtClean="0"/>
          </a:p>
          <a:p>
            <a:pPr>
              <a:buFont typeface="Arial" pitchFamily="34" charset="0"/>
              <a:buChar char="•"/>
            </a:pPr>
            <a:r>
              <a:rPr lang="hu-HU" sz="1800" b="1" dirty="0" smtClean="0">
                <a:hlinkClick r:id="rId20"/>
              </a:rPr>
              <a:t>http://www.lapszemle.hu/galleries/arviz/original/szeged-legifelvetel2.html</a:t>
            </a:r>
            <a:endParaRPr lang="hu-HU" sz="1800" b="1" dirty="0" smtClean="0"/>
          </a:p>
          <a:p>
            <a:pPr>
              <a:buFont typeface="Arial" pitchFamily="34" charset="0"/>
              <a:buChar char="•"/>
            </a:pPr>
            <a:r>
              <a:rPr lang="hu-HU" sz="1800" b="1" dirty="0" smtClean="0">
                <a:hlinkClick r:id="rId21"/>
              </a:rPr>
              <a:t>http://szegedma.hu/hir/szeged/2010/11/a-partfal-a-nagyarviztol-a-meg-nagyobb-arvizig-1970%E2%80%932006.html</a:t>
            </a:r>
            <a:endParaRPr lang="hu-HU" sz="1800" b="1" dirty="0" smtClean="0"/>
          </a:p>
          <a:p>
            <a:pPr>
              <a:buFont typeface="Arial" pitchFamily="34" charset="0"/>
              <a:buChar char="•"/>
            </a:pPr>
            <a:r>
              <a:rPr lang="hu-HU" sz="1800" b="1" dirty="0" smtClean="0">
                <a:hlinkClick r:id="rId22"/>
              </a:rPr>
              <a:t>http://www.tisza-forras.hu/</a:t>
            </a:r>
            <a:endParaRPr lang="hu-HU" sz="1800" b="1" dirty="0" smtClean="0"/>
          </a:p>
          <a:p>
            <a:pPr>
              <a:buFont typeface="Arial" pitchFamily="34" charset="0"/>
              <a:buChar char="•"/>
            </a:pPr>
            <a:r>
              <a:rPr lang="hu-HU" sz="1800" b="1" dirty="0" smtClean="0">
                <a:hlinkClick r:id="rId23"/>
              </a:rPr>
              <a:t>http://ec.europa.eu/eu_law/state_aids/comp-2006/n463-a-06.pdf</a:t>
            </a:r>
            <a:endParaRPr lang="hu-HU" sz="1800" b="1" dirty="0" smtClean="0"/>
          </a:p>
          <a:p>
            <a:pPr>
              <a:buFont typeface="Arial" pitchFamily="34" charset="0"/>
              <a:buChar char="•"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Font typeface="Arial" pitchFamily="34" charset="0"/>
              <a:buChar char="•"/>
            </a:pPr>
            <a:endParaRPr lang="hu-HU" sz="1800" dirty="0" smtClean="0"/>
          </a:p>
          <a:p>
            <a:pPr>
              <a:buFont typeface="Arial" pitchFamily="34" charset="0"/>
              <a:buChar char="•"/>
            </a:pPr>
            <a:endParaRPr lang="hu-HU" sz="1800" dirty="0" smtClean="0"/>
          </a:p>
          <a:p>
            <a:pPr>
              <a:buFont typeface="Arial" pitchFamily="34" charset="0"/>
              <a:buChar char="•"/>
            </a:pPr>
            <a:endParaRPr lang="hu-HU" sz="1800" dirty="0" smtClean="0"/>
          </a:p>
          <a:p>
            <a:pPr>
              <a:buFont typeface="Arial" pitchFamily="34" charset="0"/>
              <a:buChar char="•"/>
            </a:pPr>
            <a:endParaRPr lang="hu-HU" sz="1800" dirty="0" smtClean="0"/>
          </a:p>
          <a:p>
            <a:pPr>
              <a:buFont typeface="Arial" pitchFamily="34" charset="0"/>
              <a:buChar char="•"/>
            </a:pPr>
            <a:endParaRPr lang="hu-HU" sz="1800" dirty="0" smtClean="0"/>
          </a:p>
          <a:p>
            <a:pPr>
              <a:buFont typeface="Arial" pitchFamily="34" charset="0"/>
              <a:buChar char="•"/>
            </a:pPr>
            <a:endParaRPr lang="hu-HU" sz="1800" dirty="0" smtClean="0"/>
          </a:p>
          <a:p>
            <a:pPr>
              <a:buFont typeface="Arial" pitchFamily="34" charset="0"/>
              <a:buChar char="•"/>
            </a:pPr>
            <a:endParaRPr lang="hu-HU" sz="1800" dirty="0" smtClean="0"/>
          </a:p>
          <a:p>
            <a:pPr>
              <a:buFont typeface="Arial" pitchFamily="34" charset="0"/>
              <a:buChar char="•"/>
            </a:pPr>
            <a:endParaRPr lang="hu-HU" sz="1800" dirty="0" smtClean="0"/>
          </a:p>
          <a:p>
            <a:pPr>
              <a:buFont typeface="Arial" pitchFamily="34" charset="0"/>
              <a:buChar char="•"/>
            </a:pPr>
            <a:endParaRPr lang="hu-HU" sz="1800" dirty="0" smtClean="0"/>
          </a:p>
          <a:p>
            <a:pPr>
              <a:buFont typeface="Arial" pitchFamily="34" charset="0"/>
              <a:buChar char="•"/>
            </a:pPr>
            <a:endParaRPr lang="hu-HU" sz="1800" dirty="0" smtClean="0"/>
          </a:p>
          <a:p>
            <a:pPr>
              <a:buFont typeface="Arial" pitchFamily="34" charset="0"/>
              <a:buChar char="•"/>
            </a:pP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u-HU" sz="3600" dirty="0" smtClean="0"/>
              <a:t>E</a:t>
            </a:r>
            <a:r>
              <a:rPr lang="hu-HU" sz="3600" dirty="0" smtClean="0"/>
              <a:t>mlékeztető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Zöldár</a:t>
            </a:r>
          </a:p>
          <a:p>
            <a:pPr>
              <a:buNone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Jeges ár</a:t>
            </a:r>
          </a:p>
          <a:p>
            <a:pPr>
              <a:buNone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Tavaszi árvíz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 smtClean="0"/>
              <a:t>Árvizek </a:t>
            </a:r>
            <a:r>
              <a:rPr lang="hu-HU" sz="4000" dirty="0" err="1" smtClean="0"/>
              <a:t>magyarországon</a:t>
            </a:r>
            <a:r>
              <a:rPr lang="hu-HU" sz="4000" dirty="0" smtClean="0"/>
              <a:t> (KVM)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 5-6 évente jelentős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10-12 évente rendkívüli árvizek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Elmúlt 9 évben (2007.) </a:t>
            </a:r>
            <a:r>
              <a:rPr lang="hu-HU" dirty="0" smtClean="0">
                <a:solidFill>
                  <a:schemeClr val="bg1"/>
                </a:solidFill>
              </a:rPr>
              <a:t>6</a:t>
            </a:r>
            <a:r>
              <a:rPr lang="hu-HU" dirty="0" smtClean="0"/>
              <a:t> nagyobb árhullám.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Árvízveszély: települések 40% erősen érintett.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Miért nőtt meg a gyakoriság?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Kár (statisztika)</a:t>
            </a:r>
          </a:p>
          <a:p>
            <a:pPr defTabSz="360000">
              <a:buNone/>
            </a:pPr>
            <a:r>
              <a:rPr lang="hu-HU" dirty="0" smtClean="0"/>
              <a:t>	- átlag 51 M Ft/év</a:t>
            </a:r>
          </a:p>
          <a:p>
            <a:pPr defTabSz="360000">
              <a:buNone/>
            </a:pPr>
            <a:r>
              <a:rPr lang="hu-HU" dirty="0" smtClean="0"/>
              <a:t>	- jövő: 86 M Ft/év</a:t>
            </a:r>
          </a:p>
          <a:p>
            <a:pPr defTabSz="360000">
              <a:buNone/>
            </a:pPr>
            <a:r>
              <a:rPr lang="hu-HU" dirty="0" smtClean="0"/>
              <a:t>	- Védekezés</a:t>
            </a:r>
          </a:p>
          <a:p>
            <a:pPr defTabSz="360000">
              <a:buNone/>
            </a:pPr>
            <a:r>
              <a:rPr lang="hu-HU" dirty="0" smtClean="0"/>
              <a:t>	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2483768" cy="1224136"/>
          </a:xfrm>
        </p:spPr>
        <p:txBody>
          <a:bodyPr>
            <a:noAutofit/>
          </a:bodyPr>
          <a:lstStyle/>
          <a:p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Dunáról pár szó:</a:t>
            </a:r>
            <a:endParaRPr 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79512" y="1412776"/>
            <a:ext cx="2386608" cy="413724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dirty="0" smtClean="0"/>
              <a:t> 2850 km </a:t>
            </a:r>
          </a:p>
          <a:p>
            <a:pPr>
              <a:buFont typeface="Arial" pitchFamily="34" charset="0"/>
              <a:buChar char="•"/>
            </a:pPr>
            <a:endParaRPr lang="hu-HU" sz="2000" dirty="0" smtClean="0"/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 </a:t>
            </a:r>
            <a:r>
              <a:rPr lang="hu-HU" sz="2000" dirty="0" err="1" smtClean="0"/>
              <a:t>Mo</a:t>
            </a:r>
            <a:r>
              <a:rPr lang="hu-HU" sz="2000" dirty="0" smtClean="0"/>
              <a:t>.: 417 km,</a:t>
            </a:r>
          </a:p>
          <a:p>
            <a:r>
              <a:rPr lang="hu-HU" sz="2000" dirty="0" smtClean="0"/>
              <a:t> 275 km</a:t>
            </a:r>
          </a:p>
          <a:p>
            <a:pPr>
              <a:buFont typeface="Arial" pitchFamily="34" charset="0"/>
              <a:buChar char="•"/>
            </a:pPr>
            <a:endParaRPr lang="hu-HU" sz="2000" dirty="0" smtClean="0"/>
          </a:p>
          <a:p>
            <a:pPr>
              <a:buFont typeface="Arial" pitchFamily="34" charset="0"/>
              <a:buChar char="•"/>
            </a:pPr>
            <a:r>
              <a:rPr lang="hu-HU" sz="2000" dirty="0" err="1" smtClean="0"/>
              <a:t>Vgy</a:t>
            </a:r>
            <a:r>
              <a:rPr lang="hu-HU" sz="2000" dirty="0" smtClean="0"/>
              <a:t>.: 817 000 km²</a:t>
            </a:r>
          </a:p>
          <a:p>
            <a:pPr>
              <a:buFont typeface="Arial" pitchFamily="34" charset="0"/>
              <a:buChar char="•"/>
            </a:pPr>
            <a:endParaRPr lang="hu-HU" sz="2000" dirty="0" smtClean="0"/>
          </a:p>
          <a:p>
            <a:pPr>
              <a:buFont typeface="Arial" pitchFamily="34" charset="0"/>
              <a:buChar char="•"/>
            </a:pPr>
            <a:r>
              <a:rPr lang="hu-HU" sz="2000" dirty="0" err="1" smtClean="0"/>
              <a:t>Vh</a:t>
            </a:r>
            <a:r>
              <a:rPr lang="hu-HU" sz="2000" dirty="0" smtClean="0"/>
              <a:t>.: 2350 m³/s (Bp.)</a:t>
            </a:r>
          </a:p>
          <a:p>
            <a:pPr>
              <a:buFont typeface="Arial" pitchFamily="34" charset="0"/>
              <a:buChar char="•"/>
            </a:pPr>
            <a:endParaRPr lang="hu-HU" sz="1800" dirty="0" smtClean="0"/>
          </a:p>
          <a:p>
            <a:pPr>
              <a:buFont typeface="Arial" pitchFamily="34" charset="0"/>
              <a:buChar char="•"/>
            </a:pPr>
            <a:endParaRPr lang="hu-HU" sz="1800" dirty="0"/>
          </a:p>
        </p:txBody>
      </p:sp>
      <p:pic>
        <p:nvPicPr>
          <p:cNvPr id="5" name="Tartalom helye 4" descr="Vgy_Dun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88640"/>
            <a:ext cx="6340871" cy="4485800"/>
          </a:xfrm>
        </p:spPr>
      </p:pic>
      <p:pic>
        <p:nvPicPr>
          <p:cNvPr id="1026" name="Picture 2" descr="C:\Documents and Settings\Marci\Asztal\árvíz\Donauquelle_4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869160"/>
            <a:ext cx="2304256" cy="1728192"/>
          </a:xfrm>
          <a:prstGeom prst="rect">
            <a:avLst/>
          </a:prstGeom>
          <a:noFill/>
        </p:spPr>
      </p:pic>
      <p:pic>
        <p:nvPicPr>
          <p:cNvPr id="4" name="Picture 2" descr="C:\Documents and Settings\Marci\Asztal\árvíz\szakagazatok_arvizvedele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933056"/>
            <a:ext cx="3096344" cy="267808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88640"/>
            <a:ext cx="8003232" cy="491654"/>
          </a:xfrm>
        </p:spPr>
        <p:txBody>
          <a:bodyPr>
            <a:noAutofit/>
          </a:bodyPr>
          <a:lstStyle/>
          <a:p>
            <a:r>
              <a:rPr lang="hu-HU" sz="3600" dirty="0" smtClean="0"/>
              <a:t>Dunai árvizek</a:t>
            </a:r>
            <a:endParaRPr lang="hu-HU" sz="36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9552" y="980728"/>
            <a:ext cx="2925961" cy="5145435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hu-HU" sz="2000" dirty="0" smtClean="0"/>
              <a:t>A legjelentősebb árvizek (MTI):</a:t>
            </a:r>
          </a:p>
          <a:p>
            <a:pPr>
              <a:buFontTx/>
              <a:buChar char="-"/>
            </a:pPr>
            <a:r>
              <a:rPr lang="hu-HU" sz="2000" b="1" dirty="0" smtClean="0">
                <a:solidFill>
                  <a:schemeClr val="bg1"/>
                </a:solidFill>
              </a:rPr>
              <a:t> 1838.</a:t>
            </a:r>
          </a:p>
          <a:p>
            <a:pPr>
              <a:buFontTx/>
              <a:buChar char="-"/>
            </a:pPr>
            <a:r>
              <a:rPr lang="hu-HU" sz="2000" dirty="0" smtClean="0"/>
              <a:t> 1862.</a:t>
            </a:r>
          </a:p>
          <a:p>
            <a:pPr>
              <a:buFontTx/>
              <a:buChar char="-"/>
            </a:pPr>
            <a:r>
              <a:rPr lang="hu-HU" sz="2000" dirty="0" smtClean="0"/>
              <a:t> 1941.</a:t>
            </a:r>
          </a:p>
          <a:p>
            <a:pPr>
              <a:buFontTx/>
              <a:buChar char="-"/>
            </a:pPr>
            <a:r>
              <a:rPr lang="hu-HU" sz="2000" dirty="0" smtClean="0"/>
              <a:t> 1954.</a:t>
            </a:r>
          </a:p>
          <a:p>
            <a:pPr>
              <a:buFontTx/>
              <a:buChar char="-"/>
            </a:pPr>
            <a:r>
              <a:rPr lang="hu-HU" sz="2000" dirty="0" smtClean="0"/>
              <a:t> 1956.</a:t>
            </a:r>
          </a:p>
          <a:p>
            <a:pPr>
              <a:buFontTx/>
              <a:buChar char="-"/>
            </a:pPr>
            <a:r>
              <a:rPr lang="hu-HU" sz="2000" dirty="0" smtClean="0"/>
              <a:t> 1991.</a:t>
            </a:r>
          </a:p>
          <a:p>
            <a:pPr>
              <a:buFontTx/>
              <a:buChar char="-"/>
            </a:pPr>
            <a:r>
              <a:rPr lang="hu-HU" sz="2000" dirty="0" smtClean="0"/>
              <a:t> 1997.</a:t>
            </a:r>
          </a:p>
          <a:p>
            <a:pPr>
              <a:buFontTx/>
              <a:buChar char="-"/>
            </a:pPr>
            <a:r>
              <a:rPr lang="hu-HU" sz="2000" b="1" dirty="0" smtClean="0"/>
              <a:t> </a:t>
            </a:r>
            <a:r>
              <a:rPr lang="hu-HU" sz="2000" dirty="0" smtClean="0"/>
              <a:t>2000.</a:t>
            </a:r>
          </a:p>
          <a:p>
            <a:pPr>
              <a:buFontTx/>
              <a:buChar char="-"/>
            </a:pPr>
            <a:r>
              <a:rPr lang="hu-HU" sz="2000" b="1" dirty="0" smtClean="0">
                <a:solidFill>
                  <a:schemeClr val="bg1"/>
                </a:solidFill>
              </a:rPr>
              <a:t> 2002.</a:t>
            </a:r>
          </a:p>
          <a:p>
            <a:pPr>
              <a:buFontTx/>
              <a:buChar char="-"/>
            </a:pPr>
            <a:r>
              <a:rPr lang="hu-HU" sz="2000" b="1" dirty="0" smtClean="0">
                <a:solidFill>
                  <a:schemeClr val="bg1"/>
                </a:solidFill>
              </a:rPr>
              <a:t> 2002.</a:t>
            </a:r>
          </a:p>
          <a:p>
            <a:pPr>
              <a:buFontTx/>
              <a:buChar char="-"/>
            </a:pPr>
            <a:r>
              <a:rPr lang="hu-HU" sz="2000" b="1" dirty="0" smtClean="0">
                <a:solidFill>
                  <a:schemeClr val="bg1"/>
                </a:solidFill>
              </a:rPr>
              <a:t> 2006.</a:t>
            </a:r>
          </a:p>
          <a:p>
            <a:pPr>
              <a:buFontTx/>
              <a:buChar char="-"/>
            </a:pPr>
            <a:r>
              <a:rPr lang="hu-HU" sz="2000" dirty="0" smtClean="0"/>
              <a:t> 2010.</a:t>
            </a:r>
          </a:p>
          <a:p>
            <a:pPr>
              <a:buFontTx/>
              <a:buChar char="-"/>
            </a:pPr>
            <a:r>
              <a:rPr lang="hu-HU" sz="2000" b="1" dirty="0" smtClean="0">
                <a:solidFill>
                  <a:schemeClr val="bg1"/>
                </a:solidFill>
              </a:rPr>
              <a:t> 2013.</a:t>
            </a:r>
          </a:p>
          <a:p>
            <a:pPr>
              <a:buFontTx/>
              <a:buChar char="-"/>
            </a:pPr>
            <a:endParaRPr lang="hu-HU" sz="1600" dirty="0"/>
          </a:p>
        </p:txBody>
      </p:sp>
      <p:pic>
        <p:nvPicPr>
          <p:cNvPr id="2050" name="Picture 2" descr="C:\Documents and Settings\Marci\Asztal\árvíz\Vizmerce-bp-vigado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72816"/>
            <a:ext cx="3472160" cy="4629968"/>
          </a:xfrm>
          <a:prstGeom prst="rect">
            <a:avLst/>
          </a:prstGeom>
          <a:noFill/>
        </p:spPr>
      </p:pic>
      <p:pic>
        <p:nvPicPr>
          <p:cNvPr id="8" name="Tartalom helye 5" descr="vizrajz_arhullamok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652120" y="260648"/>
            <a:ext cx="3295650" cy="4448175"/>
          </a:xfrm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Marci\Asztal\árvíz\13_o_-terk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08720"/>
            <a:ext cx="2280508" cy="2016224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88640"/>
            <a:ext cx="3672408" cy="1080120"/>
          </a:xfrm>
        </p:spPr>
        <p:txBody>
          <a:bodyPr>
            <a:noAutofit/>
          </a:bodyPr>
          <a:lstStyle/>
          <a:p>
            <a:r>
              <a:rPr lang="hu-HU" sz="3600" dirty="0" smtClean="0"/>
              <a:t>Dunai árvizek</a:t>
            </a:r>
            <a:br>
              <a:rPr lang="hu-HU" sz="3600" dirty="0" smtClean="0"/>
            </a:br>
            <a:endParaRPr lang="hu-HU" sz="36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67544" y="908720"/>
            <a:ext cx="8424936" cy="568863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 1838. március</a:t>
            </a:r>
          </a:p>
          <a:p>
            <a:r>
              <a:rPr lang="hu-HU" sz="2000" dirty="0" smtClean="0"/>
              <a:t>Nagy pesti árvíz </a:t>
            </a:r>
          </a:p>
          <a:p>
            <a:pPr defTabSz="360000"/>
            <a:r>
              <a:rPr lang="hu-HU" sz="2000" dirty="0" smtClean="0"/>
              <a:t>	- oka </a:t>
            </a:r>
          </a:p>
          <a:p>
            <a:pPr defTabSz="360000"/>
            <a:r>
              <a:rPr lang="hu-HU" sz="2000" dirty="0" smtClean="0">
                <a:solidFill>
                  <a:schemeClr val="bg1"/>
                </a:solidFill>
              </a:rPr>
              <a:t>	</a:t>
            </a:r>
            <a:r>
              <a:rPr lang="hu-HU" sz="2000" dirty="0" smtClean="0"/>
              <a:t>(</a:t>
            </a:r>
            <a:r>
              <a:rPr lang="hu-HU" sz="2000" dirty="0" smtClean="0">
                <a:sym typeface="Wingdings" pitchFamily="2" charset="2"/>
              </a:rPr>
              <a:t> jeges ár)</a:t>
            </a:r>
            <a:endParaRPr lang="hu-HU" sz="2000" dirty="0" smtClean="0"/>
          </a:p>
          <a:p>
            <a:pPr defTabSz="360000"/>
            <a:r>
              <a:rPr lang="hu-HU" sz="2000" dirty="0" smtClean="0"/>
              <a:t>	- okozott kár</a:t>
            </a:r>
          </a:p>
          <a:p>
            <a:pPr defTabSz="360000"/>
            <a:r>
              <a:rPr lang="hu-HU" sz="2000" dirty="0" smtClean="0"/>
              <a:t>	-</a:t>
            </a:r>
            <a:r>
              <a:rPr lang="hu-HU" sz="1800" dirty="0" smtClean="0"/>
              <a:t> </a:t>
            </a:r>
            <a:r>
              <a:rPr lang="hu-HU" sz="1800" b="1" dirty="0" smtClean="0">
                <a:solidFill>
                  <a:schemeClr val="bg1"/>
                </a:solidFill>
              </a:rPr>
              <a:t>929 cm</a:t>
            </a:r>
            <a:endParaRPr lang="hu-HU" sz="1800" dirty="0" smtClean="0"/>
          </a:p>
          <a:p>
            <a:pPr>
              <a:buFontTx/>
              <a:buChar char="-"/>
            </a:pPr>
            <a:endParaRPr lang="hu-HU" sz="18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hu-HU" sz="18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hu-HU" sz="18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hu-HU" sz="18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hu-HU" sz="18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hu-HU" sz="18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hu-HU" sz="1800" dirty="0" smtClean="0">
              <a:solidFill>
                <a:schemeClr val="bg1"/>
              </a:solidFill>
            </a:endParaRPr>
          </a:p>
          <a:p>
            <a:endParaRPr lang="hu-HU" sz="1800" dirty="0" smtClean="0">
              <a:solidFill>
                <a:schemeClr val="bg1"/>
              </a:solidFill>
            </a:endParaRPr>
          </a:p>
          <a:p>
            <a:endParaRPr lang="hu-HU" sz="1800" dirty="0" smtClean="0">
              <a:solidFill>
                <a:schemeClr val="bg1"/>
              </a:solidFill>
            </a:endParaRPr>
          </a:p>
          <a:p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(http://budapestcity.uw.hu/02-tortenet/1870-a-duna-szabalyozasa/index-hu.htm)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1" name="Tartalom helye 10" descr="11080405_9a467b232a55654f8afe1a0b71ff705a_x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60648"/>
            <a:ext cx="3905309" cy="5400600"/>
          </a:xfrm>
        </p:spPr>
      </p:pic>
      <p:pic>
        <p:nvPicPr>
          <p:cNvPr id="1029" name="Picture 5" descr="C:\Documents and Settings\Marci\Asztal\árvíz\rviziment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356992"/>
            <a:ext cx="3384376" cy="228633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3610744" cy="778098"/>
          </a:xfrm>
        </p:spPr>
        <p:txBody>
          <a:bodyPr>
            <a:noAutofit/>
          </a:bodyPr>
          <a:lstStyle/>
          <a:p>
            <a:pPr algn="l"/>
            <a:r>
              <a:rPr lang="hu-HU" sz="3600" dirty="0" smtClean="0"/>
              <a:t>Dunai árvizek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/>
          <a:lstStyle/>
          <a:p>
            <a:pPr>
              <a:buNone/>
            </a:pPr>
            <a:endParaRPr lang="hu-H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2002. március </a:t>
            </a:r>
            <a:r>
              <a:rPr lang="hu-HU" sz="2000" dirty="0" smtClean="0">
                <a:sym typeface="Wingdings" pitchFamily="2" charset="2"/>
              </a:rPr>
              <a:t>rekord méretű </a:t>
            </a:r>
          </a:p>
          <a:p>
            <a:pPr>
              <a:buNone/>
            </a:pPr>
            <a:r>
              <a:rPr lang="hu-HU" sz="2000" dirty="0" smtClean="0">
                <a:sym typeface="Wingdings" pitchFamily="2" charset="2"/>
              </a:rPr>
              <a:t>	</a:t>
            </a:r>
            <a:r>
              <a:rPr lang="hu-HU" sz="2000" dirty="0" smtClean="0"/>
              <a:t>Bp.: </a:t>
            </a:r>
            <a:r>
              <a:rPr lang="hu-H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767 cm</a:t>
            </a:r>
          </a:p>
          <a:p>
            <a:pPr>
              <a:buNone/>
            </a:pPr>
            <a:r>
              <a:rPr lang="hu-HU" sz="2000" dirty="0" smtClean="0"/>
              <a:t> 	- Hanság, Szigetköz</a:t>
            </a:r>
          </a:p>
          <a:p>
            <a:pPr>
              <a:buNone/>
            </a:pPr>
            <a:r>
              <a:rPr lang="hu-HU" sz="2000" dirty="0" smtClean="0"/>
              <a:t> 	- Gemenc</a:t>
            </a:r>
            <a:r>
              <a:rPr lang="hu-HU" sz="2000" dirty="0" smtClean="0">
                <a:sym typeface="Wingdings" pitchFamily="2" charset="2"/>
              </a:rPr>
              <a:t> vadak</a:t>
            </a:r>
            <a:endParaRPr lang="hu-HU" sz="2000" dirty="0" smtClean="0"/>
          </a:p>
          <a:p>
            <a:pPr>
              <a:buNone/>
            </a:pPr>
            <a:endParaRPr lang="hu-HU" sz="20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ym typeface="Wingdings" pitchFamily="2" charset="2"/>
              </a:rPr>
              <a:t>2002. augusztus</a:t>
            </a:r>
            <a:endParaRPr lang="hu-HU" sz="2000" b="1" dirty="0" smtClean="0"/>
          </a:p>
          <a:p>
            <a:pPr>
              <a:buNone/>
            </a:pPr>
            <a:r>
              <a:rPr lang="hu-HU" sz="2000" dirty="0" smtClean="0"/>
              <a:t>	 Bp.: </a:t>
            </a:r>
            <a:r>
              <a:rPr lang="hu-HU" sz="2000" dirty="0" smtClean="0">
                <a:solidFill>
                  <a:schemeClr val="bg1"/>
                </a:solidFill>
              </a:rPr>
              <a:t>848 cm</a:t>
            </a:r>
          </a:p>
          <a:p>
            <a:pPr>
              <a:buNone/>
            </a:pPr>
            <a:r>
              <a:rPr lang="hu-HU" sz="2000" dirty="0" smtClean="0">
                <a:solidFill>
                  <a:schemeClr val="bg1"/>
                </a:solidFill>
              </a:rPr>
              <a:t>	</a:t>
            </a:r>
            <a:r>
              <a:rPr lang="hu-HU" sz="2000" dirty="0" smtClean="0"/>
              <a:t>- ok</a:t>
            </a:r>
          </a:p>
          <a:p>
            <a:pPr>
              <a:buNone/>
            </a:pPr>
            <a:r>
              <a:rPr lang="hu-HU" sz="2000" dirty="0" smtClean="0">
                <a:solidFill>
                  <a:schemeClr val="bg1"/>
                </a:solidFill>
              </a:rPr>
              <a:t>	</a:t>
            </a:r>
            <a:r>
              <a:rPr lang="hu-HU" sz="2000" dirty="0" smtClean="0"/>
              <a:t> - kitelepítések: 2021 (700)</a:t>
            </a:r>
            <a:endParaRPr lang="hu-HU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bg1"/>
                </a:solidFill>
              </a:rPr>
              <a:t>	</a:t>
            </a:r>
            <a:r>
              <a:rPr lang="hu-HU" sz="2000" dirty="0" smtClean="0"/>
              <a:t>- 4,76 M Ft</a:t>
            </a:r>
          </a:p>
          <a:p>
            <a:pPr>
              <a:buNone/>
            </a:pPr>
            <a:r>
              <a:rPr lang="hu-HU" sz="2000" dirty="0" smtClean="0"/>
              <a:t>	+ 2,6 M + 954 m Ft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7" name="Tartalom helye 6" descr="800px-Aranyhegyi_patak_Budapest_Árvíz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3501008"/>
            <a:ext cx="4038600" cy="3028950"/>
          </a:xfrm>
        </p:spPr>
      </p:pic>
      <p:pic>
        <p:nvPicPr>
          <p:cNvPr id="5122" name="Picture 2" descr="C:\Documents and Settings\Marci\Asztal\árvíz\IMGP0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851590" cy="2880320"/>
          </a:xfrm>
          <a:prstGeom prst="rect">
            <a:avLst/>
          </a:prstGeom>
          <a:noFill/>
        </p:spPr>
      </p:pic>
      <p:pic>
        <p:nvPicPr>
          <p:cNvPr id="5123" name="Picture 3" descr="C:\Documents and Settings\Marci\Asztal\árvíz\800px-Aranyhegyi_patak_budapest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941168"/>
            <a:ext cx="1872208" cy="14041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80528" y="0"/>
            <a:ext cx="4042792" cy="778098"/>
          </a:xfrm>
        </p:spPr>
        <p:txBody>
          <a:bodyPr>
            <a:normAutofit/>
          </a:bodyPr>
          <a:lstStyle/>
          <a:p>
            <a:r>
              <a:rPr lang="hu-HU" sz="3600" dirty="0" smtClean="0"/>
              <a:t>Dunai árvizek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2006. április</a:t>
            </a:r>
          </a:p>
          <a:p>
            <a:pPr>
              <a:buNone/>
            </a:pPr>
            <a:r>
              <a:rPr lang="hu-HU" sz="2000" dirty="0" smtClean="0"/>
              <a:t>	- ok: sokéves átlag 2-3x-a.</a:t>
            </a:r>
          </a:p>
          <a:p>
            <a:pPr>
              <a:buNone/>
            </a:pPr>
            <a:r>
              <a:rPr lang="hu-HU" sz="2000" dirty="0" smtClean="0"/>
              <a:t>		+ csapadék</a:t>
            </a:r>
          </a:p>
          <a:p>
            <a:pPr>
              <a:buNone/>
            </a:pPr>
            <a:r>
              <a:rPr lang="hu-HU" sz="2000" dirty="0" smtClean="0"/>
              <a:t>	- 25 000 ember védekezett </a:t>
            </a:r>
          </a:p>
          <a:p>
            <a:pPr>
              <a:buNone/>
            </a:pPr>
            <a:r>
              <a:rPr lang="hu-HU" sz="2000" dirty="0" smtClean="0"/>
              <a:t>	Bp.: </a:t>
            </a:r>
            <a:r>
              <a:rPr lang="hu-HU" sz="2000" dirty="0" smtClean="0">
                <a:solidFill>
                  <a:schemeClr val="bg1"/>
                </a:solidFill>
              </a:rPr>
              <a:t>860 cm</a:t>
            </a:r>
          </a:p>
          <a:p>
            <a:pPr>
              <a:buNone/>
            </a:pPr>
            <a:r>
              <a:rPr lang="hu-HU" sz="2000" dirty="0" smtClean="0"/>
              <a:t>	- 2006. vs. 2002.</a:t>
            </a:r>
          </a:p>
          <a:p>
            <a:pPr>
              <a:buNone/>
            </a:pPr>
            <a:r>
              <a:rPr lang="hu-HU" sz="2000" dirty="0" smtClean="0"/>
              <a:t>	- Kár: 40 M Ft. (135 M Ft)</a:t>
            </a:r>
            <a:endParaRPr lang="hu-HU" sz="2000" dirty="0"/>
          </a:p>
        </p:txBody>
      </p:sp>
      <p:pic>
        <p:nvPicPr>
          <p:cNvPr id="5" name="Tartalom helye 4" descr="2006arviz_01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19850" y="188640"/>
            <a:ext cx="4641141" cy="2376264"/>
          </a:xfrm>
        </p:spPr>
      </p:pic>
      <p:pic>
        <p:nvPicPr>
          <p:cNvPr id="1027" name="Picture 3" descr="C:\Documents and Settings\Marci\Asztal\árvíz\dunai_arviz_2006_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89040"/>
            <a:ext cx="3653508" cy="2740131"/>
          </a:xfrm>
          <a:prstGeom prst="rect">
            <a:avLst/>
          </a:prstGeom>
          <a:noFill/>
        </p:spPr>
      </p:pic>
      <p:pic>
        <p:nvPicPr>
          <p:cNvPr id="1028" name="Picture 4" descr="C:\Documents and Settings\Marci\Asztal\árvíz\dunai_arviz_2006_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89040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0"/>
            <a:ext cx="3610744" cy="922114"/>
          </a:xfrm>
        </p:spPr>
        <p:txBody>
          <a:bodyPr>
            <a:normAutofit/>
          </a:bodyPr>
          <a:lstStyle/>
          <a:p>
            <a:pPr algn="l"/>
            <a:r>
              <a:rPr lang="hu-HU" sz="3600" dirty="0" smtClean="0"/>
              <a:t>2010. június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sz="1800" dirty="0" smtClean="0"/>
              <a:t>Bp.: </a:t>
            </a:r>
            <a:r>
              <a:rPr lang="hu-HU" sz="1800" dirty="0" smtClean="0">
                <a:solidFill>
                  <a:schemeClr val="bg1"/>
                </a:solidFill>
              </a:rPr>
              <a:t>827 cm</a:t>
            </a:r>
            <a:endParaRPr lang="hu-HU" sz="1800" dirty="0">
              <a:solidFill>
                <a:schemeClr val="bg1"/>
              </a:solidFill>
            </a:endParaRPr>
          </a:p>
        </p:txBody>
      </p:sp>
      <p:pic>
        <p:nvPicPr>
          <p:cNvPr id="5" name="Tartalom helye 4" descr="dunai_arviz_2010_0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88640"/>
            <a:ext cx="4038600" cy="2271713"/>
          </a:xfrm>
        </p:spPr>
      </p:pic>
      <p:pic>
        <p:nvPicPr>
          <p:cNvPr id="2051" name="Picture 3" descr="C:\Documents and Settings\Marci\Asztal\árvíz\dunai_arviz_2010_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8038" y="2708920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Metró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912</TotalTime>
  <Words>353</Words>
  <Application>Microsoft Office PowerPoint</Application>
  <PresentationFormat>Diavetítés a képernyőre (4:3 oldalarány)</PresentationFormat>
  <Paragraphs>187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Hegycsúcs</vt:lpstr>
      <vt:lpstr>Árvizek gyakorisága, erőssége, okozott kár – hazai vonatkozások</vt:lpstr>
      <vt:lpstr>Emlékeztető</vt:lpstr>
      <vt:lpstr>Árvizek magyarországon (KVM) </vt:lpstr>
      <vt:lpstr>A Dunáról pár szó:</vt:lpstr>
      <vt:lpstr>Dunai árvizek</vt:lpstr>
      <vt:lpstr>Dunai árvizek </vt:lpstr>
      <vt:lpstr>Dunai árvizek</vt:lpstr>
      <vt:lpstr>Dunai árvizek</vt:lpstr>
      <vt:lpstr>2010. június</vt:lpstr>
      <vt:lpstr>2013. június</vt:lpstr>
      <vt:lpstr>Tisza: </vt:lpstr>
      <vt:lpstr>Tiszai árvizek</vt:lpstr>
      <vt:lpstr>Tisza Szeged</vt:lpstr>
      <vt:lpstr>Tisza</vt:lpstr>
      <vt:lpstr>Árvizek gyakorisága</vt:lpstr>
      <vt:lpstr>Mi várható?</vt:lpstr>
      <vt:lpstr>Köszönöm a figyelmet</vt:lpstr>
      <vt:lpstr>Források: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Dencső</dc:creator>
  <cp:lastModifiedBy>Dencső</cp:lastModifiedBy>
  <cp:revision>132</cp:revision>
  <dcterms:created xsi:type="dcterms:W3CDTF">2013-11-13T22:14:50Z</dcterms:created>
  <dcterms:modified xsi:type="dcterms:W3CDTF">2013-11-18T22:14:08Z</dcterms:modified>
</cp:coreProperties>
</file>