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0" r:id="rId7"/>
    <p:sldId id="259" r:id="rId8"/>
    <p:sldId id="261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7D35-8A35-4692-9DF6-E8A7A614CD1F}" type="datetimeFigureOut">
              <a:rPr lang="hu-HU" smtClean="0"/>
              <a:pPr/>
              <a:t>2013.11.04.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CA0E-6B97-499A-B434-C77498F871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7D35-8A35-4692-9DF6-E8A7A614CD1F}" type="datetimeFigureOut">
              <a:rPr lang="hu-HU" smtClean="0"/>
              <a:pPr/>
              <a:t>2013.11.04.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CA0E-6B97-499A-B434-C77498F871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7D35-8A35-4692-9DF6-E8A7A614CD1F}" type="datetimeFigureOut">
              <a:rPr lang="hu-HU" smtClean="0"/>
              <a:pPr/>
              <a:t>2013.11.04.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CA0E-6B97-499A-B434-C77498F871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7D35-8A35-4692-9DF6-E8A7A614CD1F}" type="datetimeFigureOut">
              <a:rPr lang="hu-HU" smtClean="0"/>
              <a:pPr/>
              <a:t>2013.11.04.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CA0E-6B97-499A-B434-C77498F871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7D35-8A35-4692-9DF6-E8A7A614CD1F}" type="datetimeFigureOut">
              <a:rPr lang="hu-HU" smtClean="0"/>
              <a:pPr/>
              <a:t>2013.11.04.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CA0E-6B97-499A-B434-C77498F871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7D35-8A35-4692-9DF6-E8A7A614CD1F}" type="datetimeFigureOut">
              <a:rPr lang="hu-HU" smtClean="0"/>
              <a:pPr/>
              <a:t>2013.11.04.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CA0E-6B97-499A-B434-C77498F871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7D35-8A35-4692-9DF6-E8A7A614CD1F}" type="datetimeFigureOut">
              <a:rPr lang="hu-HU" smtClean="0"/>
              <a:pPr/>
              <a:t>2013.11.04.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CA0E-6B97-499A-B434-C77498F871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7D35-8A35-4692-9DF6-E8A7A614CD1F}" type="datetimeFigureOut">
              <a:rPr lang="hu-HU" smtClean="0"/>
              <a:pPr/>
              <a:t>2013.11.04.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CA0E-6B97-499A-B434-C77498F871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7D35-8A35-4692-9DF6-E8A7A614CD1F}" type="datetimeFigureOut">
              <a:rPr lang="hu-HU" smtClean="0"/>
              <a:pPr/>
              <a:t>2013.11.04.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CA0E-6B97-499A-B434-C77498F871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7D35-8A35-4692-9DF6-E8A7A614CD1F}" type="datetimeFigureOut">
              <a:rPr lang="hu-HU" smtClean="0"/>
              <a:pPr/>
              <a:t>2013.11.04.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CA0E-6B97-499A-B434-C77498F871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7D35-8A35-4692-9DF6-E8A7A614CD1F}" type="datetimeFigureOut">
              <a:rPr lang="hu-HU" smtClean="0"/>
              <a:pPr/>
              <a:t>2013.11.04.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CA0E-6B97-499A-B434-C77498F871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67D35-8A35-4692-9DF6-E8A7A614CD1F}" type="datetimeFigureOut">
              <a:rPr lang="hu-HU" smtClean="0"/>
              <a:pPr/>
              <a:t>2013.11.04.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1CA0E-6B97-499A-B434-C77498F8716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pa.gov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2850505"/>
            <a:ext cx="8062664" cy="1802631"/>
          </a:xfrm>
        </p:spPr>
        <p:txBody>
          <a:bodyPr>
            <a:normAutofit fontScale="90000"/>
          </a:bodyPr>
          <a:lstStyle/>
          <a:p>
            <a:r>
              <a:rPr lang="hu-HU" dirty="0"/>
              <a:t> </a:t>
            </a:r>
            <a:r>
              <a:rPr lang="hu-HU" sz="4900" dirty="0"/>
              <a:t>  </a:t>
            </a:r>
            <a:r>
              <a:rPr lang="hu-HU" sz="4900" b="1" dirty="0">
                <a:latin typeface="Times New Roman" pitchFamily="18" charset="0"/>
                <a:cs typeface="Times New Roman" pitchFamily="18" charset="0"/>
              </a:rPr>
              <a:t>A globális melegedés hatása a hegyvidéki éghajlatra </a:t>
            </a:r>
            <a:r>
              <a:rPr lang="hu-H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49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4900" b="1" dirty="0">
                <a:latin typeface="Times New Roman" pitchFamily="18" charset="0"/>
                <a:cs typeface="Times New Roman" pitchFamily="18" charset="0"/>
              </a:rPr>
              <a:t>globális </a:t>
            </a:r>
            <a:r>
              <a:rPr lang="hu-HU" sz="4900" b="1" dirty="0" smtClean="0">
                <a:latin typeface="Times New Roman" pitchFamily="18" charset="0"/>
                <a:cs typeface="Times New Roman" pitchFamily="18" charset="0"/>
              </a:rPr>
              <a:t>áttekintés</a:t>
            </a:r>
            <a:r>
              <a:rPr lang="hu-HU" sz="49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868144" y="6021288"/>
            <a:ext cx="3528392" cy="792088"/>
          </a:xfrm>
        </p:spPr>
        <p:txBody>
          <a:bodyPr>
            <a:normAutofit fontScale="92500" lnSpcReduction="20000"/>
          </a:bodyPr>
          <a:lstStyle/>
          <a:p>
            <a:r>
              <a:rPr lang="hu-H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Krenhardt</a:t>
            </a:r>
            <a:r>
              <a:rPr lang="hu-H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Katalin</a:t>
            </a:r>
          </a:p>
          <a:p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CHP9ZU</a:t>
            </a:r>
            <a:endParaRPr lang="hu-H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5536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latin typeface="Times New Roman" pitchFamily="18" charset="0"/>
                <a:cs typeface="Times New Roman" pitchFamily="18" charset="0"/>
              </a:rPr>
              <a:t>Globális és regionális 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klímaváltozások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i="1" dirty="0" smtClean="0">
                <a:latin typeface="Times New Roman" pitchFamily="18" charset="0"/>
                <a:cs typeface="Times New Roman" pitchFamily="18" charset="0"/>
              </a:rPr>
              <a:t>Vegetációs szintek eltolódása</a:t>
            </a:r>
            <a:endParaRPr lang="hu-H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 descr="Vegetációs szintek.jpg"/>
          <p:cNvPicPr>
            <a:picLocks noChangeAspect="1"/>
          </p:cNvPicPr>
          <p:nvPr/>
        </p:nvPicPr>
        <p:blipFill>
          <a:blip r:embed="rId3" cstate="print"/>
          <a:srcRect t="10602" b="7176"/>
          <a:stretch>
            <a:fillRect/>
          </a:stretch>
        </p:blipFill>
        <p:spPr>
          <a:xfrm>
            <a:off x="127000" y="1772816"/>
            <a:ext cx="8890000" cy="345638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971600" y="558924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UNEP – United </a:t>
            </a:r>
            <a:r>
              <a:rPr lang="hu-HU" sz="2400" b="1" dirty="0" err="1" smtClean="0">
                <a:latin typeface="Times New Roman" pitchFamily="18" charset="0"/>
                <a:cs typeface="Times New Roman" pitchFamily="18" charset="0"/>
              </a:rPr>
              <a:t>Nations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dirty="0" err="1" smtClean="0">
                <a:latin typeface="Times New Roman" pitchFamily="18" charset="0"/>
                <a:cs typeface="Times New Roman" pitchFamily="18" charset="0"/>
              </a:rPr>
              <a:t>Environmental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 (1996)</a:t>
            </a: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P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623355"/>
            <a:ext cx="4788024" cy="3190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i="1" dirty="0" smtClean="0">
                <a:latin typeface="Times New Roman" pitchFamily="18" charset="0"/>
                <a:cs typeface="Times New Roman" pitchFamily="18" charset="0"/>
              </a:rPr>
              <a:t>Fajok veszélyben</a:t>
            </a:r>
            <a:endParaRPr lang="hu-H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Pocoknyúl.jpg"/>
          <p:cNvPicPr>
            <a:picLocks noChangeAspect="1"/>
          </p:cNvPicPr>
          <p:nvPr/>
        </p:nvPicPr>
        <p:blipFill>
          <a:blip r:embed="rId4" cstate="print"/>
          <a:srcRect b="3571"/>
          <a:stretch>
            <a:fillRect/>
          </a:stretch>
        </p:blipFill>
        <p:spPr>
          <a:xfrm>
            <a:off x="251520" y="1772816"/>
            <a:ext cx="483695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4932040" y="1868631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Ázsia, Észak-Amerika, Kelet-Európa</a:t>
            </a:r>
          </a:p>
          <a:p>
            <a:pPr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magashegységekben</a:t>
            </a:r>
          </a:p>
          <a:p>
            <a:pPr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sziklás domboldalban, résekben</a:t>
            </a:r>
          </a:p>
          <a:p>
            <a:pPr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kifejezetten hidegkedvelők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403648" y="558924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Pika, a pocoknyúl</a:t>
            </a: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4752528" cy="1143000"/>
          </a:xfrm>
        </p:spPr>
        <p:txBody>
          <a:bodyPr/>
          <a:lstStyle/>
          <a:p>
            <a:r>
              <a:rPr lang="hu-HU" b="1" i="1" dirty="0" smtClean="0">
                <a:latin typeface="Times New Roman" pitchFamily="18" charset="0"/>
                <a:cs typeface="Times New Roman" pitchFamily="18" charset="0"/>
              </a:rPr>
              <a:t>Fajok </a:t>
            </a:r>
            <a:r>
              <a:rPr lang="hu-HU" b="1" i="1" dirty="0" smtClean="0">
                <a:latin typeface="Times New Roman" pitchFamily="18" charset="0"/>
                <a:cs typeface="Times New Roman" pitchFamily="18" charset="0"/>
              </a:rPr>
              <a:t>veszélyben</a:t>
            </a:r>
            <a:endParaRPr lang="hu-HU" dirty="0"/>
          </a:p>
        </p:txBody>
      </p:sp>
      <p:pic>
        <p:nvPicPr>
          <p:cNvPr id="4" name="Kép 3" descr="Észak-Amerikai törpenyú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4435" y="3487824"/>
            <a:ext cx="4434069" cy="3325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Észak-Amerikai törpenyúl2.jpg"/>
          <p:cNvPicPr>
            <a:picLocks noChangeAspect="1"/>
          </p:cNvPicPr>
          <p:nvPr/>
        </p:nvPicPr>
        <p:blipFill>
          <a:blip r:embed="rId4" cstate="print"/>
          <a:srcRect b="2751"/>
          <a:stretch>
            <a:fillRect/>
          </a:stretch>
        </p:blipFill>
        <p:spPr>
          <a:xfrm>
            <a:off x="-14084" y="1753386"/>
            <a:ext cx="4730100" cy="5059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/>
          <p:cNvSpPr txBox="1"/>
          <p:nvPr/>
        </p:nvSpPr>
        <p:spPr>
          <a:xfrm>
            <a:off x="35496" y="144471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>
                <a:latin typeface="Times New Roman" pitchFamily="18" charset="0"/>
                <a:cs typeface="Times New Roman" pitchFamily="18" charset="0"/>
              </a:rPr>
              <a:t>Észak-Amerikai törpenyúl</a:t>
            </a:r>
            <a:endParaRPr lang="hu-H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Kép 9" descr="Törpenyúl térké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78490" y="260648"/>
            <a:ext cx="4185998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i="1" dirty="0" smtClean="0">
                <a:latin typeface="Times New Roman" pitchFamily="18" charset="0"/>
                <a:cs typeface="Times New Roman" pitchFamily="18" charset="0"/>
              </a:rPr>
              <a:t>Endemikus fajok veszélyben</a:t>
            </a:r>
            <a:endParaRPr lang="hu-H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51520" y="90872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latin typeface="Times New Roman" pitchFamily="18" charset="0"/>
                <a:cs typeface="Times New Roman" pitchFamily="18" charset="0"/>
              </a:rPr>
              <a:t>Tarkalepkék családja igen gazdag </a:t>
            </a:r>
            <a:r>
              <a:rPr lang="hu-HU" sz="3200" b="1" i="1" dirty="0" smtClean="0"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hu-HU" sz="3200" b="1" i="1" dirty="0" err="1" smtClean="0">
                <a:latin typeface="Times New Roman" pitchFamily="18" charset="0"/>
                <a:cs typeface="Times New Roman" pitchFamily="18" charset="0"/>
              </a:rPr>
              <a:t>Francico</a:t>
            </a:r>
            <a:r>
              <a:rPr lang="hu-H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i="1" dirty="0" smtClean="0">
                <a:latin typeface="Times New Roman" pitchFamily="18" charset="0"/>
                <a:cs typeface="Times New Roman" pitchFamily="18" charset="0"/>
              </a:rPr>
              <a:t>közelében</a:t>
            </a:r>
            <a:endParaRPr lang="hu-H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 descr="Glaucopsyche xer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356992"/>
            <a:ext cx="4153024" cy="3114768"/>
          </a:xfrm>
          <a:prstGeom prst="rect">
            <a:avLst/>
          </a:prstGeom>
          <a:ln w="127000">
            <a:solidFill>
              <a:srgbClr val="C00000"/>
            </a:solidFill>
          </a:ln>
          <a:effectLst>
            <a:softEdge rad="112500"/>
          </a:effectLst>
        </p:spPr>
      </p:pic>
      <p:sp>
        <p:nvSpPr>
          <p:cNvPr id="8" name="Szövegdoboz 7"/>
          <p:cNvSpPr txBox="1"/>
          <p:nvPr/>
        </p:nvSpPr>
        <p:spPr>
          <a:xfrm>
            <a:off x="395536" y="202077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err="1" smtClean="0">
                <a:latin typeface="Times New Roman" pitchFamily="18" charset="0"/>
                <a:cs typeface="Times New Roman" pitchFamily="18" charset="0"/>
              </a:rPr>
              <a:t>Glaucopsyche</a:t>
            </a:r>
            <a:r>
              <a:rPr lang="hu-H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i="1" dirty="0" err="1" smtClean="0">
                <a:latin typeface="Times New Roman" pitchFamily="18" charset="0"/>
                <a:cs typeface="Times New Roman" pitchFamily="18" charset="0"/>
              </a:rPr>
              <a:t>xerces</a:t>
            </a:r>
            <a:r>
              <a:rPr lang="hu-HU" sz="20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Kék Xerxész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9592" y="645333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KIHALT</a:t>
            </a:r>
            <a:r>
              <a:rPr lang="hu-HU" sz="2000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hu-HU" sz="1600" b="1" i="1" dirty="0" smtClean="0">
                <a:latin typeface="Times New Roman" pitchFamily="18" charset="0"/>
                <a:cs typeface="Times New Roman" pitchFamily="18" charset="0"/>
              </a:rPr>
              <a:t>2000-es évek eleje</a:t>
            </a:r>
            <a:r>
              <a:rPr lang="hu-HU" sz="20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hu-H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483768" y="170080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err="1" smtClean="0">
                <a:latin typeface="Times New Roman" pitchFamily="18" charset="0"/>
                <a:cs typeface="Times New Roman" pitchFamily="18" charset="0"/>
              </a:rPr>
              <a:t>Euphydryas</a:t>
            </a:r>
            <a:r>
              <a:rPr lang="hu-H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i="1" dirty="0" err="1" smtClean="0">
                <a:latin typeface="Times New Roman" pitchFamily="18" charset="0"/>
                <a:cs typeface="Times New Roman" pitchFamily="18" charset="0"/>
              </a:rPr>
              <a:t>editha</a:t>
            </a:r>
            <a:r>
              <a:rPr lang="hu-H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i="1" dirty="0" err="1" smtClean="0">
                <a:latin typeface="Times New Roman" pitchFamily="18" charset="0"/>
                <a:cs typeface="Times New Roman" pitchFamily="18" charset="0"/>
              </a:rPr>
              <a:t>bayensis</a:t>
            </a:r>
            <a:r>
              <a:rPr lang="hu-HU" sz="20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Bennszülött tarkalepke-alfaj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Kép 10" descr="Bennszülött tarkalepke-alfaj.JPG"/>
          <p:cNvPicPr>
            <a:picLocks noChangeAspect="1"/>
          </p:cNvPicPr>
          <p:nvPr/>
        </p:nvPicPr>
        <p:blipFill>
          <a:blip r:embed="rId4" cstate="print"/>
          <a:srcRect l="2461" t="5001" r="2794" b="11646"/>
          <a:stretch>
            <a:fillRect/>
          </a:stretch>
        </p:blipFill>
        <p:spPr>
          <a:xfrm>
            <a:off x="4427984" y="3212976"/>
            <a:ext cx="4615306" cy="2996952"/>
          </a:xfrm>
          <a:prstGeom prst="rect">
            <a:avLst/>
          </a:prstGeom>
          <a:ln w="127000">
            <a:solidFill>
              <a:srgbClr val="C00000"/>
            </a:solidFill>
          </a:ln>
          <a:effectLst>
            <a:softEdge rad="112500"/>
          </a:effectLst>
        </p:spPr>
      </p:pic>
      <p:sp>
        <p:nvSpPr>
          <p:cNvPr id="12" name="Lefelé nyíl 11"/>
          <p:cNvSpPr/>
          <p:nvPr/>
        </p:nvSpPr>
        <p:spPr>
          <a:xfrm>
            <a:off x="2123728" y="2420888"/>
            <a:ext cx="504056" cy="864096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felé nyíl 12"/>
          <p:cNvSpPr/>
          <p:nvPr/>
        </p:nvSpPr>
        <p:spPr>
          <a:xfrm>
            <a:off x="6588224" y="2132856"/>
            <a:ext cx="648072" cy="108012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67544" y="566124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tavaszi hóolvadás korábban megindul</a:t>
            </a:r>
          </a:p>
          <a:p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	   →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nem várt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árvizek</a:t>
            </a:r>
            <a:endParaRPr lang="hu-H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4" descr="Mountain fl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8640"/>
            <a:ext cx="8136904" cy="5411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Sí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0602" y="3429000"/>
            <a:ext cx="434991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46856" y="4653136"/>
            <a:ext cx="5194920" cy="964704"/>
          </a:xfrm>
        </p:spPr>
        <p:txBody>
          <a:bodyPr/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Rekreációs lehetőségek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beszűkülnek 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(sí, snowboard, túrázás)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Mountain glaci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7384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Sí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-27384"/>
            <a:ext cx="4392488" cy="3513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Köszönöm a figyelmet!</a:t>
            </a:r>
            <a:endParaRPr lang="hu-HU" sz="6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064896" cy="115699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Globális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felmelegedés a </a:t>
            </a:r>
            <a:r>
              <a:rPr lang="hu-H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JELENBEN</a:t>
            </a:r>
            <a:endParaRPr lang="hu-H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08707"/>
            <a:ext cx="8257884" cy="45965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1835696" y="580526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itchFamily="18" charset="0"/>
                <a:cs typeface="Times New Roman" pitchFamily="18" charset="0"/>
              </a:rPr>
              <a:t>A globális átlaghőmérséklet alakulása,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1860-2000</a:t>
            </a: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(IPCC 2001)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6150114"/>
            <a:ext cx="2160240" cy="707886"/>
          </a:xfrm>
          <a:prstGeom prst="rect">
            <a:avLst/>
          </a:prstGeom>
          <a:noFill/>
          <a:ln w="19050" cap="rnd" cmpd="thinThick">
            <a:noFill/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TÉNY!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8864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Globális felmelegedés a </a:t>
            </a:r>
            <a:r>
              <a:rPr lang="hu-H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MÚLTBAN</a:t>
            </a:r>
            <a:endParaRPr lang="hu-HU" u="sng" dirty="0"/>
          </a:p>
        </p:txBody>
      </p:sp>
      <p:pic>
        <p:nvPicPr>
          <p:cNvPr id="4" name="Kép 3" descr="The T in the pa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7104" y="980728"/>
            <a:ext cx="6911280" cy="5297801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2">
                <a:lumMod val="50000"/>
              </a:schemeClr>
            </a:solidFill>
            <a:bevel/>
          </a:ln>
        </p:spPr>
      </p:pic>
      <p:sp>
        <p:nvSpPr>
          <p:cNvPr id="5" name="Szövegdoboz 4"/>
          <p:cNvSpPr txBox="1"/>
          <p:nvPr/>
        </p:nvSpPr>
        <p:spPr>
          <a:xfrm>
            <a:off x="2123728" y="6093297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>
              <a:hlinkClick r:id="rId4"/>
            </a:endParaRP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EPA –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Environmental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Agency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(2010)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248272"/>
            <a:ext cx="8219256" cy="11087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u-HU" sz="4800" b="1" i="1" dirty="0" smtClean="0">
                <a:latin typeface="Times New Roman" pitchFamily="18" charset="0"/>
                <a:cs typeface="Times New Roman" pitchFamily="18" charset="0"/>
              </a:rPr>
              <a:t>Hogyan befolyásolja a globális felmelegedés a hegyvidéki éghajlatot?</a:t>
            </a:r>
            <a:endParaRPr lang="hu-H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u-HU" sz="3000" i="1" u="sng" dirty="0" smtClean="0">
                <a:latin typeface="Times New Roman" pitchFamily="18" charset="0"/>
                <a:cs typeface="Times New Roman" pitchFamily="18" charset="0"/>
              </a:rPr>
              <a:t>A magashegységi gleccserek </a:t>
            </a:r>
            <a:r>
              <a:rPr lang="hu-HU" sz="3000" i="1" u="sng" dirty="0" smtClean="0">
                <a:latin typeface="Times New Roman" pitchFamily="18" charset="0"/>
                <a:cs typeface="Times New Roman" pitchFamily="18" charset="0"/>
              </a:rPr>
              <a:t>visszahúzódnak</a:t>
            </a:r>
          </a:p>
          <a:p>
            <a:pPr>
              <a:buNone/>
            </a:pPr>
            <a:endParaRPr lang="hu-H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           → 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ivóvíz problémák a térségben</a:t>
            </a:r>
          </a:p>
          <a:p>
            <a:pPr>
              <a:buNone/>
            </a:pP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           → 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kevesebb felhasználható víz a 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   	                	       mezőgazdaságban 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és az 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iparban</a:t>
            </a:r>
          </a:p>
          <a:p>
            <a:pPr>
              <a:buNone/>
            </a:pP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           → 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vízerőművek alacsonyabb 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	 		       hatásfokkal működnek</a:t>
            </a:r>
          </a:p>
          <a:p>
            <a:pPr>
              <a:buNone/>
            </a:pP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           → 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vízi transzport lehetőségek csökkennek, 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	       illetve időszakossá 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válnak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272808" cy="1143000"/>
          </a:xfrm>
        </p:spPr>
        <p:txBody>
          <a:bodyPr>
            <a:normAutofit/>
          </a:bodyPr>
          <a:lstStyle/>
          <a:p>
            <a:r>
              <a:rPr lang="hu-HU" b="1" i="1" dirty="0" smtClean="0">
                <a:latin typeface="Times New Roman" pitchFamily="18" charset="0"/>
                <a:cs typeface="Times New Roman" pitchFamily="18" charset="0"/>
              </a:rPr>
              <a:t>Gleccserek visszahúzódása</a:t>
            </a:r>
            <a:endParaRPr lang="hu-H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55576" y="59492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1850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95936" y="59492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2010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187624" y="6309320"/>
            <a:ext cx="36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Rhone-gleccser, Alpok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ép 8" descr="Rhone-gleccs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" y="1412776"/>
            <a:ext cx="6012160" cy="450912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6156176" y="2276872"/>
            <a:ext cx="2843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Svájc</a:t>
            </a:r>
          </a:p>
          <a:p>
            <a:pPr>
              <a:buFont typeface="Wingdings" pitchFamily="2" charset="2"/>
              <a:buChar char="v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Rhone-folyó fő   forrása</a:t>
            </a:r>
          </a:p>
          <a:p>
            <a:pPr>
              <a:buFont typeface="Wingdings" pitchFamily="2" charset="2"/>
              <a:buChar char="v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Genfi-tó táplálása</a:t>
            </a:r>
          </a:p>
          <a:p>
            <a:pPr>
              <a:buFont typeface="Wingdings" pitchFamily="2" charset="2"/>
              <a:buChar char="v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120 év alatt 1300 méter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81128" y="0"/>
            <a:ext cx="4762872" cy="1143000"/>
          </a:xfrm>
        </p:spPr>
        <p:txBody>
          <a:bodyPr>
            <a:normAutofit/>
          </a:bodyPr>
          <a:lstStyle/>
          <a:p>
            <a:r>
              <a:rPr lang="hu-HU" sz="3200" b="1" i="1" dirty="0" smtClean="0">
                <a:latin typeface="Times New Roman" pitchFamily="18" charset="0"/>
                <a:cs typeface="Times New Roman" pitchFamily="18" charset="0"/>
              </a:rPr>
              <a:t>Gleccserek visszahúzódása</a:t>
            </a:r>
            <a:endParaRPr lang="hu-H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Kilimanjaro, Afr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44016"/>
            <a:ext cx="4312956" cy="652534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076056" y="1124744"/>
            <a:ext cx="34198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NASA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felvétele</a:t>
            </a:r>
          </a:p>
          <a:p>
            <a:pPr algn="ctr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Kilimandzsáró, Afrika</a:t>
            </a:r>
          </a:p>
          <a:p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Felső fotó: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1993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február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Alsó fotó: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2000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február</a:t>
            </a:r>
            <a:r>
              <a:rPr lang="en-US" dirty="0" smtClean="0"/>
              <a:t/>
            </a:r>
            <a:br>
              <a:rPr lang="en-US" dirty="0" smtClean="0"/>
            </a:br>
            <a:endParaRPr lang="hu-HU" dirty="0"/>
          </a:p>
        </p:txBody>
      </p:sp>
      <p:pic>
        <p:nvPicPr>
          <p:cNvPr id="6" name="Kép 5" descr="Kilimanjaro, látké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2461" y="3908440"/>
            <a:ext cx="4356043" cy="290493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644008" y="321297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hu-HU" dirty="0" smtClean="0"/>
              <a:t> 2033-ra teljesen eltűnhet a jégsapka</a:t>
            </a:r>
          </a:p>
          <a:p>
            <a:pPr>
              <a:buFont typeface="Wingdings" pitchFamily="2" charset="2"/>
              <a:buChar char="v"/>
            </a:pPr>
            <a:r>
              <a:rPr lang="hu-HU" dirty="0"/>
              <a:t> </a:t>
            </a:r>
            <a:r>
              <a:rPr lang="hu-HU" dirty="0" smtClean="0"/>
              <a:t>már nem tekintik gleccsereknek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" y="-243408"/>
            <a:ext cx="4690864" cy="1143000"/>
          </a:xfrm>
        </p:spPr>
        <p:txBody>
          <a:bodyPr>
            <a:normAutofit/>
          </a:bodyPr>
          <a:lstStyle/>
          <a:p>
            <a:r>
              <a:rPr lang="hu-HU" sz="3200" b="1" i="1" dirty="0" smtClean="0">
                <a:latin typeface="Times New Roman" pitchFamily="18" charset="0"/>
                <a:cs typeface="Times New Roman" pitchFamily="18" charset="0"/>
              </a:rPr>
              <a:t>Gleccserek visszahúzódása</a:t>
            </a:r>
            <a:endParaRPr lang="hu-H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Grinnel-gleccser.jpg"/>
          <p:cNvPicPr>
            <a:picLocks noChangeAspect="1"/>
          </p:cNvPicPr>
          <p:nvPr/>
        </p:nvPicPr>
        <p:blipFill>
          <a:blip r:embed="rId3" cstate="print"/>
          <a:srcRect t="7350"/>
          <a:stretch>
            <a:fillRect/>
          </a:stretch>
        </p:blipFill>
        <p:spPr>
          <a:xfrm>
            <a:off x="4932040" y="-31636"/>
            <a:ext cx="3995936" cy="688963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95536" y="69269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Grinnel-gleccser</a:t>
            </a:r>
            <a:endParaRPr lang="hu-H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Glacier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National Park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Montana,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USA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 descr="Grinnell-Glaci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75296"/>
            <a:ext cx="3888432" cy="342668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23528" y="2060848"/>
            <a:ext cx="4536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George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Bird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Grinnell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1966 és 2005 között 40%-a olvadt el</a:t>
            </a:r>
          </a:p>
          <a:p>
            <a:pPr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2030-ra eltűnhet a gleccser, ha a      legrosszabb szcenárióval számolunk</a:t>
            </a:r>
          </a:p>
          <a:p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95536" y="980728"/>
            <a:ext cx="8568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3200" i="1" u="sng" dirty="0" smtClean="0">
                <a:latin typeface="Times New Roman" pitchFamily="18" charset="0"/>
                <a:cs typeface="Times New Roman" pitchFamily="18" charset="0"/>
              </a:rPr>
              <a:t>Az élőlények élettere egyre magasabbra </a:t>
            </a:r>
            <a:r>
              <a:rPr lang="hu-HU" sz="3200" i="1" u="sng" dirty="0" smtClean="0">
                <a:latin typeface="Times New Roman" pitchFamily="18" charset="0"/>
                <a:cs typeface="Times New Roman" pitchFamily="18" charset="0"/>
              </a:rPr>
              <a:t>tolódik</a:t>
            </a:r>
          </a:p>
          <a:p>
            <a:endParaRPr lang="hu-H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hideg kedvelő élőlények élettere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			       megszűnik</a:t>
            </a:r>
            <a:endParaRPr lang="hu-H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→ a hegység magasabban fekvő részein élő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	       élőlényeket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kiszorítják a              	       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	                  	       alulról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érkező élőlények </a:t>
            </a:r>
          </a:p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    →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endemikus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fajok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végveszélybe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	        	       	       kerülnek</a:t>
            </a:r>
            <a:endParaRPr lang="hu-H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243</Words>
  <Application>Microsoft Office PowerPoint</Application>
  <PresentationFormat>Diavetítés a képernyőre (4:3 oldalarány)</PresentationFormat>
  <Paragraphs>66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   A globális melegedés hatása a hegyvidéki éghajlatra  (globális áttekintés)</vt:lpstr>
      <vt:lpstr>Globális felmelegedés a JELENBEN</vt:lpstr>
      <vt:lpstr>Globális felmelegedés a MÚLTBAN</vt:lpstr>
      <vt:lpstr>4. dia</vt:lpstr>
      <vt:lpstr>5. dia</vt:lpstr>
      <vt:lpstr>Gleccserek visszahúzódása</vt:lpstr>
      <vt:lpstr>Gleccserek visszahúzódása</vt:lpstr>
      <vt:lpstr>Gleccserek visszahúzódása</vt:lpstr>
      <vt:lpstr>9. dia</vt:lpstr>
      <vt:lpstr>Vegetációs szintek eltolódása</vt:lpstr>
      <vt:lpstr>Fajok veszélyben</vt:lpstr>
      <vt:lpstr>Fajok veszélyben</vt:lpstr>
      <vt:lpstr>Endemikus fajok veszélyben</vt:lpstr>
      <vt:lpstr>14. dia</vt:lpstr>
      <vt:lpstr>15. dia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globális melegedés hatása a hegyvidéki éghajlatra  (globális áttekintés)</dc:title>
  <dc:creator>Manó</dc:creator>
  <cp:lastModifiedBy>Manó</cp:lastModifiedBy>
  <cp:revision>42</cp:revision>
  <dcterms:created xsi:type="dcterms:W3CDTF">2013-11-02T10:35:30Z</dcterms:created>
  <dcterms:modified xsi:type="dcterms:W3CDTF">2013-11-04T19:23:12Z</dcterms:modified>
</cp:coreProperties>
</file>