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72" r:id="rId4"/>
    <p:sldId id="273" r:id="rId5"/>
    <p:sldId id="267" r:id="rId6"/>
    <p:sldId id="268" r:id="rId7"/>
    <p:sldId id="261" r:id="rId8"/>
    <p:sldId id="275" r:id="rId9"/>
    <p:sldId id="263" r:id="rId10"/>
    <p:sldId id="262" r:id="rId11"/>
    <p:sldId id="265" r:id="rId12"/>
    <p:sldId id="266" r:id="rId13"/>
    <p:sldId id="258" r:id="rId14"/>
    <p:sldId id="264" r:id="rId15"/>
    <p:sldId id="271" r:id="rId16"/>
    <p:sldId id="276" r:id="rId17"/>
    <p:sldId id="269" r:id="rId18"/>
    <p:sldId id="260" r:id="rId1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9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C593A-AC07-413C-A426-70DFCFD80327}" type="datetimeFigureOut">
              <a:rPr lang="hu-HU" smtClean="0"/>
              <a:t>2013.11.25.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3E487-4651-4492-B7EB-2C9BDA5430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2081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63E487-4651-4492-B7EB-2C9BDA54301A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531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8590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6106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189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1180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553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692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85240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010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92214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376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7583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100000">
              <a:srgbClr val="92D050"/>
            </a:gs>
            <a:gs pos="28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EFF7D-F65D-471F-A430-3C1B2AC6EA79}" type="datetimeFigureOut">
              <a:rPr lang="hu-HU" smtClean="0"/>
              <a:pPr/>
              <a:t>2013.11.25.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175D0-6616-4DCB-9925-0E1285F73231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871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atasztrofak.abbcenter.com/?cim=1&amp;id=44559" TargetMode="External"/><Relationship Id="rId3" Type="http://schemas.openxmlformats.org/officeDocument/2006/relationships/hyperlink" Target="http://tumeke.blogspot.hu/2012/09/climate-skeptics-give-skepticism-bad.html" TargetMode="External"/><Relationship Id="rId7" Type="http://schemas.openxmlformats.org/officeDocument/2006/relationships/hyperlink" Target="http://www.hirek.ro/lap.php?id=3696" TargetMode="External"/><Relationship Id="rId2" Type="http://schemas.openxmlformats.org/officeDocument/2006/relationships/hyperlink" Target="http://en.wikipedia.org/wiki/List_of_scientists_opposing_the_mainstream_scientific_assessment_of_global_warm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hu.wikipedia.org/wiki/Glob%C3%A1lis_felmeleged%C3%A9s" TargetMode="External"/><Relationship Id="rId5" Type="http://schemas.openxmlformats.org/officeDocument/2006/relationships/hyperlink" Target="http://hu.wikipedia.org/wiki/Glob%C3%A1lis_Kl%C3%ADmakoal%C3%ADci%C3%B3" TargetMode="External"/><Relationship Id="rId10" Type="http://schemas.openxmlformats.org/officeDocument/2006/relationships/hyperlink" Target="http://www.skepticalscience.com/ipcc-model-gw-projections-done-better-than-you-think.html" TargetMode="External"/><Relationship Id="rId4" Type="http://schemas.openxmlformats.org/officeDocument/2006/relationships/hyperlink" Target="http://www.gfdl.noaa.gov/paleoclimate" TargetMode="External"/><Relationship Id="rId9" Type="http://schemas.openxmlformats.org/officeDocument/2006/relationships/hyperlink" Target="http://kiszivargott.blog.hu/2009/03/14/a_globalis_felmelegedes_felemas_elony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Globális klímaváltozás – dilemmák, szkeptikus vélemények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851920" y="5805264"/>
            <a:ext cx="4856584" cy="76964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Máthé Ágnes Réka </a:t>
            </a:r>
            <a:endParaRPr lang="hu-HU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795" y="2492896"/>
            <a:ext cx="6286500" cy="306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145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Szkeptikusok az üvegházgázokról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CO</a:t>
            </a:r>
            <a:r>
              <a:rPr lang="hu-HU" baseline="-25000" dirty="0" smtClean="0"/>
              <a:t>2:</a:t>
            </a:r>
            <a:r>
              <a:rPr lang="hu-HU" dirty="0" smtClean="0"/>
              <a:t>:</a:t>
            </a:r>
          </a:p>
          <a:p>
            <a:pPr lvl="1"/>
            <a:r>
              <a:rPr lang="hu-HU" sz="3200" dirty="0" smtClean="0"/>
              <a:t>természetes eredete több –&gt; emberi hozzájárulás nem jelentős</a:t>
            </a:r>
          </a:p>
          <a:p>
            <a:pPr lvl="1"/>
            <a:r>
              <a:rPr lang="hu-HU" sz="3200" dirty="0" smtClean="0"/>
              <a:t>Óceánok hozzájárulása</a:t>
            </a:r>
          </a:p>
          <a:p>
            <a:r>
              <a:rPr lang="hu-HU" dirty="0" smtClean="0"/>
              <a:t>H</a:t>
            </a:r>
            <a:r>
              <a:rPr lang="hu-HU" baseline="-25000" dirty="0" smtClean="0"/>
              <a:t>2</a:t>
            </a:r>
            <a:r>
              <a:rPr lang="hu-HU" dirty="0" smtClean="0"/>
              <a:t>O: jelentősebb</a:t>
            </a:r>
          </a:p>
          <a:p>
            <a:r>
              <a:rPr lang="hu-HU" dirty="0" smtClean="0"/>
              <a:t>CH</a:t>
            </a:r>
            <a:r>
              <a:rPr lang="hu-HU" baseline="-25000" dirty="0" smtClean="0"/>
              <a:t>4</a:t>
            </a:r>
            <a:r>
              <a:rPr lang="hu-HU" dirty="0" smtClean="0"/>
              <a:t>:erősebb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796" y="3429000"/>
            <a:ext cx="2888644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7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IPCC mennyire pontos?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40768"/>
          </a:xfrm>
        </p:spPr>
        <p:txBody>
          <a:bodyPr>
            <a:normAutofit/>
          </a:bodyPr>
          <a:lstStyle/>
          <a:p>
            <a:r>
              <a:rPr lang="hu-HU" sz="2400" dirty="0" smtClean="0"/>
              <a:t>Túlzásnak vélik</a:t>
            </a:r>
          </a:p>
          <a:p>
            <a:r>
              <a:rPr lang="hu-HU" sz="2400" dirty="0" smtClean="0"/>
              <a:t>Bizonytalan</a:t>
            </a:r>
          </a:p>
          <a:p>
            <a:r>
              <a:rPr lang="hu-HU" sz="2400" dirty="0" smtClean="0"/>
              <a:t>Lassult a felmelegedés (nincs is)</a:t>
            </a:r>
            <a:r>
              <a:rPr lang="hu-HU" sz="2400" dirty="0"/>
              <a:t> </a:t>
            </a:r>
            <a:r>
              <a:rPr lang="hu-HU" sz="2400" dirty="0" smtClean="0"/>
              <a:t>– cherry </a:t>
            </a:r>
            <a:r>
              <a:rPr lang="hu-HU" sz="2400" dirty="0" err="1" smtClean="0"/>
              <a:t>picking</a:t>
            </a:r>
            <a:endParaRPr lang="hu-HU" sz="2400" dirty="0" smtClean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140968"/>
            <a:ext cx="6246207" cy="338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69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29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colorTemperature colorTemp="11400"/>
                    </a14:imgEffect>
                    <a14:imgEffect>
                      <a14:saturation sat="380000"/>
                    </a14:imgEffect>
                    <a14:imgEffect>
                      <a14:brightnessContrast bright="-31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„A </a:t>
            </a:r>
            <a:r>
              <a:rPr lang="hu-HU" dirty="0" smtClean="0"/>
              <a:t>melegedés </a:t>
            </a:r>
            <a:r>
              <a:rPr lang="hu-HU" dirty="0" smtClean="0"/>
              <a:t>hasznos”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Hosszabb vegetációs időszak</a:t>
            </a:r>
          </a:p>
          <a:p>
            <a:r>
              <a:rPr lang="hu-HU" dirty="0" smtClean="0"/>
              <a:t>Nagyobb terméshozam</a:t>
            </a:r>
          </a:p>
          <a:p>
            <a:r>
              <a:rPr lang="hu-HU" dirty="0" smtClean="0"/>
              <a:t>Fűtési igény csökkenése</a:t>
            </a:r>
          </a:p>
          <a:p>
            <a:r>
              <a:rPr lang="hu-HU" dirty="0" smtClean="0"/>
              <a:t>Turizmus növekedése (elő- és utószezon meghosszabbodása)</a:t>
            </a:r>
          </a:p>
          <a:p>
            <a:r>
              <a:rPr lang="hu-HU" dirty="0" smtClean="0"/>
              <a:t>Északabbra lehet hajózni</a:t>
            </a:r>
          </a:p>
          <a:p>
            <a:r>
              <a:rPr lang="hu-HU" dirty="0" smtClean="0"/>
              <a:t>Kevesebben fagynak meg a hidegben (</a:t>
            </a:r>
            <a:r>
              <a:rPr lang="hu-HU" dirty="0" err="1" smtClean="0"/>
              <a:t>Björn</a:t>
            </a:r>
            <a:r>
              <a:rPr lang="hu-HU" dirty="0" smtClean="0"/>
              <a:t> </a:t>
            </a:r>
            <a:r>
              <a:rPr lang="hu-HU" dirty="0" err="1" smtClean="0"/>
              <a:t>Lomborg</a:t>
            </a:r>
            <a:r>
              <a:rPr lang="hu-HU" dirty="0" smtClean="0"/>
              <a:t>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5094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/>
              <a:t>Globális </a:t>
            </a:r>
            <a:r>
              <a:rPr lang="hu-HU" dirty="0" smtClean="0"/>
              <a:t>Klímakoalíció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1989-2002 </a:t>
            </a:r>
            <a:r>
              <a:rPr lang="hu-HU" i="1" dirty="0"/>
              <a:t>Global </a:t>
            </a:r>
            <a:r>
              <a:rPr lang="hu-HU" i="1" dirty="0" err="1" smtClean="0"/>
              <a:t>Climate</a:t>
            </a:r>
            <a:r>
              <a:rPr lang="hu-HU" i="1" dirty="0" smtClean="0"/>
              <a:t> </a:t>
            </a:r>
            <a:r>
              <a:rPr lang="hu-HU" i="1" dirty="0" err="1" smtClean="0"/>
              <a:t>Coalition</a:t>
            </a:r>
            <a:endParaRPr lang="hu-HU" dirty="0"/>
          </a:p>
          <a:p>
            <a:r>
              <a:rPr lang="hu-HU" dirty="0" smtClean="0"/>
              <a:t>50 olaj-</a:t>
            </a:r>
            <a:r>
              <a:rPr lang="hu-HU" dirty="0"/>
              <a:t>, gáz, széntermelő, autógyártó </a:t>
            </a:r>
            <a:r>
              <a:rPr lang="hu-HU" dirty="0" smtClean="0"/>
              <a:t>vállalat</a:t>
            </a:r>
            <a:endParaRPr lang="hu-HU" dirty="0"/>
          </a:p>
          <a:p>
            <a:r>
              <a:rPr lang="hu-HU" dirty="0" err="1" smtClean="0"/>
              <a:t>Exxon</a:t>
            </a:r>
            <a:r>
              <a:rPr lang="hu-HU" dirty="0" smtClean="0"/>
              <a:t>, General Motors, British </a:t>
            </a:r>
            <a:r>
              <a:rPr lang="hu-HU" dirty="0" err="1" smtClean="0"/>
              <a:t>Petroleum</a:t>
            </a:r>
            <a:r>
              <a:rPr lang="hu-HU" dirty="0" smtClean="0"/>
              <a:t>, stb.</a:t>
            </a:r>
          </a:p>
          <a:p>
            <a:r>
              <a:rPr lang="hu-HU" dirty="0" smtClean="0"/>
              <a:t>60 millió dollár politikai adományokra</a:t>
            </a:r>
          </a:p>
          <a:p>
            <a:r>
              <a:rPr lang="hu-HU" dirty="0" smtClean="0"/>
              <a:t>Még többet propagandára</a:t>
            </a:r>
          </a:p>
          <a:p>
            <a:r>
              <a:rPr lang="hu-HU" dirty="0" smtClean="0"/>
              <a:t>Cél: </a:t>
            </a:r>
            <a:r>
              <a:rPr lang="hu-HU" dirty="0"/>
              <a:t>"kétségeket ébresszen a globális felmelegedés elméletével </a:t>
            </a:r>
            <a:r>
              <a:rPr lang="hu-HU" dirty="0" smtClean="0"/>
              <a:t>szemben„</a:t>
            </a:r>
          </a:p>
          <a:p>
            <a:r>
              <a:rPr lang="hu-HU" dirty="0" smtClean="0"/>
              <a:t>Siker: 1992. Riói Csúcstalálkozó egyes célkitűzéseinek megakadályozása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113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Lobbi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Philip </a:t>
            </a:r>
            <a:r>
              <a:rPr lang="hu-HU" dirty="0" err="1" smtClean="0"/>
              <a:t>Cooney</a:t>
            </a:r>
            <a:r>
              <a:rPr lang="hu-HU" dirty="0" smtClean="0"/>
              <a:t>, ügyvéd, lobbista, politikai személy (Amerikai Kőolaj Intézet)</a:t>
            </a:r>
          </a:p>
          <a:p>
            <a:r>
              <a:rPr lang="hu-HU" dirty="0" smtClean="0"/>
              <a:t>Környezetvédelmi Tanács vezetője lett (G.W. Bush)</a:t>
            </a:r>
          </a:p>
          <a:p>
            <a:r>
              <a:rPr lang="hu-HU" dirty="0" smtClean="0"/>
              <a:t>Eltávolította, megmásította az éghajlatkutatás eredményeit (2005)</a:t>
            </a:r>
          </a:p>
          <a:p>
            <a:r>
              <a:rPr lang="hu-HU" dirty="0" smtClean="0"/>
              <a:t>Cél: Minimalizálja a klímaváltozáshoz fűződő aggodalmakat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5693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Klímaszkeptikusok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60847"/>
            <a:ext cx="8229600" cy="4065315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Trendszkeptikusok: felmelegedés tendenciáját tagadják</a:t>
            </a:r>
          </a:p>
          <a:p>
            <a:r>
              <a:rPr lang="hu-HU" dirty="0" smtClean="0"/>
              <a:t>Tulajdonítási szkeptikusok: természetes jelenség</a:t>
            </a:r>
          </a:p>
          <a:p>
            <a:r>
              <a:rPr lang="hu-HU" dirty="0" smtClean="0"/>
              <a:t>Hatásszkeptikusok: antropogén eredetű, de előnyös (vagy semleges) hatás</a:t>
            </a:r>
          </a:p>
          <a:p>
            <a:r>
              <a:rPr lang="hu-HU" dirty="0" smtClean="0"/>
              <a:t>Irányvonal-szkeptikusok: politikai, ideológiai (szabályozással nem értenek egyet)</a:t>
            </a:r>
          </a:p>
          <a:p>
            <a:r>
              <a:rPr lang="hu-HU" dirty="0" smtClean="0"/>
              <a:t>Tudományszkeptikusok: a tudomány nem megbízható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809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Klímaszkeptikus a Csúcstalálkozón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43608"/>
            <a:ext cx="6421417" cy="450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82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u-HU" dirty="0">
                <a:hlinkClick r:id="rId2"/>
              </a:rPr>
              <a:t>http://</a:t>
            </a:r>
            <a:r>
              <a:rPr lang="hu-HU" dirty="0" smtClean="0">
                <a:hlinkClick r:id="rId2"/>
              </a:rPr>
              <a:t>en.wikipedia.org/wiki/List_of_scientists_opposing_the_mainstream_scientific_assessment_of_global_warming</a:t>
            </a:r>
            <a:endParaRPr lang="hu-HU" dirty="0" smtClean="0"/>
          </a:p>
          <a:p>
            <a:r>
              <a:rPr lang="hu-HU" u="sng" dirty="0" smtClean="0">
                <a:hlinkClick r:id="rId3"/>
              </a:rPr>
              <a:t>http</a:t>
            </a:r>
            <a:r>
              <a:rPr lang="hu-HU" u="sng" dirty="0">
                <a:hlinkClick r:id="rId3"/>
              </a:rPr>
              <a:t>://</a:t>
            </a:r>
            <a:r>
              <a:rPr lang="hu-HU" u="sng" dirty="0" smtClean="0">
                <a:hlinkClick r:id="rId3"/>
              </a:rPr>
              <a:t>tumeke.blogspot.hu/2012/09/climate-skeptics-give-skepticism-bad.html</a:t>
            </a:r>
            <a:endParaRPr lang="hu-HU" u="sng" dirty="0" smtClean="0"/>
          </a:p>
          <a:p>
            <a:r>
              <a:rPr lang="hu-HU" dirty="0">
                <a:hlinkClick r:id="rId4"/>
              </a:rPr>
              <a:t>http://</a:t>
            </a:r>
            <a:r>
              <a:rPr lang="hu-HU" dirty="0" smtClean="0">
                <a:hlinkClick r:id="rId4"/>
              </a:rPr>
              <a:t>www.gfdl.noaa.gov/paleoclimate</a:t>
            </a:r>
            <a:endParaRPr lang="hu-HU" dirty="0" smtClean="0"/>
          </a:p>
          <a:p>
            <a:r>
              <a:rPr lang="hu-HU" dirty="0">
                <a:hlinkClick r:id="rId5"/>
              </a:rPr>
              <a:t>http://</a:t>
            </a:r>
            <a:r>
              <a:rPr lang="hu-HU" dirty="0" smtClean="0">
                <a:hlinkClick r:id="rId5"/>
              </a:rPr>
              <a:t>hu.wikipedia.org/wiki/Glob%C3%A1lis_Kl%C3%ADmakoal%C3%ADci%C3%B3</a:t>
            </a:r>
            <a:endParaRPr lang="hu-HU" dirty="0" smtClean="0"/>
          </a:p>
          <a:p>
            <a:r>
              <a:rPr lang="hu-HU" dirty="0">
                <a:hlinkClick r:id="rId6"/>
              </a:rPr>
              <a:t>http://</a:t>
            </a:r>
            <a:r>
              <a:rPr lang="hu-HU" dirty="0" smtClean="0">
                <a:hlinkClick r:id="rId6"/>
              </a:rPr>
              <a:t>hu.wikipedia.org/wiki/Glob%C3%A1lis_felmeleged%C3%A9s</a:t>
            </a:r>
            <a:endParaRPr lang="hu-HU" dirty="0" smtClean="0"/>
          </a:p>
          <a:p>
            <a:r>
              <a:rPr lang="hu-HU" dirty="0">
                <a:hlinkClick r:id="rId7"/>
              </a:rPr>
              <a:t>http://</a:t>
            </a:r>
            <a:r>
              <a:rPr lang="hu-HU" dirty="0" smtClean="0">
                <a:hlinkClick r:id="rId7"/>
              </a:rPr>
              <a:t>www.hirek.ro/lap.php?id=3696</a:t>
            </a:r>
            <a:endParaRPr lang="hu-HU" dirty="0" smtClean="0"/>
          </a:p>
          <a:p>
            <a:r>
              <a:rPr lang="hu-HU" dirty="0">
                <a:hlinkClick r:id="rId8"/>
              </a:rPr>
              <a:t>http://www.katasztrofak.abbcenter.com/?</a:t>
            </a:r>
            <a:r>
              <a:rPr lang="hu-HU" dirty="0" smtClean="0">
                <a:hlinkClick r:id="rId8"/>
              </a:rPr>
              <a:t>cim=1&amp;id=44559</a:t>
            </a:r>
            <a:endParaRPr lang="hu-HU" dirty="0" smtClean="0"/>
          </a:p>
          <a:p>
            <a:r>
              <a:rPr lang="hu-HU" dirty="0">
                <a:hlinkClick r:id="rId9"/>
              </a:rPr>
              <a:t>http://</a:t>
            </a:r>
            <a:r>
              <a:rPr lang="hu-HU" dirty="0" smtClean="0">
                <a:hlinkClick r:id="rId9"/>
              </a:rPr>
              <a:t>kiszivargott.blog.hu/2009/03/14/a_globalis_felmelegedes_felemas_elonye</a:t>
            </a:r>
            <a:endParaRPr lang="hu-HU" dirty="0" smtClean="0"/>
          </a:p>
          <a:p>
            <a:r>
              <a:rPr lang="hu-HU" dirty="0">
                <a:hlinkClick r:id="rId10"/>
              </a:rPr>
              <a:t>http://</a:t>
            </a:r>
            <a:r>
              <a:rPr lang="hu-HU" dirty="0" smtClean="0">
                <a:hlinkClick r:id="rId10"/>
              </a:rPr>
              <a:t>www.skepticalscience.com/ipcc-model-gw-projections-done-better-than-you-think.html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05049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0985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Felmelegedés, klímaváltozás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Globális felmelegedés: </a:t>
            </a:r>
            <a:r>
              <a:rPr lang="hu-HU" dirty="0"/>
              <a:t>a </a:t>
            </a:r>
            <a:r>
              <a:rPr lang="hu-HU" dirty="0" smtClean="0"/>
              <a:t>Föld átlaghőmérsékletének emelkedése, amelynek </a:t>
            </a:r>
            <a:r>
              <a:rPr lang="hu-HU" dirty="0"/>
              <a:t>során emelkedik az óceánok és a </a:t>
            </a:r>
            <a:r>
              <a:rPr lang="hu-HU" dirty="0" err="1"/>
              <a:t>felszínközeli</a:t>
            </a:r>
            <a:r>
              <a:rPr lang="hu-HU" dirty="0"/>
              <a:t> </a:t>
            </a:r>
            <a:r>
              <a:rPr lang="hu-HU" dirty="0" smtClean="0"/>
              <a:t>levegő hőmérséklete</a:t>
            </a:r>
          </a:p>
          <a:p>
            <a:r>
              <a:rPr lang="hu-HU" dirty="0" smtClean="0"/>
              <a:t>Globális éghajlatváltozás: </a:t>
            </a:r>
            <a:r>
              <a:rPr lang="hu-HU" dirty="0"/>
              <a:t>Az </a:t>
            </a:r>
            <a:r>
              <a:rPr lang="hu-HU" dirty="0" err="1"/>
              <a:t>éghajlatváltozási</a:t>
            </a:r>
            <a:r>
              <a:rPr lang="hu-HU" dirty="0"/>
              <a:t> keretegyezmény a </a:t>
            </a:r>
            <a:r>
              <a:rPr lang="hu-HU" i="1" dirty="0"/>
              <a:t>globális éghajlatváltozás</a:t>
            </a:r>
            <a:r>
              <a:rPr lang="hu-HU" dirty="0"/>
              <a:t> kifejezést az ember által okozott klímaváltozásra használja</a:t>
            </a:r>
          </a:p>
        </p:txBody>
      </p:sp>
    </p:spTree>
    <p:extLst>
      <p:ext uri="{BB962C8B-B14F-4D97-AF65-F5344CB8AC3E}">
        <p14:creationId xmlns:p14="http://schemas.microsoft.com/office/powerpoint/2010/main" val="334453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klímaváltozás megítélése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sz="2800" dirty="0"/>
              <a:t>A</a:t>
            </a:r>
            <a:r>
              <a:rPr lang="hu-HU" sz="2800" dirty="0" smtClean="0"/>
              <a:t> klímaváltozás, mint jelenség általában elfogadott (tudományos közvélemény és közgondolkodás körében)</a:t>
            </a:r>
          </a:p>
          <a:p>
            <a:endParaRPr lang="hu-HU" sz="2800" dirty="0"/>
          </a:p>
          <a:p>
            <a:r>
              <a:rPr lang="hu-HU" sz="2800" dirty="0" smtClean="0"/>
              <a:t>A jelenséggel kapcsolatban felmerülő ellenvéleményeket összefoglalóan klímaszkepticizmus névvel illethetjük</a:t>
            </a:r>
          </a:p>
          <a:p>
            <a:endParaRPr lang="hu-HU" sz="2800" dirty="0"/>
          </a:p>
          <a:p>
            <a:r>
              <a:rPr lang="hu-HU" sz="2800" dirty="0" smtClean="0"/>
              <a:t>A klímaszkeptikusok hatása részarányukhoz képest jelentős </a:t>
            </a:r>
          </a:p>
          <a:p>
            <a:endParaRPr lang="hu-HU" sz="2800" dirty="0"/>
          </a:p>
          <a:p>
            <a:r>
              <a:rPr lang="hu-HU" sz="2800" dirty="0" smtClean="0"/>
              <a:t>A klímaváltozással kapcsolatos ellenvélemények különböző szempontok szerint csoportosíthatóak</a:t>
            </a:r>
          </a:p>
          <a:p>
            <a:endParaRPr lang="hu-HU" sz="2400" b="1" dirty="0" smtClean="0"/>
          </a:p>
          <a:p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5186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klímaszkepticizmus alapjai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klímaszkepticizmus léte egyrészről  tulajdonképpen  a tudomány működésének természetes velejárója</a:t>
            </a:r>
          </a:p>
          <a:p>
            <a:pPr marL="0" indent="0">
              <a:buNone/>
            </a:pPr>
            <a:endParaRPr lang="hu-HU" sz="2800" dirty="0" smtClean="0"/>
          </a:p>
          <a:p>
            <a:r>
              <a:rPr lang="hu-HU" sz="2800" dirty="0" smtClean="0"/>
              <a:t>A klímaszkepticizmus alapjai sokfélék, részben a tudományos eredményeken, részben a tudománnyal, részben a politikai vezetéssel szembeni bizalmatlanságon alapulnak, részben érdek-alapúak</a:t>
            </a:r>
          </a:p>
        </p:txBody>
      </p:sp>
    </p:spTree>
    <p:extLst>
      <p:ext uri="{BB962C8B-B14F-4D97-AF65-F5344CB8AC3E}">
        <p14:creationId xmlns:p14="http://schemas.microsoft.com/office/powerpoint/2010/main" val="377368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Klímaszkeptikusok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Tudományos klímaszkepticizmus:</a:t>
            </a:r>
          </a:p>
          <a:p>
            <a:pPr marL="0" indent="0">
              <a:buNone/>
            </a:pPr>
            <a:endParaRPr lang="hu-HU" sz="2400" dirty="0" smtClean="0"/>
          </a:p>
          <a:p>
            <a:r>
              <a:rPr lang="hu-HU" sz="2400" b="1" dirty="0" smtClean="0"/>
              <a:t>Szakemberek (geológus, meteorológus, </a:t>
            </a:r>
            <a:r>
              <a:rPr lang="hu-HU" sz="2400" b="1" dirty="0" err="1" smtClean="0"/>
              <a:t>paleoklimatológus</a:t>
            </a:r>
            <a:r>
              <a:rPr lang="hu-HU" sz="2400" b="1" dirty="0" smtClean="0"/>
              <a:t> stb.)</a:t>
            </a:r>
          </a:p>
          <a:p>
            <a:r>
              <a:rPr lang="hu-HU" sz="2200" dirty="0" smtClean="0"/>
              <a:t>A klímaváltozást jelző adatok pontosságát kétlik</a:t>
            </a:r>
          </a:p>
          <a:p>
            <a:r>
              <a:rPr lang="hu-HU" sz="2200" dirty="0" smtClean="0"/>
              <a:t>A klímaváltozás emberi eredetét kétlik</a:t>
            </a:r>
          </a:p>
          <a:p>
            <a:r>
              <a:rPr lang="hu-HU" sz="2200" dirty="0" smtClean="0"/>
              <a:t>A klímaváltozás okát ismeretlennek veszik</a:t>
            </a:r>
          </a:p>
          <a:p>
            <a:r>
              <a:rPr lang="hu-HU" sz="2200" dirty="0" smtClean="0"/>
              <a:t>A klímaváltozás várható hatásainak jelentőségét kisebbítik</a:t>
            </a:r>
          </a:p>
          <a:p>
            <a:endParaRPr lang="hu-HU" sz="2400" b="1" dirty="0" smtClean="0"/>
          </a:p>
          <a:p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13113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Klímaszkeptikusok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/>
              <a:t>Közéleti klímaszkepticizmus:</a:t>
            </a:r>
          </a:p>
          <a:p>
            <a:r>
              <a:rPr lang="hu-HU" dirty="0"/>
              <a:t>Döntéshozók, gazdasági szereplők, illetve választópolgárok</a:t>
            </a:r>
          </a:p>
          <a:p>
            <a:r>
              <a:rPr lang="hu-HU" dirty="0"/>
              <a:t>Politikai érdekből</a:t>
            </a:r>
          </a:p>
          <a:p>
            <a:r>
              <a:rPr lang="hu-HU" dirty="0"/>
              <a:t>Gazdasági érdekből (lobbi, globális klíma koalíció)</a:t>
            </a:r>
          </a:p>
          <a:p>
            <a:r>
              <a:rPr lang="hu-HU" dirty="0"/>
              <a:t>Befolyásoltság miatt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57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„Régen </a:t>
            </a:r>
            <a:r>
              <a:rPr lang="hu-HU" dirty="0" smtClean="0"/>
              <a:t>is változott a </a:t>
            </a:r>
            <a:r>
              <a:rPr lang="hu-HU" dirty="0" smtClean="0"/>
              <a:t>klíma”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klíma sosem volt állandó (ez tény)</a:t>
            </a:r>
          </a:p>
          <a:p>
            <a:r>
              <a:rPr lang="hu-HU" dirty="0" smtClean="0"/>
              <a:t>Természetes folyamatok eredménye volt a melegedés (és a hűlés)</a:t>
            </a:r>
          </a:p>
          <a:p>
            <a:r>
              <a:rPr lang="hu-HU" dirty="0" smtClean="0"/>
              <a:t>Közelmúltban is volt tapasztalható jelentős változás (Grönlandi viking telepek)</a:t>
            </a:r>
          </a:p>
          <a:p>
            <a:r>
              <a:rPr lang="hu-HU" dirty="0" smtClean="0"/>
              <a:t>Az adatok alapján a múltbéli klímaváltozások is lehettek gyorsak (Vosztok jégmag adatok)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565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Vosztok jégmag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Gyors melegedés, lassú hűlés</a:t>
            </a:r>
            <a:endParaRPr lang="hu-HU" dirty="0"/>
          </a:p>
        </p:txBody>
      </p:sp>
      <p:pic>
        <p:nvPicPr>
          <p:cNvPr id="4" name="Picture 2" descr="D:\ági\tananyag\MSC\Klímaváltozás\vosztok ice_core_recor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913" y="2924944"/>
            <a:ext cx="7239000" cy="31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8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„Antropogén </a:t>
            </a:r>
            <a:r>
              <a:rPr lang="hu-HU" dirty="0" smtClean="0"/>
              <a:t>hatásokat kompenzálja a </a:t>
            </a:r>
            <a:r>
              <a:rPr lang="hu-HU" dirty="0" smtClean="0"/>
              <a:t>Föld”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 természet erősebb</a:t>
            </a:r>
          </a:p>
          <a:p>
            <a:r>
              <a:rPr lang="hu-HU" dirty="0" smtClean="0"/>
              <a:t>Az ember csak egy „kis hangya”</a:t>
            </a:r>
          </a:p>
          <a:p>
            <a:r>
              <a:rPr lang="hu-HU" dirty="0" smtClean="0"/>
              <a:t>A </a:t>
            </a:r>
            <a:r>
              <a:rPr lang="hu-HU" dirty="0"/>
              <a:t>légkör az emberi tevékenység által okozott változásokkal szemben sokkal ellenállóbb, és széles skálán képes a változásokkal ellentétes hatású folyamatok </a:t>
            </a:r>
            <a:r>
              <a:rPr lang="hu-HU" dirty="0" smtClean="0"/>
              <a:t>beindítására</a:t>
            </a:r>
          </a:p>
          <a:p>
            <a:r>
              <a:rPr lang="hu-HU" dirty="0" smtClean="0"/>
              <a:t>Élőlények majd alkalmazkodnak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85712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2F9A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2F9A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495</Words>
  <Application>Microsoft Office PowerPoint</Application>
  <PresentationFormat>Diavetítés a képernyőre (4:3 oldalarány)</PresentationFormat>
  <Paragraphs>92</Paragraphs>
  <Slides>18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19" baseType="lpstr">
      <vt:lpstr>Office-téma</vt:lpstr>
      <vt:lpstr>Globális klímaváltozás – dilemmák, szkeptikus vélemények</vt:lpstr>
      <vt:lpstr>Felmelegedés, klímaváltozás</vt:lpstr>
      <vt:lpstr>A klímaváltozás megítélése</vt:lpstr>
      <vt:lpstr>A klímaszkepticizmus alapjai</vt:lpstr>
      <vt:lpstr>Klímaszkeptikusok</vt:lpstr>
      <vt:lpstr>Klímaszkeptikusok</vt:lpstr>
      <vt:lpstr>„Régen is változott a klíma”</vt:lpstr>
      <vt:lpstr>Vosztok jégmag</vt:lpstr>
      <vt:lpstr>„Antropogén hatásokat kompenzálja a Föld”</vt:lpstr>
      <vt:lpstr>Szkeptikusok az üvegházgázokról</vt:lpstr>
      <vt:lpstr>IPCC mennyire pontos?</vt:lpstr>
      <vt:lpstr>„A melegedés hasznos”</vt:lpstr>
      <vt:lpstr>Globális Klímakoalíció</vt:lpstr>
      <vt:lpstr>Lobbi</vt:lpstr>
      <vt:lpstr>Klímaszkeptikusok</vt:lpstr>
      <vt:lpstr>Klímaszkeptikus a Csúcstalálkozón</vt:lpstr>
      <vt:lpstr>Források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55</cp:revision>
  <dcterms:created xsi:type="dcterms:W3CDTF">2013-11-17T10:58:38Z</dcterms:created>
  <dcterms:modified xsi:type="dcterms:W3CDTF">2013-11-25T22:38:31Z</dcterms:modified>
</cp:coreProperties>
</file>