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6" r:id="rId9"/>
    <p:sldId id="263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7675F"/>
    <a:srgbClr val="8F45C7"/>
    <a:srgbClr val="286248"/>
    <a:srgbClr val="E44D0A"/>
    <a:srgbClr val="1394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BB1-4FA0-45A6-B521-402D3BCEDD8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1E6-6785-4219-9DE8-539BA0C25A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0554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BB1-4FA0-45A6-B521-402D3BCEDD8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1E6-6785-4219-9DE8-539BA0C25A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9166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BB1-4FA0-45A6-B521-402D3BCEDD8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1E6-6785-4219-9DE8-539BA0C25A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8020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BB1-4FA0-45A6-B521-402D3BCEDD8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1E6-6785-4219-9DE8-539BA0C25A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4596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BB1-4FA0-45A6-B521-402D3BCEDD8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1E6-6785-4219-9DE8-539BA0C25A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686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BB1-4FA0-45A6-B521-402D3BCEDD8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1E6-6785-4219-9DE8-539BA0C25A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6416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BB1-4FA0-45A6-B521-402D3BCEDD8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1E6-6785-4219-9DE8-539BA0C25A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9939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BB1-4FA0-45A6-B521-402D3BCEDD8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1E6-6785-4219-9DE8-539BA0C25A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5360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BB1-4FA0-45A6-B521-402D3BCEDD8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1E6-6785-4219-9DE8-539BA0C25A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1290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BB1-4FA0-45A6-B521-402D3BCEDD8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1E6-6785-4219-9DE8-539BA0C25A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4020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3BB1-4FA0-45A6-B521-402D3BCEDD8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91E6-6785-4219-9DE8-539BA0C25A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5545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73BB1-4FA0-45A6-B521-402D3BCEDD8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F91E6-6785-4219-9DE8-539BA0C25A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11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geography.about.com/od/geographyintern/a/permafrost.htm" TargetMode="External"/><Relationship Id="rId13" Type="http://schemas.openxmlformats.org/officeDocument/2006/relationships/hyperlink" Target="http://www.wallpaperup.com/67328/mountains_landscapes_lakes_Siberia_Altai.html" TargetMode="External"/><Relationship Id="rId18" Type="http://schemas.openxmlformats.org/officeDocument/2006/relationships/hyperlink" Target="http://www.youtube.com/watch?v=iMzOjpG9JGw" TargetMode="External"/><Relationship Id="rId3" Type="http://schemas.openxmlformats.org/officeDocument/2006/relationships/hyperlink" Target="http://www.met.hu/eghajlat/eghajlatvaltozas/IPCC_jelentes/index.php?id=111&amp;hir=IPCC_2007._evi_jelentese" TargetMode="External"/><Relationship Id="rId7" Type="http://schemas.openxmlformats.org/officeDocument/2006/relationships/hyperlink" Target="http://kitekinto.hu/galeria/klimavaltozas_kepekben/18/" TargetMode="External"/><Relationship Id="rId12" Type="http://schemas.openxmlformats.org/officeDocument/2006/relationships/hyperlink" Target="http://sportslife7.blogspot.hu/2010/07/russian-car-trip-through-siberia.html" TargetMode="External"/><Relationship Id="rId17" Type="http://schemas.openxmlformats.org/officeDocument/2006/relationships/hyperlink" Target="http://www.colourbox.com/image/siberia-winter-landscape-snow-hill-and-tree-image-2280555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://blog.cunysustainablecities.org/wp-content/uploads/2010/01/shutterstock_siberia_z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4/4b/Frozenground.gif" TargetMode="External"/><Relationship Id="rId11" Type="http://schemas.openxmlformats.org/officeDocument/2006/relationships/hyperlink" Target="http://alexanderloginov.deviantart.com/art/Nature-in-Siberia-320087915" TargetMode="External"/><Relationship Id="rId5" Type="http://schemas.openxmlformats.org/officeDocument/2006/relationships/hyperlink" Target="http://metaldetectingworld.com/05_sib_index.shtml" TargetMode="External"/><Relationship Id="rId15" Type="http://schemas.openxmlformats.org/officeDocument/2006/relationships/hyperlink" Target="http://simbania.wordpress.com/2010/08/01/animal-of-the-day-%E2%80%93-8012010-%E2%80%93-the-siberian-tiger/" TargetMode="External"/><Relationship Id="rId10" Type="http://schemas.openxmlformats.org/officeDocument/2006/relationships/hyperlink" Target="http://www.sciencedirect.com/science/article/pii/S0033589410001468" TargetMode="External"/><Relationship Id="rId4" Type="http://schemas.openxmlformats.org/officeDocument/2006/relationships/hyperlink" Target="http://geography.about.com/od/russiamaps/a/siberia.htm" TargetMode="External"/><Relationship Id="rId9" Type="http://schemas.openxmlformats.org/officeDocument/2006/relationships/hyperlink" Target="http://www.nar.ucar.edu/2008/ESSL/catalog/cgd/trenberth.php" TargetMode="External"/><Relationship Id="rId14" Type="http://schemas.openxmlformats.org/officeDocument/2006/relationships/hyperlink" Target="http://wallpapers5stars.com/siberia/siberia-wallpaper-3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49000"/>
            </a:schemeClr>
          </a:solidFill>
        </p:spPr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klímaváltozás hatása Szibériára, és Szibéria hatása a klímaváltozásra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6400800" cy="1320552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Németh Brigitta </a:t>
            </a:r>
            <a:r>
              <a:rPr lang="hu-H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EB2C9V</a:t>
            </a:r>
          </a:p>
          <a:p>
            <a:pPr algn="l"/>
            <a:r>
              <a:rPr lang="hu-H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ELTE TTK Környezettudomány MSC 2013</a:t>
            </a:r>
            <a:endParaRPr lang="hu-H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2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Szibéria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 descr="2280555-356860-siberia-winter-landscape-snow-hill-and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052736"/>
            <a:ext cx="3240359" cy="2160240"/>
          </a:xfrm>
          <a:prstGeom prst="rect">
            <a:avLst/>
          </a:prstGeom>
        </p:spPr>
      </p:pic>
      <p:pic>
        <p:nvPicPr>
          <p:cNvPr id="4" name="Kép 3" descr="ae261fbd7b8f98674e378806b400ad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04664"/>
            <a:ext cx="4067944" cy="3050958"/>
          </a:xfrm>
          <a:prstGeom prst="rect">
            <a:avLst/>
          </a:prstGeom>
        </p:spPr>
      </p:pic>
      <p:pic>
        <p:nvPicPr>
          <p:cNvPr id="5" name="Kép 4" descr="lounging_siberian_tiger_p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789040"/>
            <a:ext cx="3541266" cy="2654295"/>
          </a:xfrm>
          <a:prstGeom prst="rect">
            <a:avLst/>
          </a:prstGeom>
        </p:spPr>
      </p:pic>
      <p:pic>
        <p:nvPicPr>
          <p:cNvPr id="6" name="Kép 5" descr="nature_in_siberia_by_alexander_frank-d5akl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933055"/>
            <a:ext cx="3625592" cy="2417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0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Szibéria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 descr="shutterstock_siberia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2656"/>
            <a:ext cx="4533900" cy="3048000"/>
          </a:xfrm>
          <a:prstGeom prst="rect">
            <a:avLst/>
          </a:prstGeom>
        </p:spPr>
      </p:pic>
      <p:pic>
        <p:nvPicPr>
          <p:cNvPr id="5" name="Kép 4" descr="siber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2928325" cy="2196244"/>
          </a:xfrm>
          <a:prstGeom prst="rect">
            <a:avLst/>
          </a:prstGeom>
        </p:spPr>
      </p:pic>
      <p:pic>
        <p:nvPicPr>
          <p:cNvPr id="6" name="Kép 5" descr="siberia-wallpaper-33_739792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5282952" cy="2976063"/>
          </a:xfrm>
          <a:prstGeom prst="rect">
            <a:avLst/>
          </a:prstGeom>
        </p:spPr>
      </p:pic>
      <p:pic>
        <p:nvPicPr>
          <p:cNvPr id="7" name="Kép 6" descr="permafros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005064"/>
            <a:ext cx="2736528" cy="204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8138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08720"/>
            <a:ext cx="8301608" cy="5949280"/>
          </a:xfrm>
        </p:spPr>
        <p:txBody>
          <a:bodyPr>
            <a:normAutofit fontScale="40000" lnSpcReduction="20000"/>
          </a:bodyPr>
          <a:lstStyle/>
          <a:p>
            <a:r>
              <a:rPr lang="hu-HU" sz="4500" b="1" dirty="0" smtClean="0"/>
              <a:t>Források:</a:t>
            </a:r>
          </a:p>
          <a:p>
            <a:pPr lvl="1">
              <a:buNone/>
            </a:pPr>
            <a:r>
              <a:rPr lang="hu-HU" sz="4000" dirty="0" smtClean="0"/>
              <a:t>Walter K. M. et .</a:t>
            </a:r>
            <a:r>
              <a:rPr lang="hu-HU" sz="4000" dirty="0" err="1" smtClean="0"/>
              <a:t>al</a:t>
            </a:r>
            <a:r>
              <a:rPr lang="hu-HU" sz="4000" dirty="0" smtClean="0"/>
              <a:t> (2006) </a:t>
            </a:r>
            <a:r>
              <a:rPr lang="en-US" sz="4000" dirty="0" smtClean="0"/>
              <a:t>Methane bubbling from Siberian thaw lakes as a</a:t>
            </a:r>
            <a:r>
              <a:rPr lang="hu-HU" sz="4000" dirty="0" smtClean="0"/>
              <a:t> </a:t>
            </a:r>
            <a:r>
              <a:rPr lang="en-US" sz="4000" dirty="0" smtClean="0"/>
              <a:t>positive feedback to climate warming</a:t>
            </a:r>
            <a:endParaRPr lang="hu-HU" sz="4000" dirty="0" smtClean="0"/>
          </a:p>
          <a:p>
            <a:pPr lvl="1">
              <a:buNone/>
            </a:pPr>
            <a:r>
              <a:rPr lang="hu-HU" sz="4000" dirty="0" smtClean="0"/>
              <a:t>IPCC 2007-es jelentése: </a:t>
            </a:r>
            <a:r>
              <a:rPr lang="hu-HU" sz="4000" u="sng" dirty="0" smtClean="0">
                <a:hlinkClick r:id="rId3"/>
              </a:rPr>
              <a:t>http://www.met.hu/eghajlat/eghajlatvaltozas/IPCC_jelentes/index.php?id=111&amp;hir=IPCC_2007._evi_jelentese</a:t>
            </a:r>
            <a:endParaRPr lang="hu-HU" sz="3500" dirty="0" smtClean="0"/>
          </a:p>
          <a:p>
            <a:pPr lvl="1">
              <a:buNone/>
            </a:pPr>
            <a:r>
              <a:rPr lang="hu-HU" sz="3500" u="sng" dirty="0" smtClean="0">
                <a:hlinkClick r:id="rId4"/>
              </a:rPr>
              <a:t>http://geography.about.com/od/russiamaps/a/siberia.htm</a:t>
            </a:r>
            <a:endParaRPr lang="hu-HU" sz="3500" dirty="0" smtClean="0"/>
          </a:p>
          <a:p>
            <a:pPr lvl="1">
              <a:buNone/>
            </a:pPr>
            <a:r>
              <a:rPr lang="hu-HU" sz="3500" u="sng" dirty="0" smtClean="0">
                <a:hlinkClick r:id="rId5"/>
              </a:rPr>
              <a:t>http://metaldetectingworld.com/05_sib_index.shtml</a:t>
            </a:r>
            <a:endParaRPr lang="hu-HU" sz="3500" dirty="0" smtClean="0"/>
          </a:p>
          <a:p>
            <a:pPr lvl="1">
              <a:buNone/>
            </a:pPr>
            <a:r>
              <a:rPr lang="hu-HU" sz="3500" dirty="0" smtClean="0">
                <a:hlinkClick r:id="rId6"/>
              </a:rPr>
              <a:t>http://upload.wikimedia.org/wikipedia/commons/4/4b/Frozenground.gif</a:t>
            </a:r>
            <a:endParaRPr lang="hu-HU" sz="3500" dirty="0" smtClean="0"/>
          </a:p>
          <a:p>
            <a:pPr lvl="1">
              <a:buNone/>
            </a:pPr>
            <a:r>
              <a:rPr lang="hu-HU" sz="3500" u="sng" dirty="0" smtClean="0">
                <a:hlinkClick r:id="rId7"/>
              </a:rPr>
              <a:t>http://kitekinto.hu/galeria/klimavaltozas_kepekben/18/</a:t>
            </a:r>
            <a:endParaRPr lang="hu-HU" sz="3500" dirty="0" smtClean="0"/>
          </a:p>
          <a:p>
            <a:pPr lvl="1">
              <a:buNone/>
            </a:pPr>
            <a:r>
              <a:rPr lang="hu-HU" sz="3500" u="sng" dirty="0" smtClean="0">
                <a:hlinkClick r:id="rId8"/>
              </a:rPr>
              <a:t>http://geography.about.com/od/geographyintern/a/permafrost.htm</a:t>
            </a:r>
            <a:endParaRPr lang="hu-HU" sz="3500" u="sng" dirty="0" smtClean="0"/>
          </a:p>
          <a:p>
            <a:pPr lvl="1">
              <a:buNone/>
            </a:pPr>
            <a:r>
              <a:rPr lang="hu-HU" sz="3500" u="sng" dirty="0" smtClean="0">
                <a:hlinkClick r:id="rId9"/>
              </a:rPr>
              <a:t>http://www.nar.ucar.edu/2008/ESSL/catalog/cgd/trenberth.php</a:t>
            </a:r>
            <a:endParaRPr lang="hu-HU" sz="3500" u="sng" dirty="0" smtClean="0"/>
          </a:p>
          <a:p>
            <a:pPr lvl="1">
              <a:buNone/>
            </a:pPr>
            <a:r>
              <a:rPr lang="hu-HU" sz="3500" dirty="0" smtClean="0">
                <a:hlinkClick r:id="rId10"/>
              </a:rPr>
              <a:t>http://www.sciencedirect.com/science/article/pii/S0033589410001468</a:t>
            </a:r>
            <a:endParaRPr lang="hu-HU" sz="3500" dirty="0" smtClean="0"/>
          </a:p>
          <a:p>
            <a:pPr>
              <a:buNone/>
            </a:pPr>
            <a:endParaRPr lang="hu-HU" sz="3500" dirty="0" smtClean="0"/>
          </a:p>
          <a:p>
            <a:r>
              <a:rPr lang="hu-HU" sz="3500" dirty="0" smtClean="0"/>
              <a:t>Utolsó </a:t>
            </a:r>
            <a:r>
              <a:rPr lang="hu-HU" sz="3500" dirty="0" smtClean="0"/>
              <a:t>2 dia </a:t>
            </a:r>
            <a:r>
              <a:rPr lang="hu-HU" sz="3500" dirty="0" smtClean="0"/>
              <a:t>képei:</a:t>
            </a:r>
          </a:p>
          <a:p>
            <a:pPr lvl="1">
              <a:buNone/>
            </a:pPr>
            <a:r>
              <a:rPr lang="hu-HU" sz="3500" dirty="0" smtClean="0">
                <a:hlinkClick r:id="rId11"/>
              </a:rPr>
              <a:t>http://alexanderloginov.deviantart.com/art/Nature-in-Siberia-320087915</a:t>
            </a:r>
            <a:endParaRPr lang="hu-HU" sz="3500" dirty="0" smtClean="0"/>
          </a:p>
          <a:p>
            <a:pPr lvl="1">
              <a:buNone/>
            </a:pPr>
            <a:r>
              <a:rPr lang="hu-HU" sz="3500" dirty="0" smtClean="0">
                <a:hlinkClick r:id="rId12"/>
              </a:rPr>
              <a:t>http://sportslife7.blogspot.hu/2010/07/</a:t>
            </a:r>
            <a:r>
              <a:rPr lang="hu-HU" sz="3500" dirty="0" err="1" smtClean="0">
                <a:hlinkClick r:id="rId12"/>
              </a:rPr>
              <a:t>russian-car-trip-through-siberia.html</a:t>
            </a:r>
            <a:endParaRPr lang="hu-HU" sz="3500" dirty="0" smtClean="0"/>
          </a:p>
          <a:p>
            <a:pPr lvl="1">
              <a:buNone/>
            </a:pPr>
            <a:r>
              <a:rPr lang="hu-HU" sz="3500" dirty="0" smtClean="0">
                <a:hlinkClick r:id="rId13"/>
              </a:rPr>
              <a:t>http://www.wallpaperup.com/67328/mountains_landscapes_lakes_Siberia_Altai.html</a:t>
            </a:r>
            <a:endParaRPr lang="hu-HU" sz="3500" dirty="0" smtClean="0"/>
          </a:p>
          <a:p>
            <a:pPr lvl="1">
              <a:buNone/>
            </a:pPr>
            <a:r>
              <a:rPr lang="hu-HU" sz="3500" dirty="0" smtClean="0">
                <a:hlinkClick r:id="rId14"/>
              </a:rPr>
              <a:t>http://wallpapers5stars.com/</a:t>
            </a:r>
            <a:r>
              <a:rPr lang="hu-HU" sz="3500" dirty="0" err="1" smtClean="0">
                <a:hlinkClick r:id="rId14"/>
              </a:rPr>
              <a:t>siberia</a:t>
            </a:r>
            <a:r>
              <a:rPr lang="hu-HU" sz="3500" dirty="0" smtClean="0">
                <a:hlinkClick r:id="rId14"/>
              </a:rPr>
              <a:t>/siberia-wallpaper-33</a:t>
            </a:r>
            <a:endParaRPr lang="hu-HU" sz="3500" dirty="0" smtClean="0"/>
          </a:p>
          <a:p>
            <a:pPr lvl="1">
              <a:buNone/>
            </a:pPr>
            <a:r>
              <a:rPr lang="hu-HU" sz="3500" dirty="0" smtClean="0">
                <a:hlinkClick r:id="rId15"/>
              </a:rPr>
              <a:t>http://simbania.wordpress.com/2010/08/01/animal-of-the-day-%E2%80%93-8012010-%E2%80%93-the-siberian-tiger/</a:t>
            </a:r>
            <a:endParaRPr lang="hu-HU" sz="3500" dirty="0" smtClean="0"/>
          </a:p>
          <a:p>
            <a:pPr lvl="1">
              <a:buNone/>
            </a:pPr>
            <a:r>
              <a:rPr lang="hu-HU" sz="3500" dirty="0" smtClean="0">
                <a:hlinkClick r:id="rId16"/>
              </a:rPr>
              <a:t>http://blog.cunysustainablecities.org/wp-content/uploads/2010/01/shutterstock_siberia_z.jpg</a:t>
            </a:r>
            <a:endParaRPr lang="hu-HU" sz="3500" dirty="0" smtClean="0"/>
          </a:p>
          <a:p>
            <a:pPr lvl="1">
              <a:buNone/>
            </a:pPr>
            <a:r>
              <a:rPr lang="hu-HU" sz="3500" dirty="0" smtClean="0">
                <a:hlinkClick r:id="rId17"/>
              </a:rPr>
              <a:t>http://</a:t>
            </a:r>
            <a:r>
              <a:rPr lang="hu-HU" sz="3500" dirty="0" smtClean="0">
                <a:hlinkClick r:id="rId17"/>
              </a:rPr>
              <a:t>www.colourbox.com/image/siberia-winter-landscape-snow-hill-and-tree-image-2280555</a:t>
            </a:r>
            <a:endParaRPr lang="hu-HU" sz="3500" dirty="0" smtClean="0"/>
          </a:p>
          <a:p>
            <a:pPr lvl="1">
              <a:buNone/>
            </a:pPr>
            <a:r>
              <a:rPr lang="hu-HU" sz="3500" u="sng" dirty="0" smtClean="0">
                <a:solidFill>
                  <a:srgbClr val="0033CC"/>
                </a:solidFill>
              </a:rPr>
              <a:t>http://www.tiempo.com/ram/130/la-fusion-del-permafrost-libera-gases-y-restos-de-mamuts</a:t>
            </a:r>
            <a:r>
              <a:rPr lang="hu-HU" sz="3500" u="sng" dirty="0" smtClean="0">
                <a:solidFill>
                  <a:srgbClr val="0033CC"/>
                </a:solidFill>
              </a:rPr>
              <a:t>/</a:t>
            </a:r>
            <a:endParaRPr lang="hu-HU" sz="3500" u="sng" dirty="0" smtClean="0">
              <a:solidFill>
                <a:srgbClr val="0033CC"/>
              </a:solidFill>
            </a:endParaRPr>
          </a:p>
          <a:p>
            <a:pPr lvl="1">
              <a:buNone/>
            </a:pPr>
            <a:endParaRPr lang="hu-HU" sz="3500" dirty="0" smtClean="0"/>
          </a:p>
          <a:p>
            <a:r>
              <a:rPr lang="hu-HU" sz="4500" b="1" dirty="0" smtClean="0">
                <a:solidFill>
                  <a:srgbClr val="C00000"/>
                </a:solidFill>
              </a:rPr>
              <a:t>Ajánlás</a:t>
            </a:r>
            <a:r>
              <a:rPr lang="hu-HU" sz="4500" dirty="0" smtClean="0">
                <a:solidFill>
                  <a:srgbClr val="C00000"/>
                </a:solidFill>
              </a:rPr>
              <a:t>:</a:t>
            </a:r>
          </a:p>
          <a:p>
            <a:pPr lvl="1">
              <a:buNone/>
            </a:pPr>
            <a:r>
              <a:rPr lang="hu-HU" sz="4000" dirty="0" smtClean="0">
                <a:solidFill>
                  <a:srgbClr val="C00000"/>
                </a:solidFill>
              </a:rPr>
              <a:t>Természetfilm Szibériáról: </a:t>
            </a:r>
            <a:r>
              <a:rPr lang="hu-HU" sz="4000" u="sng" dirty="0" smtClean="0">
                <a:solidFill>
                  <a:srgbClr val="C00000"/>
                </a:solidFill>
                <a:hlinkClick r:id="rId18"/>
              </a:rPr>
              <a:t>http://www.youtube.com/watch?v=iMzOjpG9JGw</a:t>
            </a:r>
            <a:endParaRPr lang="hu-HU" sz="4000" dirty="0">
              <a:solidFill>
                <a:srgbClr val="C00000"/>
              </a:solidFill>
            </a:endParaRPr>
          </a:p>
          <a:p>
            <a:pPr lvl="1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29692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Éghajlatváltozás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5328592"/>
          </a:xfrm>
        </p:spPr>
        <p:txBody>
          <a:bodyPr>
            <a:normAutofit fontScale="85000" lnSpcReduction="10000"/>
          </a:bodyPr>
          <a:lstStyle/>
          <a:p>
            <a:r>
              <a:rPr lang="hu-HU" sz="3300" dirty="0" smtClean="0">
                <a:solidFill>
                  <a:srgbClr val="139402"/>
                </a:solidFill>
              </a:rPr>
              <a:t>Természetes jelenségek</a:t>
            </a:r>
          </a:p>
          <a:p>
            <a:pPr lvl="1"/>
            <a:r>
              <a:rPr lang="hu-HU" sz="2900" dirty="0" smtClean="0"/>
              <a:t>Napsugárzás, földfelszín tulajdonságok megváltozása; </a:t>
            </a:r>
            <a:r>
              <a:rPr lang="hu-HU" sz="2900" dirty="0" err="1" smtClean="0"/>
              <a:t>Nap-Föld</a:t>
            </a:r>
            <a:r>
              <a:rPr lang="hu-HU" sz="2900" dirty="0" smtClean="0"/>
              <a:t> helyzete, kölcsönhatása; Nap tevékenység… stb.</a:t>
            </a:r>
          </a:p>
          <a:p>
            <a:r>
              <a:rPr lang="hu-HU" sz="3300" u="sng" dirty="0" smtClean="0">
                <a:solidFill>
                  <a:srgbClr val="C00000"/>
                </a:solidFill>
              </a:rPr>
              <a:t>Emberi hatótényezők</a:t>
            </a:r>
          </a:p>
          <a:p>
            <a:pPr lvl="1"/>
            <a:r>
              <a:rPr lang="hu-HU" sz="2900" dirty="0" smtClean="0"/>
              <a:t>CO</a:t>
            </a:r>
            <a:r>
              <a:rPr lang="hu-HU" sz="2900" baseline="-25000" dirty="0" smtClean="0"/>
              <a:t>2</a:t>
            </a:r>
            <a:r>
              <a:rPr lang="hu-HU" sz="2900" dirty="0" smtClean="0"/>
              <a:t>, CH</a:t>
            </a:r>
            <a:r>
              <a:rPr lang="hu-HU" sz="2900" baseline="-25000" dirty="0" smtClean="0"/>
              <a:t>4</a:t>
            </a:r>
            <a:r>
              <a:rPr lang="hu-HU" sz="2900" dirty="0" smtClean="0"/>
              <a:t>, N</a:t>
            </a:r>
            <a:r>
              <a:rPr lang="hu-HU" sz="2900" baseline="-25000" dirty="0" smtClean="0"/>
              <a:t>2</a:t>
            </a:r>
            <a:r>
              <a:rPr lang="hu-HU" sz="2900" dirty="0" smtClean="0"/>
              <a:t>O (üvegházhatást fokozó gázok) koncentrációjának növekedése (iparosodás előtti és utáni adatokat összehasonlítva),</a:t>
            </a:r>
          </a:p>
          <a:p>
            <a:pPr lvl="1"/>
            <a:r>
              <a:rPr lang="hu-HU" sz="2900" dirty="0" smtClean="0"/>
              <a:t>a </a:t>
            </a:r>
            <a:r>
              <a:rPr lang="hu-HU" sz="2900" dirty="0" err="1" smtClean="0"/>
              <a:t>troposzférikus</a:t>
            </a:r>
            <a:r>
              <a:rPr lang="hu-HU" sz="2900" dirty="0" smtClean="0"/>
              <a:t> O</a:t>
            </a:r>
            <a:r>
              <a:rPr lang="hu-HU" sz="2900" baseline="-25000" dirty="0" smtClean="0"/>
              <a:t>3</a:t>
            </a:r>
            <a:r>
              <a:rPr lang="hu-HU" sz="2900" dirty="0" smtClean="0"/>
              <a:t>-t képző vegyi anyagok kibocsátása, </a:t>
            </a:r>
          </a:p>
          <a:p>
            <a:pPr lvl="1"/>
            <a:r>
              <a:rPr lang="hu-HU" sz="2900" dirty="0" smtClean="0"/>
              <a:t>CFC kibocsátás, </a:t>
            </a:r>
          </a:p>
          <a:p>
            <a:pPr lvl="1"/>
            <a:r>
              <a:rPr lang="hu-HU" sz="2900" dirty="0" smtClean="0"/>
              <a:t>aeroszolok (szulfát, szerves szén, feketeszén, nitrát, por…) növekedése a légkörben, </a:t>
            </a:r>
          </a:p>
          <a:p>
            <a:pPr lvl="1"/>
            <a:r>
              <a:rPr lang="hu-HU" sz="2900" dirty="0" smtClean="0"/>
              <a:t>a földhasználat miatti és aeroszol hótakarón való kiülepedése miatti </a:t>
            </a:r>
            <a:r>
              <a:rPr lang="hu-HU" sz="2900" dirty="0" err="1" smtClean="0"/>
              <a:t>albedó</a:t>
            </a:r>
            <a:r>
              <a:rPr lang="hu-HU" sz="2900" dirty="0" smtClean="0"/>
              <a:t> változások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211960" y="47667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 smtClean="0"/>
              <a:t>IPCC (2007): Az éghajlatnak az idők során </a:t>
            </a:r>
          </a:p>
          <a:p>
            <a:r>
              <a:rPr lang="hu-HU" sz="2000" i="1" dirty="0" smtClean="0"/>
              <a:t>bekövetkező bármilyen változása…</a:t>
            </a:r>
            <a:endParaRPr lang="hu-HU" sz="2000" i="1" dirty="0"/>
          </a:p>
        </p:txBody>
      </p:sp>
    </p:spTree>
    <p:extLst>
      <p:ext uri="{BB962C8B-B14F-4D97-AF65-F5344CB8AC3E}">
        <p14:creationId xmlns="" xmlns:p14="http://schemas.microsoft.com/office/powerpoint/2010/main" val="23566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Éghajlatváltozás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10801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Összességében az éghajlati rendszer </a:t>
            </a:r>
            <a:r>
              <a:rPr lang="hu-HU" dirty="0" smtClean="0">
                <a:solidFill>
                  <a:srgbClr val="E44D0A"/>
                </a:solidFill>
              </a:rPr>
              <a:t>melegedés</a:t>
            </a:r>
            <a:r>
              <a:rPr lang="hu-HU" dirty="0" smtClean="0"/>
              <a:t>éről beszélünk: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4253669" cy="366080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148064" y="1628800"/>
            <a:ext cx="3707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- </a:t>
            </a:r>
            <a:r>
              <a:rPr lang="hu-HU" sz="2600" dirty="0" smtClean="0"/>
              <a:t>Globálisan átlagolt levegő- és  óceán- hőmérséklet emelkedése,</a:t>
            </a:r>
          </a:p>
          <a:p>
            <a:r>
              <a:rPr lang="hu-HU" sz="2600" dirty="0" smtClean="0"/>
              <a:t>-  Hó és jégtakarók kiterjedt olvadása</a:t>
            </a:r>
          </a:p>
          <a:p>
            <a:pPr>
              <a:buFontTx/>
              <a:buChar char="-"/>
            </a:pPr>
            <a:r>
              <a:rPr lang="hu-HU" sz="2600" dirty="0" smtClean="0"/>
              <a:t> Globális átlagos tengerszint emelkedés</a:t>
            </a:r>
          </a:p>
          <a:p>
            <a:pPr>
              <a:buFontTx/>
              <a:buChar char="-"/>
            </a:pPr>
            <a:r>
              <a:rPr lang="hu-HU" sz="2600" dirty="0" smtClean="0"/>
              <a:t>…</a:t>
            </a:r>
          </a:p>
          <a:p>
            <a:pPr>
              <a:buFontTx/>
              <a:buChar char="-"/>
            </a:pPr>
            <a:r>
              <a:rPr lang="hu-HU" sz="2600" dirty="0" smtClean="0"/>
              <a:t> állandóan fagyott talajok, a </a:t>
            </a:r>
            <a:r>
              <a:rPr lang="hu-HU" sz="2600" i="1" dirty="0" err="1" smtClean="0">
                <a:solidFill>
                  <a:srgbClr val="27675F"/>
                </a:solidFill>
              </a:rPr>
              <a:t>permafroszt</a:t>
            </a:r>
            <a:r>
              <a:rPr lang="hu-HU" sz="2600" i="1" dirty="0" smtClean="0">
                <a:solidFill>
                  <a:srgbClr val="276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600" i="1" dirty="0" smtClean="0">
                <a:solidFill>
                  <a:srgbClr val="27675F"/>
                </a:solidFill>
              </a:rPr>
              <a:t>területek csökkenése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23528" y="5589240"/>
            <a:ext cx="7272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/>
              <a:t>A megfigyelt kontinentális  és globális léptékű </a:t>
            </a:r>
          </a:p>
          <a:p>
            <a:r>
              <a:rPr lang="hu-HU" sz="1700" dirty="0" smtClean="0"/>
              <a:t>felszínhőmérséklet-változások összehasonlítása </a:t>
            </a:r>
          </a:p>
          <a:p>
            <a:r>
              <a:rPr lang="hu-HU" sz="1700" dirty="0" smtClean="0"/>
              <a:t>a természetes és az antropogén kényszereket használó éghajlati modellekben szimulált eredményekkel. (1906-2005) IPCC (2007)</a:t>
            </a:r>
            <a:endParaRPr lang="hu-HU" sz="1700" dirty="0"/>
          </a:p>
        </p:txBody>
      </p:sp>
    </p:spTree>
    <p:extLst>
      <p:ext uri="{BB962C8B-B14F-4D97-AF65-F5344CB8AC3E}">
        <p14:creationId xmlns="" xmlns:p14="http://schemas.microsoft.com/office/powerpoint/2010/main" val="5666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96" y="764704"/>
            <a:ext cx="4224333" cy="42484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Permafroszt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területek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4680520" cy="5949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i="1" dirty="0" smtClean="0"/>
              <a:t>Fogalma:</a:t>
            </a:r>
            <a:r>
              <a:rPr lang="hu-HU" dirty="0" smtClean="0"/>
              <a:t>  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>
                <a:solidFill>
                  <a:srgbClr val="27675F"/>
                </a:solidFill>
              </a:rPr>
              <a:t>Sarkköri, „örökfagy” terület, mely legalább két éven keresztül fagyott állapotban van.</a:t>
            </a:r>
          </a:p>
          <a:p>
            <a:pPr>
              <a:buNone/>
            </a:pPr>
            <a:r>
              <a:rPr lang="hu-HU" i="1" dirty="0" smtClean="0"/>
              <a:t>Jelmagyarázat:</a:t>
            </a:r>
          </a:p>
          <a:p>
            <a:pPr>
              <a:buNone/>
            </a:pPr>
            <a:r>
              <a:rPr lang="hu-HU" b="1" dirty="0" smtClean="0">
                <a:solidFill>
                  <a:srgbClr val="8F45C7"/>
                </a:solidFill>
              </a:rPr>
              <a:t>	Lila</a:t>
            </a:r>
            <a:r>
              <a:rPr lang="hu-HU" dirty="0" smtClean="0"/>
              <a:t> területek: </a:t>
            </a:r>
            <a:r>
              <a:rPr lang="hu-HU" dirty="0" err="1" smtClean="0"/>
              <a:t>permafroszt</a:t>
            </a:r>
            <a:r>
              <a:rPr lang="hu-HU" dirty="0" smtClean="0"/>
              <a:t>; </a:t>
            </a:r>
          </a:p>
          <a:p>
            <a:pPr>
              <a:buNone/>
            </a:pPr>
            <a:r>
              <a:rPr lang="hu-HU" b="1" dirty="0" smtClean="0">
                <a:solidFill>
                  <a:srgbClr val="0070C0"/>
                </a:solidFill>
              </a:rPr>
              <a:t>	kék</a:t>
            </a:r>
            <a:r>
              <a:rPr lang="hu-HU" dirty="0" smtClean="0"/>
              <a:t> területek: időszakosan fagyott (évente legalább 15 nap); </a:t>
            </a:r>
          </a:p>
          <a:p>
            <a:pPr>
              <a:buNone/>
            </a:pP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rózsaszín</a:t>
            </a: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smtClean="0"/>
              <a:t>területek: változó (évente 15 napnál kevesebb). </a:t>
            </a:r>
          </a:p>
          <a:p>
            <a:pPr>
              <a:buNone/>
            </a:pPr>
            <a:r>
              <a:rPr lang="hu-HU" dirty="0" smtClean="0"/>
              <a:t>	A </a:t>
            </a:r>
            <a:r>
              <a:rPr lang="hu-HU" b="1" dirty="0" smtClean="0"/>
              <a:t>fekete</a:t>
            </a:r>
            <a:r>
              <a:rPr lang="hu-HU" dirty="0" smtClean="0"/>
              <a:t> vonal a hótakaró legnagyobb kiterjedéseinek többévi átlagát jelzi.</a:t>
            </a:r>
          </a:p>
        </p:txBody>
      </p:sp>
      <p:sp>
        <p:nvSpPr>
          <p:cNvPr id="5" name="Szövegdoboz 4"/>
          <p:cNvSpPr txBox="1"/>
          <p:nvPr/>
        </p:nvSpPr>
        <p:spPr>
          <a:xfrm rot="5400000">
            <a:off x="6224963" y="3087932"/>
            <a:ext cx="5530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http://upload.wikimedia.org/wikipedia/commons/4/4b/Frozenground.gif</a:t>
            </a:r>
            <a:endParaRPr lang="hu-HU" sz="1400" dirty="0"/>
          </a:p>
        </p:txBody>
      </p:sp>
    </p:spTree>
    <p:extLst>
      <p:ext uri="{BB962C8B-B14F-4D97-AF65-F5344CB8AC3E}">
        <p14:creationId xmlns="" xmlns:p14="http://schemas.microsoft.com/office/powerpoint/2010/main" val="22432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Szibéria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4048" y="404664"/>
            <a:ext cx="4139952" cy="6048672"/>
          </a:xfrm>
        </p:spPr>
        <p:txBody>
          <a:bodyPr>
            <a:normAutofit fontScale="85000" lnSpcReduction="20000"/>
          </a:bodyPr>
          <a:lstStyle/>
          <a:p>
            <a:r>
              <a:rPr lang="hu-HU" sz="2900" dirty="0" smtClean="0"/>
              <a:t>Oroszország 77%-át teszi ki Ázsia északi részén</a:t>
            </a:r>
          </a:p>
          <a:p>
            <a:r>
              <a:rPr lang="hu-HU" sz="2900" dirty="0" smtClean="0"/>
              <a:t>Területe:</a:t>
            </a:r>
          </a:p>
          <a:p>
            <a:pPr lvl="1"/>
            <a:r>
              <a:rPr lang="hu-HU" sz="2500" dirty="0" smtClean="0"/>
              <a:t>13,1 millió km</a:t>
            </a:r>
            <a:r>
              <a:rPr lang="hu-HU" sz="2500" baseline="30000" dirty="0" smtClean="0"/>
              <a:t>2</a:t>
            </a:r>
          </a:p>
          <a:p>
            <a:r>
              <a:rPr lang="hu-HU" sz="2900" dirty="0" smtClean="0"/>
              <a:t>Lakossága:</a:t>
            </a:r>
          </a:p>
          <a:p>
            <a:pPr lvl="1"/>
            <a:r>
              <a:rPr lang="hu-HU" sz="2500" dirty="0" smtClean="0"/>
              <a:t>36 millió fő (különböző kerületekre megosztva)</a:t>
            </a:r>
          </a:p>
          <a:p>
            <a:r>
              <a:rPr lang="hu-HU" sz="2900" dirty="0" smtClean="0"/>
              <a:t>Éghajlata:</a:t>
            </a:r>
          </a:p>
          <a:p>
            <a:pPr lvl="1"/>
            <a:r>
              <a:rPr lang="hu-HU" sz="2500" dirty="0" err="1" smtClean="0"/>
              <a:t>Szubarktikus</a:t>
            </a:r>
            <a:r>
              <a:rPr lang="hu-HU" sz="2500" dirty="0" smtClean="0"/>
              <a:t>, csapadékos</a:t>
            </a:r>
          </a:p>
          <a:p>
            <a:pPr lvl="1"/>
            <a:r>
              <a:rPr lang="hu-HU" sz="2500" dirty="0" smtClean="0"/>
              <a:t>(</a:t>
            </a:r>
            <a:r>
              <a:rPr lang="hu-HU" sz="2500" dirty="0" err="1" smtClean="0"/>
              <a:t>Novosibirks</a:t>
            </a:r>
            <a:r>
              <a:rPr lang="hu-HU" sz="2500" dirty="0" smtClean="0"/>
              <a:t>: </a:t>
            </a:r>
            <a:r>
              <a:rPr lang="hu-HU" sz="2500" dirty="0" err="1" smtClean="0"/>
              <a:t>jan.átl</a:t>
            </a:r>
            <a:r>
              <a:rPr lang="hu-HU" sz="2500" dirty="0" smtClean="0"/>
              <a:t>.: -20°C, júl. </a:t>
            </a:r>
            <a:r>
              <a:rPr lang="hu-HU" sz="2500" dirty="0" err="1" smtClean="0"/>
              <a:t>átl</a:t>
            </a:r>
            <a:r>
              <a:rPr lang="hu-HU" sz="2500" dirty="0" smtClean="0"/>
              <a:t>.: 26°C)</a:t>
            </a:r>
          </a:p>
          <a:p>
            <a:r>
              <a:rPr lang="hu-HU" sz="2900" dirty="0" smtClean="0"/>
              <a:t>Növényzete:</a:t>
            </a:r>
          </a:p>
          <a:p>
            <a:pPr lvl="1"/>
            <a:r>
              <a:rPr lang="hu-HU" sz="2500" dirty="0" smtClean="0"/>
              <a:t>Tajga (legjellemzőbb)</a:t>
            </a:r>
          </a:p>
          <a:p>
            <a:pPr lvl="1"/>
            <a:r>
              <a:rPr lang="hu-HU" sz="2500" dirty="0" smtClean="0"/>
              <a:t>Tundra (északon)</a:t>
            </a:r>
          </a:p>
          <a:p>
            <a:pPr lvl="1"/>
            <a:r>
              <a:rPr lang="hu-HU" sz="2500" dirty="0" smtClean="0"/>
              <a:t>Mérsékelt övi erdők (délen)</a:t>
            </a:r>
          </a:p>
          <a:p>
            <a:r>
              <a:rPr lang="hu-HU" sz="2900" dirty="0" smtClean="0"/>
              <a:t>Tájegységei: </a:t>
            </a:r>
          </a:p>
          <a:p>
            <a:pPr lvl="1"/>
            <a:r>
              <a:rPr lang="hu-HU" sz="2500" dirty="0" err="1" smtClean="0"/>
              <a:t>NY-szibériai-fennsík</a:t>
            </a:r>
            <a:r>
              <a:rPr lang="hu-HU" sz="2500" dirty="0" smtClean="0"/>
              <a:t>,</a:t>
            </a:r>
          </a:p>
          <a:p>
            <a:pPr lvl="1"/>
            <a:r>
              <a:rPr lang="hu-HU" sz="2500" dirty="0" err="1" smtClean="0"/>
              <a:t>Közép-szibériai-fennsík</a:t>
            </a:r>
            <a:r>
              <a:rPr lang="hu-HU" sz="2500" dirty="0" smtClean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628009" cy="367654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16200000">
            <a:off x="-1891638" y="2512327"/>
            <a:ext cx="409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http://metaldetectingworld.com/05_sib_index.shtmll</a:t>
            </a:r>
            <a:endParaRPr lang="hu-HU" sz="1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3528" y="4725144"/>
            <a:ext cx="54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>
                <a:solidFill>
                  <a:srgbClr val="27675F"/>
                </a:solidFill>
              </a:rPr>
              <a:t>Míg a nyugati területeket főleg lápos, mocsaras, a déli területeket pedig gyepes, addig az északi részeket </a:t>
            </a:r>
            <a:r>
              <a:rPr lang="hu-HU" sz="2600" i="1" dirty="0" err="1" smtClean="0">
                <a:solidFill>
                  <a:srgbClr val="27675F"/>
                </a:solidFill>
              </a:rPr>
              <a:t>permafroszt</a:t>
            </a:r>
            <a:r>
              <a:rPr lang="hu-HU" sz="2600" dirty="0" smtClean="0">
                <a:solidFill>
                  <a:srgbClr val="27675F"/>
                </a:solidFill>
              </a:rPr>
              <a:t> területek borítják.</a:t>
            </a:r>
            <a:endParaRPr lang="hu-HU" sz="2600" dirty="0">
              <a:solidFill>
                <a:srgbClr val="27675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8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Szibériai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permafroszt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területek olvadása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52736"/>
            <a:ext cx="3563888" cy="5805264"/>
          </a:xfrm>
        </p:spPr>
        <p:txBody>
          <a:bodyPr>
            <a:normAutofit fontScale="62500" lnSpcReduction="20000"/>
          </a:bodyPr>
          <a:lstStyle/>
          <a:p>
            <a:r>
              <a:rPr lang="hu-HU" sz="3700" dirty="0" smtClean="0"/>
              <a:t>A melegedés miatti olvadás az orosz </a:t>
            </a:r>
            <a:r>
              <a:rPr lang="hu-HU" sz="3700" dirty="0" err="1" smtClean="0"/>
              <a:t>permafroszt</a:t>
            </a:r>
            <a:r>
              <a:rPr lang="hu-HU" sz="3700" dirty="0" smtClean="0"/>
              <a:t> területeken lévő tavak 90%-át érinti. </a:t>
            </a:r>
            <a:r>
              <a:rPr lang="hu-HU" sz="2400" dirty="0" smtClean="0"/>
              <a:t>(2006-ban megjelent Walter et </a:t>
            </a:r>
            <a:r>
              <a:rPr lang="hu-HU" sz="2400" dirty="0" err="1" smtClean="0"/>
              <a:t>al</a:t>
            </a:r>
            <a:r>
              <a:rPr lang="hu-HU" sz="2400" dirty="0" smtClean="0"/>
              <a:t>. cikkének adatai alapján)</a:t>
            </a:r>
          </a:p>
          <a:p>
            <a:endParaRPr lang="hu-HU" sz="3300" dirty="0" smtClean="0"/>
          </a:p>
          <a:p>
            <a:r>
              <a:rPr lang="hu-HU" sz="3700" dirty="0" smtClean="0"/>
              <a:t>A tavaknak metán kibocsátása figyelhető meg, </a:t>
            </a:r>
            <a:r>
              <a:rPr lang="hu-HU" sz="3700" i="1" dirty="0" smtClean="0">
                <a:solidFill>
                  <a:schemeClr val="accent3">
                    <a:lumMod val="50000"/>
                  </a:schemeClr>
                </a:solidFill>
              </a:rPr>
              <a:t>mert a kiolvadt tavak üledékében élő szervezetek aktivitásuk során metánt emittálnak</a:t>
            </a:r>
            <a:r>
              <a:rPr lang="hu-HU" sz="3700" dirty="0" smtClean="0"/>
              <a:t>. Ennek értéke bizonytalan, mert a legtöbb esetben fortyogás, buborékolás közben szabadul fel (térben és időben változó).</a:t>
            </a:r>
          </a:p>
          <a:p>
            <a:endParaRPr lang="hu-HU" dirty="0" smtClean="0"/>
          </a:p>
          <a:p>
            <a:pPr algn="just"/>
            <a:endParaRPr lang="hu-HU" dirty="0" smtClean="0"/>
          </a:p>
        </p:txBody>
      </p:sp>
      <p:pic>
        <p:nvPicPr>
          <p:cNvPr id="4" name="Kép 3" descr="sziberia_permafr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980728"/>
            <a:ext cx="5238750" cy="349567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851920" y="5013176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Azonban bizonyos, hogy ez a metán mennyiség egyre nagyobb mértékben növeli a légkör metán tartalmát.</a:t>
            </a:r>
          </a:p>
          <a:p>
            <a:pPr algn="ctr"/>
            <a:r>
              <a:rPr lang="hu-HU" sz="2200" dirty="0" smtClean="0"/>
              <a:t> </a:t>
            </a:r>
          </a:p>
          <a:p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3059832" y="5373216"/>
            <a:ext cx="792088" cy="0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3635896" y="4509120"/>
            <a:ext cx="4274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http://kitekinto.hu/galeria/klimavaltozas_kepekben/18</a:t>
            </a:r>
            <a:r>
              <a:rPr lang="hu-HU" sz="1400" u="sng" dirty="0" smtClean="0"/>
              <a:t>/</a:t>
            </a:r>
            <a:endParaRPr lang="hu-HU" sz="1400" dirty="0"/>
          </a:p>
        </p:txBody>
      </p:sp>
    </p:spTree>
    <p:extLst>
      <p:ext uri="{BB962C8B-B14F-4D97-AF65-F5344CB8AC3E}">
        <p14:creationId xmlns="" xmlns:p14="http://schemas.microsoft.com/office/powerpoint/2010/main" val="41981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Szibériai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permafroszt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területek olvadása</a:t>
            </a:r>
            <a:endParaRPr lang="hu-HU" dirty="0"/>
          </a:p>
        </p:txBody>
      </p:sp>
      <p:pic>
        <p:nvPicPr>
          <p:cNvPr id="4" name="Tartalom helye 3" descr="yed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104457" cy="2687091"/>
          </a:xfrm>
        </p:spPr>
      </p:pic>
      <p:sp>
        <p:nvSpPr>
          <p:cNvPr id="5" name="Szövegdoboz 4"/>
          <p:cNvSpPr txBox="1"/>
          <p:nvPr/>
        </p:nvSpPr>
        <p:spPr>
          <a:xfrm rot="16200000">
            <a:off x="-2545344" y="3022017"/>
            <a:ext cx="539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http://www.sciencedirect.com/science/article/pii/S0033589410001468</a:t>
            </a:r>
            <a:endParaRPr lang="hu-HU" sz="1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72000" y="1052736"/>
            <a:ext cx="42484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/>
              <a:t>Sok észak- szibériai tó különbözik észak-amerikai és európai tavaktól abban, hogy alatta </a:t>
            </a:r>
            <a:r>
              <a:rPr lang="hu-HU" sz="2300" dirty="0" err="1" smtClean="0"/>
              <a:t>jedoma</a:t>
            </a:r>
            <a:r>
              <a:rPr lang="hu-HU" sz="2300" dirty="0" smtClean="0"/>
              <a:t>, egy szerves anyagban gazdag pleisztocén korú löszös </a:t>
            </a:r>
            <a:r>
              <a:rPr lang="hu-HU" sz="2300" dirty="0" err="1" smtClean="0"/>
              <a:t>permafrost</a:t>
            </a:r>
            <a:r>
              <a:rPr lang="hu-HU" sz="2300" dirty="0" smtClean="0"/>
              <a:t> található (50-90% jég tartalommal).  A melegedés hatására, a </a:t>
            </a:r>
            <a:r>
              <a:rPr lang="hu-HU" sz="2300" dirty="0" err="1" smtClean="0"/>
              <a:t>jedoma</a:t>
            </a:r>
            <a:r>
              <a:rPr lang="hu-HU" sz="2300" dirty="0" smtClean="0"/>
              <a:t> olvadásával a </a:t>
            </a:r>
            <a:r>
              <a:rPr lang="hu-HU" sz="2300" dirty="0" err="1" smtClean="0"/>
              <a:t>permafroszt</a:t>
            </a:r>
            <a:r>
              <a:rPr lang="hu-HU" sz="2300" dirty="0" smtClean="0"/>
              <a:t> labilis szerves anyagát a tó fenekén élő baktériumok anaerob körülmények között bontani kezdik, fokozva a metán termelést és kibocsátást.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39552" y="4149080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5X nagyobb lehet a kibocsátás, mint amit korábban becsültek </a:t>
            </a:r>
            <a:r>
              <a:rPr lang="hu-HU" sz="2400" dirty="0" smtClean="0"/>
              <a:t>(Walter </a:t>
            </a:r>
            <a:r>
              <a:rPr lang="hu-HU" sz="2400" dirty="0" err="1" smtClean="0"/>
              <a:t>et.al</a:t>
            </a:r>
            <a:r>
              <a:rPr lang="hu-HU" sz="2400" dirty="0" smtClean="0"/>
              <a:t> 2006).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1887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Szibériai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permafroszt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területek olvadása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80728"/>
            <a:ext cx="4258816" cy="5877272"/>
          </a:xfrm>
        </p:spPr>
        <p:txBody>
          <a:bodyPr>
            <a:normAutofit fontScale="92500" lnSpcReduction="10000"/>
          </a:bodyPr>
          <a:lstStyle/>
          <a:p>
            <a:r>
              <a:rPr lang="hu-HU" sz="2500" dirty="0" err="1" smtClean="0"/>
              <a:t>Légifelvételek</a:t>
            </a:r>
            <a:r>
              <a:rPr lang="hu-HU" sz="2500" dirty="0" smtClean="0"/>
              <a:t>, távérzékelők, egész éves folyamatos mérések 2 olvadó észak-szibériai tó metán kibocsátásának mérésére</a:t>
            </a:r>
          </a:p>
          <a:p>
            <a:r>
              <a:rPr lang="hu-HU" sz="2500" dirty="0" err="1" smtClean="0"/>
              <a:t>Hotspotok</a:t>
            </a:r>
            <a:r>
              <a:rPr lang="hu-HU" sz="2500" dirty="0" smtClean="0"/>
              <a:t> mentén buborékcsapdákat helyeztek el (esernyő alakú, 1 m átmérőjű lebegő csapdák)</a:t>
            </a:r>
          </a:p>
          <a:p>
            <a:r>
              <a:rPr lang="hu-HU" sz="2500" i="1" dirty="0" smtClean="0"/>
              <a:t>Elmúlt évtizedekben 58%-al nőtt a tavak metán kibocsátása, ami a globális felmelegedés </a:t>
            </a:r>
            <a:r>
              <a:rPr lang="hu-HU" sz="2500" i="1" dirty="0" smtClean="0"/>
              <a:t>visszajelzése</a:t>
            </a:r>
          </a:p>
          <a:p>
            <a:pPr lvl="1"/>
            <a:r>
              <a:rPr lang="hu-HU" sz="2100" i="1" dirty="0" smtClean="0"/>
              <a:t>14, 7%-os tó növekedés 1,4 Tg CH</a:t>
            </a:r>
            <a:r>
              <a:rPr lang="hu-HU" sz="2100" i="1" baseline="-25000" dirty="0" smtClean="0"/>
              <a:t>4</a:t>
            </a:r>
            <a:r>
              <a:rPr lang="hu-HU" sz="2100" i="1" dirty="0" smtClean="0"/>
              <a:t>/év  kibocsátás különbséget eredményezett 1974  (2, 4 Tg CH</a:t>
            </a:r>
            <a:r>
              <a:rPr lang="hu-HU" sz="2100" i="1" baseline="-25000" dirty="0" smtClean="0"/>
              <a:t>4</a:t>
            </a:r>
            <a:r>
              <a:rPr lang="hu-HU" sz="2100" i="1" dirty="0" smtClean="0"/>
              <a:t>/év) és 2000 (3,8 Tg CH4</a:t>
            </a:r>
            <a:r>
              <a:rPr lang="hu-HU" sz="2100" i="1" baseline="-25000" dirty="0" smtClean="0"/>
              <a:t>/</a:t>
            </a:r>
            <a:r>
              <a:rPr lang="hu-HU" sz="2100" i="1" dirty="0" smtClean="0"/>
              <a:t>év) között</a:t>
            </a:r>
            <a:endParaRPr lang="hu-HU" sz="2100" i="1" baseline="-25000" dirty="0"/>
          </a:p>
        </p:txBody>
      </p:sp>
      <p:pic>
        <p:nvPicPr>
          <p:cNvPr id="6" name="Kép 5" descr="hotsp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653136"/>
            <a:ext cx="2711640" cy="192279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236296" y="4581128"/>
            <a:ext cx="1584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a, térkép és hőmérséklet változás; b,c,d, </a:t>
            </a:r>
            <a:r>
              <a:rPr lang="hu-HU" dirty="0" err="1" smtClean="0"/>
              <a:t>légifelvételek</a:t>
            </a:r>
            <a:r>
              <a:rPr lang="hu-HU" dirty="0" smtClean="0"/>
              <a:t>;</a:t>
            </a:r>
          </a:p>
          <a:p>
            <a:r>
              <a:rPr lang="hu-HU" dirty="0" smtClean="0"/>
              <a:t>e,</a:t>
            </a:r>
            <a:r>
              <a:rPr lang="hu-HU" dirty="0" err="1" smtClean="0"/>
              <a:t>Hotspot</a:t>
            </a:r>
            <a:r>
              <a:rPr lang="hu-HU" dirty="0" smtClean="0"/>
              <a:t> (Walter et </a:t>
            </a:r>
            <a:r>
              <a:rPr lang="hu-HU" dirty="0" err="1" smtClean="0"/>
              <a:t>al</a:t>
            </a:r>
            <a:r>
              <a:rPr lang="hu-HU" dirty="0" smtClean="0"/>
              <a:t>. 2006)</a:t>
            </a:r>
            <a:endParaRPr lang="hu-HU" dirty="0"/>
          </a:p>
        </p:txBody>
      </p:sp>
      <p:pic>
        <p:nvPicPr>
          <p:cNvPr id="9" name="Kép 8" descr="légi felvét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908720"/>
            <a:ext cx="4384917" cy="3594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28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340768"/>
          </a:xfrm>
        </p:spPr>
        <p:txBody>
          <a:bodyPr>
            <a:noAutofit/>
          </a:bodyPr>
          <a:lstStyle/>
          <a:p>
            <a:pPr algn="l"/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fizikai és biológiai rendszerekben, valamint a felszínhőmérsékletben bekövetkezett változások 1970-2004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42323"/>
            <a:ext cx="5688631" cy="57156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5400000">
            <a:off x="5468602" y="3398400"/>
            <a:ext cx="7073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http://www.met.hu/eghajlat/eghajlatvaltozas/IPCC_jelentes/index.php?id=111&amp;hir=IPCC_2007._evi_jelentese</a:t>
            </a:r>
            <a:endParaRPr lang="hu-HU" sz="1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1268760"/>
            <a:ext cx="28803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 smtClean="0"/>
              <a:t>„A fizikai rendszerekben (hó, jég és örökké fagyott talaj; hidrológiai és partvidéki folyamatok) és a biológiai rendszerekben (szárazföldi, tengeri és édesvízi biológiai rendszerek) megfigyelt jelentős változások helyei láthatók párhuzamban a felszíni levegő- hőmérséklet változásaival az 1970 és 2004 közötti időszakban. „ IPCC(2007)</a:t>
            </a:r>
            <a:endParaRPr lang="hu-HU" sz="2100" dirty="0"/>
          </a:p>
        </p:txBody>
      </p:sp>
    </p:spTree>
    <p:extLst>
      <p:ext uri="{BB962C8B-B14F-4D97-AF65-F5344CB8AC3E}">
        <p14:creationId xmlns="" xmlns:p14="http://schemas.microsoft.com/office/powerpoint/2010/main" val="38349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720</Words>
  <Application>Microsoft Office PowerPoint</Application>
  <PresentationFormat>Diavetítés a képernyőre (4:3 oldalarány)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A klímaváltozás hatása Szibériára, és Szibéria hatása a klímaváltozásra</vt:lpstr>
      <vt:lpstr>Éghajlatváltozás</vt:lpstr>
      <vt:lpstr>Éghajlatváltozás</vt:lpstr>
      <vt:lpstr>Permafroszt területek</vt:lpstr>
      <vt:lpstr>Szibéria</vt:lpstr>
      <vt:lpstr>Szibériai permafroszt területek olvadása</vt:lpstr>
      <vt:lpstr>Szibériai permafroszt területek olvadása</vt:lpstr>
      <vt:lpstr>Szibériai permafroszt területek olvadása</vt:lpstr>
      <vt:lpstr>A fizikai és biológiai rendszerekben, valamint a felszínhőmérsékletben bekövetkezett változások 1970-2004</vt:lpstr>
      <vt:lpstr>Szibéria</vt:lpstr>
      <vt:lpstr>Szibéria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klímaváltozás hatása Szibériára, és Szibéria hatása a klímaváltozásra</dc:title>
  <dc:creator>nemist</dc:creator>
  <cp:lastModifiedBy>Brigi</cp:lastModifiedBy>
  <cp:revision>69</cp:revision>
  <dcterms:created xsi:type="dcterms:W3CDTF">2013-09-27T09:56:34Z</dcterms:created>
  <dcterms:modified xsi:type="dcterms:W3CDTF">2013-10-01T04:40:51Z</dcterms:modified>
</cp:coreProperties>
</file>