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59" r:id="rId7"/>
    <p:sldId id="264" r:id="rId8"/>
    <p:sldId id="265" r:id="rId9"/>
    <p:sldId id="268" r:id="rId10"/>
    <p:sldId id="269" r:id="rId11"/>
    <p:sldId id="263" r:id="rId12"/>
    <p:sldId id="267" r:id="rId13"/>
    <p:sldId id="274" r:id="rId14"/>
    <p:sldId id="282" r:id="rId15"/>
    <p:sldId id="271" r:id="rId16"/>
    <p:sldId id="272" r:id="rId17"/>
    <p:sldId id="276" r:id="rId18"/>
    <p:sldId id="275" r:id="rId19"/>
    <p:sldId id="273" r:id="rId20"/>
    <p:sldId id="278" r:id="rId21"/>
    <p:sldId id="277" r:id="rId22"/>
    <p:sldId id="279" r:id="rId23"/>
    <p:sldId id="281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BAB-DE2A-4EEE-B4C5-56478F712B0A}" type="datetimeFigureOut">
              <a:rPr lang="hu-HU" smtClean="0"/>
              <a:pPr/>
              <a:t>2013.11.11.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BAD8-7BA4-4049-8FE6-9BF5B27C29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BAB-DE2A-4EEE-B4C5-56478F712B0A}" type="datetimeFigureOut">
              <a:rPr lang="hu-HU" smtClean="0"/>
              <a:pPr/>
              <a:t>2013.11.11.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BAD8-7BA4-4049-8FE6-9BF5B27C29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BAB-DE2A-4EEE-B4C5-56478F712B0A}" type="datetimeFigureOut">
              <a:rPr lang="hu-HU" smtClean="0"/>
              <a:pPr/>
              <a:t>2013.11.11.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BAD8-7BA4-4049-8FE6-9BF5B27C29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BAB-DE2A-4EEE-B4C5-56478F712B0A}" type="datetimeFigureOut">
              <a:rPr lang="hu-HU" smtClean="0"/>
              <a:pPr/>
              <a:t>2013.11.11.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BAD8-7BA4-4049-8FE6-9BF5B27C29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BAB-DE2A-4EEE-B4C5-56478F712B0A}" type="datetimeFigureOut">
              <a:rPr lang="hu-HU" smtClean="0"/>
              <a:pPr/>
              <a:t>2013.11.11.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BAD8-7BA4-4049-8FE6-9BF5B27C29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BAB-DE2A-4EEE-B4C5-56478F712B0A}" type="datetimeFigureOut">
              <a:rPr lang="hu-HU" smtClean="0"/>
              <a:pPr/>
              <a:t>2013.11.11.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BAD8-7BA4-4049-8FE6-9BF5B27C29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BAB-DE2A-4EEE-B4C5-56478F712B0A}" type="datetimeFigureOut">
              <a:rPr lang="hu-HU" smtClean="0"/>
              <a:pPr/>
              <a:t>2013.11.11.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BAD8-7BA4-4049-8FE6-9BF5B27C29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BAB-DE2A-4EEE-B4C5-56478F712B0A}" type="datetimeFigureOut">
              <a:rPr lang="hu-HU" smtClean="0"/>
              <a:pPr/>
              <a:t>2013.11.11.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BAD8-7BA4-4049-8FE6-9BF5B27C29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BAB-DE2A-4EEE-B4C5-56478F712B0A}" type="datetimeFigureOut">
              <a:rPr lang="hu-HU" smtClean="0"/>
              <a:pPr/>
              <a:t>2013.11.11.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BAD8-7BA4-4049-8FE6-9BF5B27C29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BAB-DE2A-4EEE-B4C5-56478F712B0A}" type="datetimeFigureOut">
              <a:rPr lang="hu-HU" smtClean="0"/>
              <a:pPr/>
              <a:t>2013.11.11.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BAD8-7BA4-4049-8FE6-9BF5B27C29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BAB-DE2A-4EEE-B4C5-56478F712B0A}" type="datetimeFigureOut">
              <a:rPr lang="hu-HU" smtClean="0"/>
              <a:pPr/>
              <a:t>2013.11.11.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BAD8-7BA4-4049-8FE6-9BF5B27C29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40BAB-DE2A-4EEE-B4C5-56478F712B0A}" type="datetimeFigureOut">
              <a:rPr lang="hu-HU" smtClean="0"/>
              <a:pPr/>
              <a:t>2013.11.11.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BAD8-7BA4-4049-8FE6-9BF5B27C294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wardlinacre.com/airdrop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rcan.gc.ca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1470025"/>
          </a:xfrm>
        </p:spPr>
        <p:txBody>
          <a:bodyPr>
            <a:noAutofit/>
          </a:bodyPr>
          <a:lstStyle/>
          <a:p>
            <a:r>
              <a:rPr lang="hu-H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A klímaváltozás hatása a mezőgazdaságra</a:t>
            </a:r>
            <a:endParaRPr lang="hu-H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1752600"/>
          </a:xfrm>
        </p:spPr>
        <p:txBody>
          <a:bodyPr>
            <a:normAutofit/>
          </a:bodyPr>
          <a:lstStyle/>
          <a:p>
            <a:r>
              <a:rPr lang="hu-HU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Globális áttekintés</a:t>
            </a:r>
            <a:endParaRPr lang="hu-HU" sz="4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53732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Schimek</a:t>
            </a:r>
            <a:r>
              <a:rPr lang="hu-HU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Éva</a:t>
            </a:r>
            <a:endParaRPr lang="hu-HU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Century" pitchFamily="18" charset="0"/>
              </a:rPr>
              <a:t>Negatív változások</a:t>
            </a:r>
            <a:endParaRPr lang="hu-HU" sz="4000" dirty="0">
              <a:latin typeface="Century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641379"/>
          </a:xfrm>
        </p:spPr>
        <p:txBody>
          <a:bodyPr/>
          <a:lstStyle/>
          <a:p>
            <a:r>
              <a:rPr lang="hu-HU" spc="-100" dirty="0">
                <a:latin typeface="Century" pitchFamily="18" charset="0"/>
              </a:rPr>
              <a:t>3°C</a:t>
            </a:r>
            <a:r>
              <a:rPr lang="hu-HU" sz="2400" spc="-100" dirty="0">
                <a:latin typeface="Century" pitchFamily="18" charset="0"/>
              </a:rPr>
              <a:t>-</a:t>
            </a:r>
            <a:r>
              <a:rPr lang="hu-HU" spc="-100" dirty="0">
                <a:latin typeface="Century" pitchFamily="18" charset="0"/>
              </a:rPr>
              <a:t>os emelkedés csökkenti a </a:t>
            </a:r>
            <a:r>
              <a:rPr lang="hu-HU" spc="-100" dirty="0" smtClean="0">
                <a:latin typeface="Century" pitchFamily="18" charset="0"/>
              </a:rPr>
              <a:t>terméshozamokat</a:t>
            </a:r>
            <a:endParaRPr lang="hu-HU" spc="-100" dirty="0">
              <a:latin typeface="Century" pitchFamily="18" charset="0"/>
            </a:endParaRPr>
          </a:p>
        </p:txBody>
      </p:sp>
      <p:pic>
        <p:nvPicPr>
          <p:cNvPr id="5" name="Kép 4" descr="ar4_wg2_full_repor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432" y="2698084"/>
            <a:ext cx="8695137" cy="347805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63813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Century" pitchFamily="18" charset="0"/>
              </a:rPr>
              <a:t>Forrás</a:t>
            </a:r>
            <a:r>
              <a:rPr lang="hu-HU" sz="1600" dirty="0" smtClean="0">
                <a:latin typeface="Century" pitchFamily="18" charset="0"/>
              </a:rPr>
              <a:t>:</a:t>
            </a:r>
            <a:r>
              <a:rPr lang="hu-HU" sz="2000" dirty="0" smtClean="0">
                <a:latin typeface="Century" pitchFamily="18" charset="0"/>
              </a:rPr>
              <a:t> IPCC, 2007</a:t>
            </a:r>
            <a:endParaRPr lang="hu-HU" sz="20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entury" pitchFamily="18" charset="0"/>
              </a:rPr>
              <a:t>Negatív változások</a:t>
            </a:r>
            <a:endParaRPr lang="hu-HU" sz="4000" dirty="0">
              <a:latin typeface="Century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hu-HU" sz="3200" dirty="0" smtClean="0">
                <a:latin typeface="Century" pitchFamily="18" charset="0"/>
              </a:rPr>
              <a:t>több kártevő, új fajok megjelenhetnek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hu-HU" sz="2800" dirty="0" smtClean="0">
                <a:latin typeface="Century" pitchFamily="18" charset="0"/>
              </a:rPr>
              <a:t>évente 3 km</a:t>
            </a:r>
            <a:r>
              <a:rPr lang="hu-HU" dirty="0" smtClean="0">
                <a:latin typeface="Century" pitchFamily="18" charset="0"/>
              </a:rPr>
              <a:t>-</a:t>
            </a:r>
            <a:r>
              <a:rPr lang="hu-HU" sz="2800" dirty="0" smtClean="0">
                <a:latin typeface="Century" pitchFamily="18" charset="0"/>
              </a:rPr>
              <a:t>t haladnak északra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hu-HU" sz="2800" dirty="0" smtClean="0">
                <a:latin typeface="Century" pitchFamily="18" charset="0"/>
              </a:rPr>
              <a:t>egyes lepkefajok 20 km/év</a:t>
            </a:r>
          </a:p>
          <a:p>
            <a:pPr marL="342900" lvl="2" indent="-342900"/>
            <a:r>
              <a:rPr lang="hu-HU" sz="3200" dirty="0" smtClean="0">
                <a:latin typeface="Century" pitchFamily="18" charset="0"/>
              </a:rPr>
              <a:t>évente a termés 10</a:t>
            </a:r>
            <a:r>
              <a:rPr lang="hu-HU" dirty="0" smtClean="0">
                <a:latin typeface="Century" pitchFamily="18" charset="0"/>
              </a:rPr>
              <a:t>-</a:t>
            </a:r>
            <a:r>
              <a:rPr lang="hu-HU" sz="3200" dirty="0" smtClean="0">
                <a:latin typeface="Century" pitchFamily="18" charset="0"/>
              </a:rPr>
              <a:t>16%</a:t>
            </a:r>
            <a:r>
              <a:rPr lang="hu-HU" dirty="0" smtClean="0">
                <a:latin typeface="Century" pitchFamily="18" charset="0"/>
              </a:rPr>
              <a:t>-</a:t>
            </a:r>
            <a:r>
              <a:rPr lang="hu-HU" sz="3200" dirty="0" smtClean="0">
                <a:latin typeface="Century" pitchFamily="18" charset="0"/>
              </a:rPr>
              <a:t>át pusztítják el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hu-HU" sz="2800" dirty="0" smtClean="0">
                <a:latin typeface="Century" pitchFamily="18" charset="0"/>
              </a:rPr>
              <a:t>Föld népességének 8%</a:t>
            </a:r>
            <a:r>
              <a:rPr lang="hu-HU" dirty="0" smtClean="0">
                <a:latin typeface="Century" pitchFamily="18" charset="0"/>
              </a:rPr>
              <a:t>-</a:t>
            </a:r>
            <a:r>
              <a:rPr lang="hu-HU" sz="2800" dirty="0" smtClean="0">
                <a:latin typeface="Century" pitchFamily="18" charset="0"/>
              </a:rPr>
              <a:t>ának lenne elég</a:t>
            </a:r>
          </a:p>
          <a:p>
            <a:pPr marL="342900" lvl="2" indent="-342900"/>
            <a:r>
              <a:rPr lang="hu-HU" sz="3200" dirty="0" smtClean="0">
                <a:latin typeface="Century" pitchFamily="18" charset="0"/>
              </a:rPr>
              <a:t>gyomnövekedés erősebb, </a:t>
            </a:r>
            <a:r>
              <a:rPr lang="hu-HU" sz="3200" dirty="0" err="1" smtClean="0">
                <a:latin typeface="Century" pitchFamily="18" charset="0"/>
              </a:rPr>
              <a:t>invazív</a:t>
            </a:r>
            <a:r>
              <a:rPr lang="hu-HU" sz="3200" dirty="0" smtClean="0">
                <a:latin typeface="Century" pitchFamily="18" charset="0"/>
              </a:rPr>
              <a:t> fajok megjelenése</a:t>
            </a:r>
          </a:p>
          <a:p>
            <a:pPr marL="342900" lvl="2" indent="-342900"/>
            <a:r>
              <a:rPr lang="hu-HU" sz="3200" dirty="0" err="1" smtClean="0">
                <a:latin typeface="Century" pitchFamily="18" charset="0"/>
              </a:rPr>
              <a:t>növényvédőszerek</a:t>
            </a:r>
            <a:r>
              <a:rPr lang="hu-HU" sz="3200" dirty="0" smtClean="0">
                <a:latin typeface="Century" pitchFamily="18" charset="0"/>
              </a:rPr>
              <a:t> kevésbé hatékonyak</a:t>
            </a:r>
            <a:endParaRPr lang="hu-HU" sz="32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entury" pitchFamily="18" charset="0"/>
              </a:rPr>
              <a:t>Negatív változások</a:t>
            </a:r>
            <a:endParaRPr lang="hu-HU" sz="4000" dirty="0">
              <a:latin typeface="Century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/>
          <a:lstStyle/>
          <a:p>
            <a:r>
              <a:rPr lang="hu-HU" spc="-100" dirty="0">
                <a:latin typeface="Century" pitchFamily="18" charset="0"/>
              </a:rPr>
              <a:t>aszályok gyakoribbak, vízellátási </a:t>
            </a:r>
            <a:r>
              <a:rPr lang="hu-HU" spc="-100" dirty="0" smtClean="0">
                <a:latin typeface="Century" pitchFamily="18" charset="0"/>
              </a:rPr>
              <a:t>problémák</a:t>
            </a:r>
            <a:endParaRPr lang="hu-HU" spc="-100" dirty="0">
              <a:latin typeface="Century" pitchFamily="18" charset="0"/>
            </a:endParaRPr>
          </a:p>
        </p:txBody>
      </p:sp>
      <p:pic>
        <p:nvPicPr>
          <p:cNvPr id="4" name="Kép 3" descr="2090-2099wOceanLabe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764" y="1988840"/>
            <a:ext cx="8820472" cy="4271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entury" pitchFamily="18" charset="0"/>
              </a:rPr>
              <a:t>Negatív változások</a:t>
            </a:r>
            <a:endParaRPr lang="hu-HU" sz="4000" dirty="0">
              <a:latin typeface="Century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/>
          <a:lstStyle/>
          <a:p>
            <a:r>
              <a:rPr lang="hu-HU" spc="-100" dirty="0">
                <a:latin typeface="Century" pitchFamily="18" charset="0"/>
              </a:rPr>
              <a:t>aszályok gyakoribbak, vízellátási </a:t>
            </a:r>
            <a:r>
              <a:rPr lang="hu-HU" spc="-100" dirty="0" smtClean="0">
                <a:latin typeface="Century" pitchFamily="18" charset="0"/>
              </a:rPr>
              <a:t>problémák</a:t>
            </a:r>
          </a:p>
          <a:p>
            <a:endParaRPr lang="hu-HU" spc="-100" dirty="0">
              <a:latin typeface="Century" pitchFamily="18" charset="0"/>
            </a:endParaRPr>
          </a:p>
        </p:txBody>
      </p:sp>
      <p:pic>
        <p:nvPicPr>
          <p:cNvPr id="4" name="Kép 3" descr="s_d28_442054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755" y="1844824"/>
            <a:ext cx="721249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entury" pitchFamily="18" charset="0"/>
              </a:rPr>
              <a:t>Negatív változások</a:t>
            </a:r>
            <a:endParaRPr lang="hu-HU" sz="4000" dirty="0">
              <a:latin typeface="Century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/>
          <a:lstStyle/>
          <a:p>
            <a:r>
              <a:rPr lang="hu-HU" spc="-100" dirty="0">
                <a:latin typeface="Century" pitchFamily="18" charset="0"/>
              </a:rPr>
              <a:t>aszályok gyakoribbak, vízellátási </a:t>
            </a:r>
            <a:r>
              <a:rPr lang="hu-HU" spc="-100" dirty="0" smtClean="0">
                <a:latin typeface="Century" pitchFamily="18" charset="0"/>
              </a:rPr>
              <a:t>problémák</a:t>
            </a:r>
          </a:p>
          <a:p>
            <a:endParaRPr lang="hu-HU" spc="-100" dirty="0">
              <a:latin typeface="Century" pitchFamily="18" charset="0"/>
            </a:endParaRPr>
          </a:p>
        </p:txBody>
      </p:sp>
      <p:pic>
        <p:nvPicPr>
          <p:cNvPr id="4" name="Kép 3" descr="s_d28_442054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7337" y="1844824"/>
            <a:ext cx="6789325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entury" pitchFamily="18" charset="0"/>
              </a:rPr>
              <a:t>Negatív változások</a:t>
            </a:r>
            <a:endParaRPr lang="hu-HU" sz="4000" dirty="0">
              <a:latin typeface="Century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hu-HU" dirty="0" smtClean="0">
                <a:latin typeface="Century" pitchFamily="18" charset="0"/>
              </a:rPr>
              <a:t>sósvíz benyomulása miatt öntözési problémák</a:t>
            </a:r>
          </a:p>
          <a:p>
            <a:r>
              <a:rPr lang="hu-HU" dirty="0" smtClean="0">
                <a:latin typeface="Century" pitchFamily="18" charset="0"/>
              </a:rPr>
              <a:t>talajerózió nő</a:t>
            </a:r>
          </a:p>
          <a:p>
            <a:r>
              <a:rPr lang="hu-HU" dirty="0" smtClean="0">
                <a:latin typeface="Century" pitchFamily="18" charset="0"/>
              </a:rPr>
              <a:t>kevésbé megbízható előrejelzések – nehezebbé válik a tervezés</a:t>
            </a:r>
          </a:p>
          <a:p>
            <a:endParaRPr lang="hu-HU" dirty="0" smtClean="0">
              <a:latin typeface="Century" pitchFamily="18" charset="0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Century" pitchFamily="18" charset="0"/>
              </a:rPr>
              <a:t>Összefoglalás</a:t>
            </a:r>
            <a:endParaRPr lang="hu-HU" sz="4000" dirty="0">
              <a:latin typeface="Century" pitchFamily="18" charset="0"/>
            </a:endParaRPr>
          </a:p>
        </p:txBody>
      </p:sp>
      <p:pic>
        <p:nvPicPr>
          <p:cNvPr id="4" name="Tartalom helye 3" descr="figure1_potential_impacts_e_ja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9396" y="908720"/>
            <a:ext cx="7322847" cy="5400600"/>
          </a:xfrm>
        </p:spPr>
      </p:pic>
      <p:sp>
        <p:nvSpPr>
          <p:cNvPr id="5" name="Szövegdoboz 4"/>
          <p:cNvSpPr txBox="1"/>
          <p:nvPr/>
        </p:nvSpPr>
        <p:spPr>
          <a:xfrm>
            <a:off x="0" y="63412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Century" pitchFamily="18" charset="0"/>
              </a:rPr>
              <a:t>Forrás</a:t>
            </a:r>
            <a:r>
              <a:rPr lang="hu-HU" sz="1600" dirty="0" smtClean="0">
                <a:latin typeface="Century" pitchFamily="18" charset="0"/>
              </a:rPr>
              <a:t>:</a:t>
            </a:r>
            <a:r>
              <a:rPr lang="hu-HU" sz="2000" dirty="0" smtClean="0">
                <a:latin typeface="Century" pitchFamily="18" charset="0"/>
              </a:rPr>
              <a:t> http</a:t>
            </a:r>
            <a:r>
              <a:rPr lang="hu-HU" sz="1600" dirty="0" smtClean="0">
                <a:latin typeface="Century" pitchFamily="18" charset="0"/>
              </a:rPr>
              <a:t>:</a:t>
            </a:r>
            <a:r>
              <a:rPr lang="hu-HU" sz="2000" dirty="0" smtClean="0">
                <a:latin typeface="Century" pitchFamily="18" charset="0"/>
              </a:rPr>
              <a:t>//www.nrcan.gc.ca</a:t>
            </a:r>
            <a:endParaRPr lang="hu-HU" sz="20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Century" pitchFamily="18" charset="0"/>
              </a:rPr>
              <a:t>Összefoglalás</a:t>
            </a:r>
            <a:endParaRPr lang="hu-HU" sz="4000" dirty="0">
              <a:latin typeface="Century" pitchFamily="18" charset="0"/>
            </a:endParaRPr>
          </a:p>
        </p:txBody>
      </p:sp>
      <p:pic>
        <p:nvPicPr>
          <p:cNvPr id="4" name="Tartalom helye 3" descr="agriculture205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1635" y="1052736"/>
            <a:ext cx="8340731" cy="5257800"/>
          </a:xfrm>
        </p:spPr>
      </p:pic>
      <p:sp>
        <p:nvSpPr>
          <p:cNvPr id="5" name="Szövegdoboz 4"/>
          <p:cNvSpPr txBox="1"/>
          <p:nvPr/>
        </p:nvSpPr>
        <p:spPr>
          <a:xfrm>
            <a:off x="0" y="63813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Century" pitchFamily="18" charset="0"/>
              </a:rPr>
              <a:t>Forrás</a:t>
            </a:r>
            <a:r>
              <a:rPr lang="hu-HU" sz="1600" dirty="0" smtClean="0">
                <a:latin typeface="Century" pitchFamily="18" charset="0"/>
              </a:rPr>
              <a:t>:</a:t>
            </a:r>
            <a:r>
              <a:rPr lang="hu-HU" sz="2000" dirty="0" smtClean="0">
                <a:latin typeface="Century" pitchFamily="18" charset="0"/>
              </a:rPr>
              <a:t> Müller et </a:t>
            </a:r>
            <a:r>
              <a:rPr lang="hu-HU" sz="2000" dirty="0" err="1" smtClean="0">
                <a:latin typeface="Century" pitchFamily="18" charset="0"/>
              </a:rPr>
              <a:t>al</a:t>
            </a:r>
            <a:r>
              <a:rPr lang="hu-HU" sz="2000" dirty="0" smtClean="0">
                <a:latin typeface="Century" pitchFamily="18" charset="0"/>
              </a:rPr>
              <a:t>., 2009</a:t>
            </a:r>
            <a:endParaRPr lang="hu-HU" sz="20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entury" pitchFamily="18" charset="0"/>
              </a:rPr>
              <a:t>Gazdasági hatások</a:t>
            </a:r>
            <a:endParaRPr lang="hu-HU" sz="4000" dirty="0">
              <a:latin typeface="Century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>
            <a:normAutofit/>
          </a:bodyPr>
          <a:lstStyle/>
          <a:p>
            <a:pPr marL="342900" lvl="2" indent="-342900"/>
            <a:r>
              <a:rPr lang="hu-HU" sz="3200" dirty="0" smtClean="0">
                <a:latin typeface="Century" pitchFamily="18" charset="0"/>
              </a:rPr>
              <a:t>piacok átrendeződése</a:t>
            </a:r>
          </a:p>
          <a:p>
            <a:pPr marL="342900" lvl="2" indent="-342900"/>
            <a:r>
              <a:rPr lang="hu-HU" sz="3200" dirty="0" smtClean="0">
                <a:latin typeface="Century" pitchFamily="18" charset="0"/>
              </a:rPr>
              <a:t>árak emelkedése</a:t>
            </a:r>
            <a:endParaRPr lang="hu-HU" sz="3200" dirty="0">
              <a:latin typeface="Century" pitchFamily="18" charset="0"/>
            </a:endParaRPr>
          </a:p>
        </p:txBody>
      </p:sp>
      <p:pic>
        <p:nvPicPr>
          <p:cNvPr id="4" name="Kép 3" descr="ar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9144000" cy="281797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60212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Century" pitchFamily="18" charset="0"/>
              </a:rPr>
              <a:t>Forrás</a:t>
            </a:r>
            <a:r>
              <a:rPr lang="hu-HU" sz="1600" dirty="0" smtClean="0">
                <a:latin typeface="Century" pitchFamily="18" charset="0"/>
              </a:rPr>
              <a:t>:</a:t>
            </a:r>
            <a:r>
              <a:rPr lang="hu-HU" sz="2000" dirty="0" smtClean="0">
                <a:latin typeface="Century" pitchFamily="18" charset="0"/>
              </a:rPr>
              <a:t> Nelson et </a:t>
            </a:r>
            <a:r>
              <a:rPr lang="hu-HU" sz="2000" dirty="0" err="1" smtClean="0">
                <a:latin typeface="Century" pitchFamily="18" charset="0"/>
              </a:rPr>
              <a:t>al</a:t>
            </a:r>
            <a:r>
              <a:rPr lang="hu-HU" sz="2000" dirty="0" smtClean="0">
                <a:latin typeface="Century" pitchFamily="18" charset="0"/>
              </a:rPr>
              <a:t>., 2010</a:t>
            </a:r>
            <a:endParaRPr lang="hu-HU" sz="20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entury" pitchFamily="18" charset="0"/>
              </a:rPr>
              <a:t>Alkalmazkodás</a:t>
            </a:r>
            <a:endParaRPr lang="hu-HU" sz="4000" dirty="0">
              <a:latin typeface="Century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Century" pitchFamily="18" charset="0"/>
              </a:rPr>
              <a:t>vízellátási problémák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>
                <a:latin typeface="Century" pitchFamily="18" charset="0"/>
              </a:rPr>
              <a:t>vízfelhasználás hatékonyságának növelése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>
                <a:latin typeface="Century" pitchFamily="18" charset="0"/>
              </a:rPr>
              <a:t>vízveszteség csökkentése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>
                <a:latin typeface="Century" pitchFamily="18" charset="0"/>
              </a:rPr>
              <a:t>öntözéses technológiák felülvizsgálata</a:t>
            </a:r>
          </a:p>
          <a:p>
            <a:pPr lvl="2"/>
            <a:r>
              <a:rPr lang="hu-HU" sz="2800" dirty="0" smtClean="0">
                <a:latin typeface="Century" pitchFamily="18" charset="0"/>
              </a:rPr>
              <a:t>új módszerek</a:t>
            </a:r>
          </a:p>
          <a:p>
            <a:pPr lvl="3">
              <a:buFont typeface="Arial" pitchFamily="34" charset="0"/>
              <a:buChar char="•"/>
            </a:pPr>
            <a:r>
              <a:rPr lang="hu-HU" sz="2800" dirty="0" err="1" smtClean="0">
                <a:latin typeface="Century" pitchFamily="18" charset="0"/>
              </a:rPr>
              <a:t>AirDrop</a:t>
            </a:r>
            <a:endParaRPr lang="hu-HU" sz="2800" dirty="0" smtClean="0">
              <a:latin typeface="Century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hu-HU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Century" pitchFamily="18" charset="0"/>
              </a:rPr>
              <a:t>Mezőgazdaság üvegházgáz-kibocsátása</a:t>
            </a:r>
            <a:endParaRPr lang="hu-HU" dirty="0">
              <a:latin typeface="Century" pitchFamily="18" charset="0"/>
            </a:endParaRPr>
          </a:p>
        </p:txBody>
      </p:sp>
      <p:pic>
        <p:nvPicPr>
          <p:cNvPr id="4" name="Tartalom helye 3" descr="gtz_climatechange-agriculture-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95055" y="1628800"/>
            <a:ext cx="5353890" cy="4547928"/>
          </a:xfrm>
        </p:spPr>
      </p:pic>
      <p:sp>
        <p:nvSpPr>
          <p:cNvPr id="5" name="Szövegdoboz 4"/>
          <p:cNvSpPr txBox="1"/>
          <p:nvPr/>
        </p:nvSpPr>
        <p:spPr>
          <a:xfrm>
            <a:off x="0" y="61653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Century" pitchFamily="18" charset="0"/>
              </a:rPr>
              <a:t>Forrás</a:t>
            </a:r>
            <a:r>
              <a:rPr lang="hu-HU" sz="1600" dirty="0" smtClean="0">
                <a:latin typeface="Century" pitchFamily="18" charset="0"/>
              </a:rPr>
              <a:t>: </a:t>
            </a:r>
            <a:r>
              <a:rPr lang="hu-HU" sz="2000" dirty="0" err="1" smtClean="0">
                <a:latin typeface="Century" pitchFamily="18" charset="0"/>
              </a:rPr>
              <a:t>Rosegrant</a:t>
            </a:r>
            <a:r>
              <a:rPr lang="hu-HU" sz="2000" dirty="0" smtClean="0">
                <a:latin typeface="Century" pitchFamily="18" charset="0"/>
              </a:rPr>
              <a:t> et </a:t>
            </a:r>
            <a:r>
              <a:rPr lang="hu-HU" sz="2000" dirty="0" err="1" smtClean="0">
                <a:latin typeface="Century" pitchFamily="18" charset="0"/>
              </a:rPr>
              <a:t>al</a:t>
            </a:r>
            <a:r>
              <a:rPr lang="hu-HU" sz="2000" dirty="0" smtClean="0">
                <a:latin typeface="Century" pitchFamily="18" charset="0"/>
              </a:rPr>
              <a:t>., 2008</a:t>
            </a:r>
            <a:r>
              <a:rPr lang="hu-HU" sz="1600" dirty="0" smtClean="0">
                <a:latin typeface="Century" pitchFamily="18" charset="0"/>
              </a:rPr>
              <a:t>.</a:t>
            </a:r>
            <a:endParaRPr lang="hu-HU" sz="20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airdrop_irrigation_2011_james_dyson_awards_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7028" y="260648"/>
            <a:ext cx="7509945" cy="5976664"/>
          </a:xfrm>
        </p:spPr>
      </p:pic>
      <p:sp>
        <p:nvSpPr>
          <p:cNvPr id="5" name="Szövegdoboz 4"/>
          <p:cNvSpPr txBox="1"/>
          <p:nvPr/>
        </p:nvSpPr>
        <p:spPr>
          <a:xfrm>
            <a:off x="0" y="63093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Century" pitchFamily="18" charset="0"/>
              </a:rPr>
              <a:t>Forrás</a:t>
            </a:r>
            <a:r>
              <a:rPr lang="hu-HU" sz="1600" dirty="0" smtClean="0">
                <a:latin typeface="Century" pitchFamily="18" charset="0"/>
              </a:rPr>
              <a:t>:</a:t>
            </a:r>
            <a:r>
              <a:rPr lang="hu-HU" sz="2000" dirty="0" smtClean="0">
                <a:latin typeface="Century" pitchFamily="18" charset="0"/>
              </a:rPr>
              <a:t> http</a:t>
            </a:r>
            <a:r>
              <a:rPr lang="hu-HU" sz="1600" dirty="0" smtClean="0">
                <a:latin typeface="Century" pitchFamily="18" charset="0"/>
              </a:rPr>
              <a:t>:</a:t>
            </a:r>
            <a:r>
              <a:rPr lang="hu-HU" sz="2000" dirty="0" smtClean="0">
                <a:latin typeface="Century" pitchFamily="18" charset="0"/>
              </a:rPr>
              <a:t>//www.edwardlinacre.com/airdrop.html</a:t>
            </a:r>
            <a:endParaRPr lang="hu-HU" sz="20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entury" pitchFamily="18" charset="0"/>
              </a:rPr>
              <a:t>Alkalmazkodás</a:t>
            </a:r>
            <a:endParaRPr lang="hu-HU" sz="4000" dirty="0">
              <a:latin typeface="Century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342900" lvl="2" indent="-342900"/>
            <a:r>
              <a:rPr lang="hu-HU" sz="3200" dirty="0" smtClean="0">
                <a:latin typeface="Century" pitchFamily="18" charset="0"/>
              </a:rPr>
              <a:t>vetési időpontok igazítása a megváltozott hőmérséklet</a:t>
            </a:r>
            <a:r>
              <a:rPr lang="hu-HU" dirty="0" smtClean="0">
                <a:latin typeface="Century" pitchFamily="18" charset="0"/>
              </a:rPr>
              <a:t>-</a:t>
            </a:r>
            <a:r>
              <a:rPr lang="hu-HU" sz="3200" dirty="0" smtClean="0">
                <a:latin typeface="Century" pitchFamily="18" charset="0"/>
              </a:rPr>
              <a:t> és csapadékviszonyokhoz</a:t>
            </a:r>
          </a:p>
          <a:p>
            <a:pPr marL="342900" lvl="2" indent="-342900"/>
            <a:r>
              <a:rPr lang="hu-HU" sz="3200" dirty="0" smtClean="0">
                <a:latin typeface="Century" pitchFamily="18" charset="0"/>
              </a:rPr>
              <a:t>új fajtaváltozatok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hu-HU" sz="2800" dirty="0" smtClean="0">
                <a:latin typeface="Century" pitchFamily="18" charset="0"/>
              </a:rPr>
              <a:t>amik jobban megfelelnek az új éghajlati viszonyoknak</a:t>
            </a:r>
          </a:p>
          <a:p>
            <a:pPr marL="342900" lvl="2" indent="-342900"/>
            <a:r>
              <a:rPr lang="hu-HU" sz="3200" dirty="0" smtClean="0">
                <a:latin typeface="Century" pitchFamily="18" charset="0"/>
              </a:rPr>
              <a:t>erdősávok telepítése</a:t>
            </a:r>
          </a:p>
          <a:p>
            <a:pPr marL="342900" lvl="2" indent="-342900"/>
            <a:r>
              <a:rPr lang="hu-HU" sz="3200" dirty="0" smtClean="0">
                <a:latin typeface="Century" pitchFamily="18" charset="0"/>
              </a:rPr>
              <a:t>fogyasztói szokások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hu-HU" sz="2800" dirty="0" smtClean="0">
                <a:latin typeface="Century" pitchFamily="18" charset="0"/>
              </a:rPr>
              <a:t>helyi élelmiszerek fogyasztása</a:t>
            </a:r>
            <a:endParaRPr lang="hu-HU" sz="28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Century" pitchFamily="18" charset="0"/>
              </a:rPr>
              <a:t>Források</a:t>
            </a:r>
            <a:endParaRPr lang="hu-HU" sz="4000" dirty="0">
              <a:latin typeface="Century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68152"/>
            <a:ext cx="8229600" cy="5445224"/>
          </a:xfrm>
        </p:spPr>
        <p:txBody>
          <a:bodyPr>
            <a:noAutofit/>
          </a:bodyPr>
          <a:lstStyle/>
          <a:p>
            <a:pPr algn="just"/>
            <a:r>
              <a:rPr lang="hu-HU" sz="2400" dirty="0" smtClean="0">
                <a:latin typeface="Century" pitchFamily="18" charset="0"/>
              </a:rPr>
              <a:t>IPCC, 2007 – </a:t>
            </a:r>
            <a:r>
              <a:rPr lang="hu-HU" sz="2400" dirty="0" err="1" smtClean="0">
                <a:latin typeface="Century" pitchFamily="18" charset="0"/>
              </a:rPr>
              <a:t>Climate</a:t>
            </a:r>
            <a:r>
              <a:rPr lang="hu-HU" sz="2400" dirty="0" smtClean="0">
                <a:latin typeface="Century" pitchFamily="18" charset="0"/>
              </a:rPr>
              <a:t> </a:t>
            </a:r>
            <a:r>
              <a:rPr lang="hu-HU" sz="2400" dirty="0" err="1" smtClean="0">
                <a:latin typeface="Century" pitchFamily="18" charset="0"/>
              </a:rPr>
              <a:t>Change</a:t>
            </a:r>
            <a:r>
              <a:rPr lang="hu-HU" sz="2400" dirty="0" smtClean="0">
                <a:latin typeface="Century" pitchFamily="18" charset="0"/>
              </a:rPr>
              <a:t> </a:t>
            </a:r>
            <a:r>
              <a:rPr lang="hu-HU" sz="2400" dirty="0" err="1" smtClean="0">
                <a:latin typeface="Century" pitchFamily="18" charset="0"/>
              </a:rPr>
              <a:t>2007</a:t>
            </a:r>
            <a:r>
              <a:rPr lang="hu-HU" sz="2400" dirty="0" smtClean="0">
                <a:latin typeface="Century" pitchFamily="18" charset="0"/>
              </a:rPr>
              <a:t> </a:t>
            </a:r>
            <a:r>
              <a:rPr lang="hu-HU" sz="2400" dirty="0" smtClean="0">
                <a:latin typeface="Century" pitchFamily="18" charset="0"/>
              </a:rPr>
              <a:t>– </a:t>
            </a:r>
            <a:r>
              <a:rPr lang="hu-HU" sz="2400" dirty="0" err="1" smtClean="0">
                <a:latin typeface="Century" pitchFamily="18" charset="0"/>
              </a:rPr>
              <a:t>Impacts</a:t>
            </a:r>
            <a:r>
              <a:rPr lang="hu-HU" sz="2400" dirty="0" smtClean="0">
                <a:latin typeface="Century" pitchFamily="18" charset="0"/>
              </a:rPr>
              <a:t>, </a:t>
            </a:r>
            <a:r>
              <a:rPr lang="hu-HU" sz="2400" dirty="0" err="1" smtClean="0">
                <a:latin typeface="Century" pitchFamily="18" charset="0"/>
              </a:rPr>
              <a:t>Adaption</a:t>
            </a:r>
            <a:r>
              <a:rPr lang="hu-HU" sz="2400" dirty="0" smtClean="0">
                <a:latin typeface="Century" pitchFamily="18" charset="0"/>
              </a:rPr>
              <a:t> and </a:t>
            </a:r>
            <a:r>
              <a:rPr lang="hu-HU" sz="2400" dirty="0" err="1" smtClean="0">
                <a:latin typeface="Century" pitchFamily="18" charset="0"/>
              </a:rPr>
              <a:t>Vulnerability</a:t>
            </a:r>
            <a:endParaRPr lang="hu-HU" sz="2400" dirty="0" smtClean="0">
              <a:latin typeface="Century" pitchFamily="18" charset="0"/>
            </a:endParaRPr>
          </a:p>
          <a:p>
            <a:pPr algn="just"/>
            <a:r>
              <a:rPr lang="hu-HU" sz="2400" dirty="0" smtClean="0">
                <a:latin typeface="Century" pitchFamily="18" charset="0"/>
              </a:rPr>
              <a:t>IPCC, 2007 – </a:t>
            </a:r>
            <a:r>
              <a:rPr lang="hu-HU" sz="2400" dirty="0" err="1" smtClean="0">
                <a:latin typeface="Century" pitchFamily="18" charset="0"/>
              </a:rPr>
              <a:t>Climate</a:t>
            </a:r>
            <a:r>
              <a:rPr lang="hu-HU" sz="2400" dirty="0" smtClean="0">
                <a:latin typeface="Century" pitchFamily="18" charset="0"/>
              </a:rPr>
              <a:t> </a:t>
            </a:r>
            <a:r>
              <a:rPr lang="hu-HU" sz="2400" dirty="0" err="1" smtClean="0">
                <a:latin typeface="Century" pitchFamily="18" charset="0"/>
              </a:rPr>
              <a:t>Change</a:t>
            </a:r>
            <a:r>
              <a:rPr lang="hu-HU" sz="2400" dirty="0" smtClean="0">
                <a:latin typeface="Century" pitchFamily="18" charset="0"/>
              </a:rPr>
              <a:t> </a:t>
            </a:r>
            <a:r>
              <a:rPr lang="hu-HU" sz="2400" dirty="0" err="1" smtClean="0">
                <a:latin typeface="Century" pitchFamily="18" charset="0"/>
              </a:rPr>
              <a:t>2007</a:t>
            </a:r>
            <a:r>
              <a:rPr lang="hu-HU" sz="2400" dirty="0" smtClean="0">
                <a:latin typeface="Century" pitchFamily="18" charset="0"/>
              </a:rPr>
              <a:t> – The </a:t>
            </a:r>
            <a:r>
              <a:rPr lang="hu-HU" sz="2400" dirty="0" err="1" smtClean="0">
                <a:latin typeface="Century" pitchFamily="18" charset="0"/>
              </a:rPr>
              <a:t>Physical</a:t>
            </a:r>
            <a:r>
              <a:rPr lang="hu-HU" sz="2400" dirty="0" smtClean="0">
                <a:latin typeface="Century" pitchFamily="18" charset="0"/>
              </a:rPr>
              <a:t> Science </a:t>
            </a:r>
            <a:r>
              <a:rPr lang="hu-HU" sz="2400" dirty="0" err="1" smtClean="0">
                <a:latin typeface="Century" pitchFamily="18" charset="0"/>
              </a:rPr>
              <a:t>Basis</a:t>
            </a:r>
            <a:endParaRPr lang="hu-HU" sz="2400" dirty="0" smtClean="0">
              <a:latin typeface="Century" pitchFamily="18" charset="0"/>
            </a:endParaRPr>
          </a:p>
          <a:p>
            <a:pPr algn="just"/>
            <a:r>
              <a:rPr lang="hu-HU" sz="2400" dirty="0" smtClean="0">
                <a:latin typeface="Century" pitchFamily="18" charset="0"/>
              </a:rPr>
              <a:t>Nelson, G. C. et </a:t>
            </a:r>
            <a:r>
              <a:rPr lang="hu-HU" sz="2400" dirty="0" err="1" smtClean="0">
                <a:latin typeface="Century" pitchFamily="18" charset="0"/>
              </a:rPr>
              <a:t>al</a:t>
            </a:r>
            <a:r>
              <a:rPr lang="hu-HU" sz="2400" dirty="0" smtClean="0">
                <a:latin typeface="Century" pitchFamily="18" charset="0"/>
              </a:rPr>
              <a:t>., 2010 – </a:t>
            </a:r>
            <a:r>
              <a:rPr lang="hu-HU" sz="2400" dirty="0" err="1" smtClean="0">
                <a:latin typeface="Century" pitchFamily="18" charset="0"/>
              </a:rPr>
              <a:t>Food</a:t>
            </a:r>
            <a:r>
              <a:rPr lang="hu-HU" sz="2400" dirty="0" smtClean="0">
                <a:latin typeface="Century" pitchFamily="18" charset="0"/>
              </a:rPr>
              <a:t> </a:t>
            </a:r>
            <a:r>
              <a:rPr lang="hu-HU" sz="2400" dirty="0" err="1" smtClean="0">
                <a:latin typeface="Century" pitchFamily="18" charset="0"/>
              </a:rPr>
              <a:t>Security</a:t>
            </a:r>
            <a:r>
              <a:rPr lang="hu-HU" sz="2400" dirty="0" smtClean="0">
                <a:latin typeface="Century" pitchFamily="18" charset="0"/>
              </a:rPr>
              <a:t>, Farming, and </a:t>
            </a:r>
            <a:r>
              <a:rPr lang="hu-HU" sz="2400" dirty="0" err="1" smtClean="0">
                <a:latin typeface="Century" pitchFamily="18" charset="0"/>
              </a:rPr>
              <a:t>Climate</a:t>
            </a:r>
            <a:r>
              <a:rPr lang="hu-HU" sz="2400" dirty="0" smtClean="0">
                <a:latin typeface="Century" pitchFamily="18" charset="0"/>
              </a:rPr>
              <a:t> </a:t>
            </a:r>
            <a:r>
              <a:rPr lang="hu-HU" sz="2400" dirty="0" err="1" smtClean="0">
                <a:latin typeface="Century" pitchFamily="18" charset="0"/>
              </a:rPr>
              <a:t>Change</a:t>
            </a:r>
            <a:r>
              <a:rPr lang="hu-HU" sz="2400" dirty="0" smtClean="0">
                <a:latin typeface="Century" pitchFamily="18" charset="0"/>
              </a:rPr>
              <a:t> </a:t>
            </a:r>
            <a:r>
              <a:rPr lang="hu-HU" sz="2400" dirty="0" err="1" smtClean="0">
                <a:latin typeface="Century" pitchFamily="18" charset="0"/>
              </a:rPr>
              <a:t>to</a:t>
            </a:r>
            <a:r>
              <a:rPr lang="hu-HU" sz="2400" dirty="0" smtClean="0">
                <a:latin typeface="Century" pitchFamily="18" charset="0"/>
              </a:rPr>
              <a:t> 2050 – </a:t>
            </a:r>
            <a:r>
              <a:rPr lang="hu-HU" sz="2400" dirty="0" err="1" smtClean="0">
                <a:latin typeface="Century" pitchFamily="18" charset="0"/>
              </a:rPr>
              <a:t>scenarios</a:t>
            </a:r>
            <a:r>
              <a:rPr lang="hu-HU" sz="2400" dirty="0" smtClean="0">
                <a:latin typeface="Century" pitchFamily="18" charset="0"/>
              </a:rPr>
              <a:t>, </a:t>
            </a:r>
            <a:r>
              <a:rPr lang="hu-HU" sz="2400" dirty="0" err="1" smtClean="0">
                <a:latin typeface="Century" pitchFamily="18" charset="0"/>
              </a:rPr>
              <a:t>results</a:t>
            </a:r>
            <a:r>
              <a:rPr lang="hu-HU" sz="2400" dirty="0" smtClean="0">
                <a:latin typeface="Century" pitchFamily="18" charset="0"/>
              </a:rPr>
              <a:t>, policy </a:t>
            </a:r>
            <a:r>
              <a:rPr lang="hu-HU" sz="2400" dirty="0" err="1" smtClean="0">
                <a:latin typeface="Century" pitchFamily="18" charset="0"/>
              </a:rPr>
              <a:t>options</a:t>
            </a:r>
            <a:endParaRPr lang="hu-HU" sz="2400" dirty="0" smtClean="0">
              <a:latin typeface="Century" pitchFamily="18" charset="0"/>
            </a:endParaRPr>
          </a:p>
          <a:p>
            <a:pPr algn="just"/>
            <a:r>
              <a:rPr lang="hu-HU" sz="2400" dirty="0" err="1" smtClean="0">
                <a:latin typeface="Century" pitchFamily="18" charset="0"/>
              </a:rPr>
              <a:t>Rosegrant</a:t>
            </a:r>
            <a:r>
              <a:rPr lang="hu-HU" sz="2400" dirty="0" smtClean="0">
                <a:latin typeface="Century" pitchFamily="18" charset="0"/>
              </a:rPr>
              <a:t>, M. W. et </a:t>
            </a:r>
            <a:r>
              <a:rPr lang="hu-HU" sz="2400" dirty="0" err="1" smtClean="0">
                <a:latin typeface="Century" pitchFamily="18" charset="0"/>
              </a:rPr>
              <a:t>al</a:t>
            </a:r>
            <a:r>
              <a:rPr lang="hu-HU" sz="2400" dirty="0" smtClean="0">
                <a:latin typeface="Century" pitchFamily="18" charset="0"/>
              </a:rPr>
              <a:t>., 2010  – </a:t>
            </a:r>
            <a:r>
              <a:rPr lang="hu-HU" sz="2400" dirty="0" err="1" smtClean="0">
                <a:latin typeface="Century" pitchFamily="18" charset="0"/>
              </a:rPr>
              <a:t>Climate</a:t>
            </a:r>
            <a:r>
              <a:rPr lang="hu-HU" sz="2400" dirty="0" smtClean="0">
                <a:latin typeface="Century" pitchFamily="18" charset="0"/>
              </a:rPr>
              <a:t> </a:t>
            </a:r>
            <a:r>
              <a:rPr lang="hu-HU" sz="2400" dirty="0" err="1" smtClean="0">
                <a:latin typeface="Century" pitchFamily="18" charset="0"/>
              </a:rPr>
              <a:t>Change</a:t>
            </a:r>
            <a:r>
              <a:rPr lang="hu-HU" sz="2400" dirty="0" smtClean="0">
                <a:latin typeface="Century" pitchFamily="18" charset="0"/>
              </a:rPr>
              <a:t> and </a:t>
            </a:r>
            <a:r>
              <a:rPr lang="hu-HU" sz="2400" dirty="0" err="1" smtClean="0">
                <a:latin typeface="Century" pitchFamily="18" charset="0"/>
              </a:rPr>
              <a:t>Agriculture</a:t>
            </a:r>
            <a:r>
              <a:rPr lang="hu-HU" sz="2400" dirty="0" smtClean="0">
                <a:latin typeface="Century" pitchFamily="18" charset="0"/>
              </a:rPr>
              <a:t> </a:t>
            </a:r>
            <a:r>
              <a:rPr lang="hu-HU" sz="2400" dirty="0" smtClean="0">
                <a:latin typeface="Century" pitchFamily="18" charset="0"/>
              </a:rPr>
              <a:t>– </a:t>
            </a:r>
            <a:r>
              <a:rPr lang="hu-HU" sz="2400" dirty="0" err="1" smtClean="0">
                <a:latin typeface="Century" pitchFamily="18" charset="0"/>
              </a:rPr>
              <a:t>Threats</a:t>
            </a:r>
            <a:r>
              <a:rPr lang="hu-HU" sz="2400" dirty="0" smtClean="0">
                <a:latin typeface="Century" pitchFamily="18" charset="0"/>
              </a:rPr>
              <a:t> </a:t>
            </a:r>
            <a:r>
              <a:rPr lang="hu-HU" sz="2400" dirty="0" err="1" smtClean="0">
                <a:latin typeface="Century" pitchFamily="18" charset="0"/>
              </a:rPr>
              <a:t>and</a:t>
            </a:r>
            <a:r>
              <a:rPr lang="hu-HU" sz="2400" dirty="0" smtClean="0">
                <a:latin typeface="Century" pitchFamily="18" charset="0"/>
              </a:rPr>
              <a:t> </a:t>
            </a:r>
            <a:r>
              <a:rPr lang="hu-HU" sz="2400" dirty="0" err="1" smtClean="0">
                <a:latin typeface="Century" pitchFamily="18" charset="0"/>
              </a:rPr>
              <a:t>Opportunities</a:t>
            </a:r>
            <a:endParaRPr lang="hu-HU" sz="2400" dirty="0" smtClean="0">
              <a:latin typeface="Century" pitchFamily="18" charset="0"/>
            </a:endParaRPr>
          </a:p>
          <a:p>
            <a:r>
              <a:rPr lang="hu-HU" sz="2400" u="sng" dirty="0" smtClean="0">
                <a:latin typeface="Century" pitchFamily="18" charset="0"/>
                <a:hlinkClick r:id="rId3"/>
              </a:rPr>
              <a:t>http://www.edwardlinacre.com/airdrop.html</a:t>
            </a:r>
            <a:endParaRPr lang="hu-HU" sz="2400" dirty="0" smtClean="0">
              <a:latin typeface="Century" pitchFamily="18" charset="0"/>
            </a:endParaRPr>
          </a:p>
          <a:p>
            <a:r>
              <a:rPr lang="hu-HU" sz="2400" u="sng" dirty="0" smtClean="0">
                <a:latin typeface="Century" pitchFamily="18" charset="0"/>
                <a:hlinkClick r:id="rId4"/>
              </a:rPr>
              <a:t>http://www.nrcan.gc.ca</a:t>
            </a:r>
            <a:r>
              <a:rPr lang="hu-HU" sz="2400" dirty="0" smtClean="0">
                <a:latin typeface="Century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0" y="4581128"/>
            <a:ext cx="9144000" cy="1470025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latin typeface="Century" pitchFamily="18" charset="0"/>
              </a:rPr>
              <a:t>Köszönöm a figyelmet!</a:t>
            </a:r>
            <a:endParaRPr lang="hu-HU" sz="4000" b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Century" pitchFamily="18" charset="0"/>
              </a:rPr>
              <a:t>Kibocsátás </a:t>
            </a:r>
            <a:r>
              <a:rPr lang="hu-HU" dirty="0">
                <a:latin typeface="Century" pitchFamily="18" charset="0"/>
              </a:rPr>
              <a:t>mezőgazdasági tevékenységek közti megoszlása</a:t>
            </a:r>
          </a:p>
        </p:txBody>
      </p:sp>
      <p:pic>
        <p:nvPicPr>
          <p:cNvPr id="4" name="Tartalom helye 3" descr="gtz_climatechange-agriculture-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95055" y="1663341"/>
            <a:ext cx="5353890" cy="4478845"/>
          </a:xfrm>
        </p:spPr>
      </p:pic>
      <p:sp>
        <p:nvSpPr>
          <p:cNvPr id="5" name="Szövegdoboz 4"/>
          <p:cNvSpPr txBox="1"/>
          <p:nvPr/>
        </p:nvSpPr>
        <p:spPr>
          <a:xfrm>
            <a:off x="0" y="61653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Century" pitchFamily="18" charset="0"/>
              </a:rPr>
              <a:t>Forrás</a:t>
            </a:r>
            <a:r>
              <a:rPr lang="hu-HU" sz="1600" dirty="0" smtClean="0">
                <a:latin typeface="Century" pitchFamily="18" charset="0"/>
              </a:rPr>
              <a:t>:</a:t>
            </a:r>
            <a:r>
              <a:rPr lang="hu-HU" sz="2000" dirty="0" smtClean="0">
                <a:latin typeface="Century" pitchFamily="18" charset="0"/>
              </a:rPr>
              <a:t> </a:t>
            </a:r>
            <a:r>
              <a:rPr lang="hu-HU" sz="2000" dirty="0" err="1" smtClean="0">
                <a:latin typeface="Century" pitchFamily="18" charset="0"/>
              </a:rPr>
              <a:t>Rosegrant</a:t>
            </a:r>
            <a:r>
              <a:rPr lang="hu-HU" sz="2000" dirty="0" smtClean="0">
                <a:latin typeface="Century" pitchFamily="18" charset="0"/>
              </a:rPr>
              <a:t> et </a:t>
            </a:r>
            <a:r>
              <a:rPr lang="hu-HU" sz="2000" dirty="0" err="1" smtClean="0">
                <a:latin typeface="Century" pitchFamily="18" charset="0"/>
              </a:rPr>
              <a:t>al</a:t>
            </a:r>
            <a:r>
              <a:rPr lang="hu-HU" sz="2000" dirty="0" smtClean="0">
                <a:latin typeface="Century" pitchFamily="18" charset="0"/>
              </a:rPr>
              <a:t>., 2008</a:t>
            </a:r>
            <a:endParaRPr lang="hu-HU" sz="20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Century" pitchFamily="18" charset="0"/>
              </a:rPr>
              <a:t>Kibocsátás várható alakulása</a:t>
            </a:r>
            <a:r>
              <a:rPr lang="hu-HU" sz="4000" dirty="0" smtClean="0">
                <a:latin typeface="Century" pitchFamily="18" charset="0"/>
              </a:rPr>
              <a:t/>
            </a:r>
            <a:br>
              <a:rPr lang="hu-HU" sz="4000" dirty="0" smtClean="0">
                <a:latin typeface="Century" pitchFamily="18" charset="0"/>
              </a:rPr>
            </a:br>
            <a:r>
              <a:rPr lang="hu-HU" sz="2700" dirty="0">
                <a:latin typeface="Century" pitchFamily="18" charset="0"/>
              </a:rPr>
              <a:t>(</a:t>
            </a:r>
            <a:r>
              <a:rPr lang="hu-HU" sz="2700" dirty="0" smtClean="0">
                <a:latin typeface="Century" pitchFamily="18" charset="0"/>
              </a:rPr>
              <a:t>2020</a:t>
            </a:r>
            <a:r>
              <a:rPr lang="hu-HU" sz="2000" dirty="0" smtClean="0">
                <a:latin typeface="Century" pitchFamily="18" charset="0"/>
              </a:rPr>
              <a:t>-</a:t>
            </a:r>
            <a:r>
              <a:rPr lang="hu-HU" sz="2700" dirty="0" smtClean="0">
                <a:latin typeface="Century" pitchFamily="18" charset="0"/>
              </a:rPr>
              <a:t>ra, az 1990</a:t>
            </a:r>
            <a:r>
              <a:rPr lang="hu-HU" sz="2000" dirty="0" smtClean="0">
                <a:latin typeface="Century" pitchFamily="18" charset="0"/>
              </a:rPr>
              <a:t>-</a:t>
            </a:r>
            <a:r>
              <a:rPr lang="hu-HU" sz="2700" dirty="0" smtClean="0">
                <a:latin typeface="Century" pitchFamily="18" charset="0"/>
              </a:rPr>
              <a:t>es szinthez képest)</a:t>
            </a:r>
            <a:endParaRPr lang="hu-HU" sz="2700" dirty="0">
              <a:latin typeface="Century" pitchFamily="18" charset="0"/>
            </a:endParaRPr>
          </a:p>
        </p:txBody>
      </p:sp>
      <p:pic>
        <p:nvPicPr>
          <p:cNvPr id="4" name="Tartalom helye 3" descr="gtz_climatechange-agriculture-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64393" y="1211079"/>
            <a:ext cx="3615215" cy="5242257"/>
          </a:xfrm>
        </p:spPr>
      </p:pic>
      <p:sp>
        <p:nvSpPr>
          <p:cNvPr id="5" name="Szövegdoboz 4"/>
          <p:cNvSpPr txBox="1"/>
          <p:nvPr/>
        </p:nvSpPr>
        <p:spPr>
          <a:xfrm>
            <a:off x="0" y="641326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Century" pitchFamily="18" charset="0"/>
              </a:rPr>
              <a:t>Forrás</a:t>
            </a:r>
            <a:r>
              <a:rPr lang="hu-HU" sz="1600" dirty="0" smtClean="0">
                <a:latin typeface="Century" pitchFamily="18" charset="0"/>
              </a:rPr>
              <a:t>:</a:t>
            </a:r>
            <a:r>
              <a:rPr lang="hu-HU" sz="2000" dirty="0" smtClean="0">
                <a:latin typeface="Century" pitchFamily="18" charset="0"/>
              </a:rPr>
              <a:t> </a:t>
            </a:r>
            <a:r>
              <a:rPr lang="hu-HU" sz="2000" dirty="0" err="1" smtClean="0">
                <a:latin typeface="Century" pitchFamily="18" charset="0"/>
              </a:rPr>
              <a:t>Rosegrant</a:t>
            </a:r>
            <a:r>
              <a:rPr lang="hu-HU" sz="2000" dirty="0" smtClean="0">
                <a:latin typeface="Century" pitchFamily="18" charset="0"/>
              </a:rPr>
              <a:t> et </a:t>
            </a:r>
            <a:r>
              <a:rPr lang="hu-HU" sz="2000" dirty="0" err="1" smtClean="0">
                <a:latin typeface="Century" pitchFamily="18" charset="0"/>
              </a:rPr>
              <a:t>al</a:t>
            </a:r>
            <a:r>
              <a:rPr lang="hu-HU" sz="2000" dirty="0" smtClean="0">
                <a:latin typeface="Century" pitchFamily="18" charset="0"/>
              </a:rPr>
              <a:t>., 2008</a:t>
            </a:r>
            <a:endParaRPr lang="hu-HU" sz="20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Century" pitchFamily="18" charset="0"/>
              </a:rPr>
              <a:t>Klímaváltozás hatása a mezőgazdaságra</a:t>
            </a:r>
            <a:endParaRPr lang="hu-HU" dirty="0">
              <a:latin typeface="Century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05064"/>
          </a:xfrm>
        </p:spPr>
        <p:txBody>
          <a:bodyPr/>
          <a:lstStyle/>
          <a:p>
            <a:r>
              <a:rPr lang="hu-HU" dirty="0" smtClean="0">
                <a:latin typeface="Century" pitchFamily="18" charset="0"/>
              </a:rPr>
              <a:t>fontos ismerni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>
                <a:latin typeface="Century" pitchFamily="18" charset="0"/>
              </a:rPr>
              <a:t>felkészülés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>
                <a:latin typeface="Century" pitchFamily="18" charset="0"/>
              </a:rPr>
              <a:t>alkalmazkodás</a:t>
            </a:r>
          </a:p>
          <a:p>
            <a:r>
              <a:rPr lang="hu-HU" dirty="0" smtClean="0">
                <a:latin typeface="Century" pitchFamily="18" charset="0"/>
              </a:rPr>
              <a:t>nehéz jósolni</a:t>
            </a:r>
          </a:p>
          <a:p>
            <a:r>
              <a:rPr lang="hu-HU" dirty="0" smtClean="0">
                <a:latin typeface="Century" pitchFamily="18" charset="0"/>
              </a:rPr>
              <a:t>néhány általános trend</a:t>
            </a:r>
          </a:p>
          <a:p>
            <a:pPr>
              <a:buFont typeface="Courier New" pitchFamily="49" charset="0"/>
              <a:buChar char="o"/>
            </a:pP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entury" pitchFamily="18" charset="0"/>
              </a:rPr>
              <a:t>Változások közvetlen okai</a:t>
            </a:r>
            <a:endParaRPr lang="hu-HU" sz="4000" dirty="0">
              <a:latin typeface="Century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hu-HU" sz="3200" dirty="0" smtClean="0">
                <a:latin typeface="Century" pitchFamily="18" charset="0"/>
              </a:rPr>
              <a:t>hőmérséklet emelkedése</a:t>
            </a:r>
          </a:p>
          <a:p>
            <a:pPr marL="342900" lvl="2" indent="-342900"/>
            <a:r>
              <a:rPr lang="hu-HU" sz="3200" dirty="0" smtClean="0">
                <a:latin typeface="Century" pitchFamily="18" charset="0"/>
              </a:rPr>
              <a:t>CO</a:t>
            </a:r>
            <a:r>
              <a:rPr lang="hu-HU" sz="3200" baseline="-25000" dirty="0" smtClean="0">
                <a:latin typeface="Century" pitchFamily="18" charset="0"/>
              </a:rPr>
              <a:t>2</a:t>
            </a:r>
            <a:r>
              <a:rPr lang="hu-HU" sz="2000" dirty="0" smtClean="0">
                <a:latin typeface="Century" pitchFamily="18" charset="0"/>
              </a:rPr>
              <a:t>-</a:t>
            </a:r>
            <a:r>
              <a:rPr lang="hu-HU" sz="3200" dirty="0" smtClean="0">
                <a:latin typeface="Century" pitchFamily="18" charset="0"/>
              </a:rPr>
              <a:t>szint emelkedése</a:t>
            </a:r>
          </a:p>
          <a:p>
            <a:pPr marL="342900" lvl="2" indent="-342900"/>
            <a:r>
              <a:rPr lang="hu-HU" sz="3200" dirty="0" smtClean="0">
                <a:latin typeface="Century" pitchFamily="18" charset="0"/>
              </a:rPr>
              <a:t>csapadékeloszlás változása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hu-HU" sz="2800" dirty="0" smtClean="0">
                <a:latin typeface="Century" pitchFamily="18" charset="0"/>
              </a:rPr>
              <a:t>vízellátási problémák</a:t>
            </a:r>
          </a:p>
          <a:p>
            <a:pPr marL="342900" lvl="2" indent="-342900"/>
            <a:r>
              <a:rPr lang="hu-HU" sz="3200" dirty="0" smtClean="0">
                <a:latin typeface="Century" pitchFamily="18" charset="0"/>
              </a:rPr>
              <a:t>szélsőséges éghajlati események gyakoribbá válása</a:t>
            </a:r>
          </a:p>
          <a:p>
            <a:pPr marL="342900" lvl="2" indent="-342900"/>
            <a:r>
              <a:rPr lang="hu-HU" sz="3200" dirty="0" smtClean="0">
                <a:latin typeface="Century" pitchFamily="18" charset="0"/>
              </a:rPr>
              <a:t>tengerszint emelkedése</a:t>
            </a:r>
            <a:endParaRPr lang="hu-HU" sz="32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entury" pitchFamily="18" charset="0"/>
              </a:rPr>
              <a:t>Pozitív változások</a:t>
            </a:r>
            <a:endParaRPr lang="hu-HU" sz="4000" dirty="0">
              <a:latin typeface="Century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11256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Century" pitchFamily="18" charset="0"/>
              </a:rPr>
              <a:t>bizonyos területeken addig még nem termesztett növények termeszthetővé válnak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>
                <a:latin typeface="Century" pitchFamily="18" charset="0"/>
              </a:rPr>
              <a:t>1°C – 300 km</a:t>
            </a:r>
            <a:r>
              <a:rPr lang="hu-HU" sz="2000" dirty="0" smtClean="0">
                <a:latin typeface="Century" pitchFamily="18" charset="0"/>
              </a:rPr>
              <a:t>:</a:t>
            </a:r>
            <a:r>
              <a:rPr lang="hu-HU" dirty="0" smtClean="0">
                <a:latin typeface="Century" pitchFamily="18" charset="0"/>
              </a:rPr>
              <a:t> búza, kukorica és napraforgó </a:t>
            </a:r>
          </a:p>
          <a:p>
            <a:r>
              <a:rPr lang="hu-HU" dirty="0" smtClean="0">
                <a:latin typeface="Century" pitchFamily="18" charset="0"/>
              </a:rPr>
              <a:t>tenyészidőszak hosszabbá </a:t>
            </a:r>
            <a:r>
              <a:rPr lang="hu-HU" dirty="0" smtClean="0">
                <a:latin typeface="Century" pitchFamily="18" charset="0"/>
              </a:rPr>
              <a:t>válik</a:t>
            </a:r>
          </a:p>
          <a:p>
            <a:r>
              <a:rPr lang="hu-HU" dirty="0" smtClean="0">
                <a:latin typeface="Century" pitchFamily="18" charset="0"/>
              </a:rPr>
              <a:t>gyorsabb érés</a:t>
            </a:r>
            <a:endParaRPr lang="hu-HU" dirty="0" smtClean="0">
              <a:latin typeface="Century" pitchFamily="18" charset="0"/>
            </a:endParaRPr>
          </a:p>
          <a:p>
            <a:r>
              <a:rPr lang="hu-HU" dirty="0" smtClean="0">
                <a:latin typeface="Century" pitchFamily="18" charset="0"/>
              </a:rPr>
              <a:t>produktivitás nő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>
                <a:latin typeface="Century" pitchFamily="18" charset="0"/>
              </a:rPr>
              <a:t>burgonya, rizs, szója, </a:t>
            </a:r>
            <a:r>
              <a:rPr lang="hu-HU" dirty="0" smtClean="0">
                <a:latin typeface="Century" pitchFamily="18" charset="0"/>
              </a:rPr>
              <a:t>búza 10-20</a:t>
            </a:r>
            <a:r>
              <a:rPr lang="hu-HU" dirty="0" smtClean="0">
                <a:latin typeface="Century" pitchFamily="18" charset="0"/>
              </a:rPr>
              <a:t>%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>
                <a:latin typeface="Century" pitchFamily="18" charset="0"/>
              </a:rPr>
              <a:t>kukorica, köles, cukornád 0-10 %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Century" pitchFamily="18" charset="0"/>
              </a:rPr>
              <a:t>Negatív változások</a:t>
            </a:r>
            <a:endParaRPr lang="hu-HU" sz="4000" dirty="0">
              <a:latin typeface="Century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641379"/>
          </a:xfrm>
        </p:spPr>
        <p:txBody>
          <a:bodyPr/>
          <a:lstStyle/>
          <a:p>
            <a:r>
              <a:rPr lang="hu-HU" spc="-100" dirty="0">
                <a:latin typeface="Century" pitchFamily="18" charset="0"/>
              </a:rPr>
              <a:t>3°C</a:t>
            </a:r>
            <a:r>
              <a:rPr lang="hu-HU" sz="2400" spc="-100" dirty="0">
                <a:latin typeface="Century" pitchFamily="18" charset="0"/>
              </a:rPr>
              <a:t>-</a:t>
            </a:r>
            <a:r>
              <a:rPr lang="hu-HU" spc="-100" dirty="0">
                <a:latin typeface="Century" pitchFamily="18" charset="0"/>
              </a:rPr>
              <a:t>os emelkedés csökkenti a </a:t>
            </a:r>
            <a:r>
              <a:rPr lang="hu-HU" spc="-100" dirty="0" smtClean="0">
                <a:latin typeface="Century" pitchFamily="18" charset="0"/>
              </a:rPr>
              <a:t>terméshozamokat</a:t>
            </a:r>
            <a:endParaRPr lang="hu-HU" spc="-100" dirty="0">
              <a:latin typeface="Century" pitchFamily="18" charset="0"/>
            </a:endParaRPr>
          </a:p>
        </p:txBody>
      </p:sp>
      <p:pic>
        <p:nvPicPr>
          <p:cNvPr id="5" name="Kép 4" descr="ar4_wg2_full_repor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028" y="2564904"/>
            <a:ext cx="8707945" cy="374441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63813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Century" pitchFamily="18" charset="0"/>
              </a:rPr>
              <a:t>Forrás</a:t>
            </a:r>
            <a:r>
              <a:rPr lang="hu-HU" sz="1600" dirty="0" smtClean="0">
                <a:latin typeface="Century" pitchFamily="18" charset="0"/>
              </a:rPr>
              <a:t>:</a:t>
            </a:r>
            <a:r>
              <a:rPr lang="hu-HU" sz="2000" dirty="0" smtClean="0">
                <a:latin typeface="Century" pitchFamily="18" charset="0"/>
              </a:rPr>
              <a:t> IPCC, 2007</a:t>
            </a:r>
            <a:endParaRPr lang="hu-HU" sz="20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Century" pitchFamily="18" charset="0"/>
              </a:rPr>
              <a:t>Negatív változások</a:t>
            </a:r>
            <a:endParaRPr lang="hu-HU" sz="4000" dirty="0">
              <a:latin typeface="Century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641379"/>
          </a:xfrm>
        </p:spPr>
        <p:txBody>
          <a:bodyPr/>
          <a:lstStyle/>
          <a:p>
            <a:r>
              <a:rPr lang="hu-HU" spc="-100" dirty="0">
                <a:latin typeface="Century" pitchFamily="18" charset="0"/>
              </a:rPr>
              <a:t>3°C</a:t>
            </a:r>
            <a:r>
              <a:rPr lang="hu-HU" sz="2400" spc="-100" dirty="0">
                <a:latin typeface="Century" pitchFamily="18" charset="0"/>
              </a:rPr>
              <a:t>-</a:t>
            </a:r>
            <a:r>
              <a:rPr lang="hu-HU" spc="-100" dirty="0">
                <a:latin typeface="Century" pitchFamily="18" charset="0"/>
              </a:rPr>
              <a:t>os emelkedés csökkenti a </a:t>
            </a:r>
            <a:r>
              <a:rPr lang="hu-HU" spc="-100" dirty="0" smtClean="0">
                <a:latin typeface="Century" pitchFamily="18" charset="0"/>
              </a:rPr>
              <a:t>terméshozamokat</a:t>
            </a:r>
            <a:endParaRPr lang="hu-HU" spc="-100" dirty="0">
              <a:latin typeface="Century" pitchFamily="18" charset="0"/>
            </a:endParaRPr>
          </a:p>
        </p:txBody>
      </p:sp>
      <p:pic>
        <p:nvPicPr>
          <p:cNvPr id="5" name="Kép 4" descr="ar4_wg2_full_repor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028" y="2698084"/>
            <a:ext cx="8707945" cy="347805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63813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Century" pitchFamily="18" charset="0"/>
              </a:rPr>
              <a:t>Forrás</a:t>
            </a:r>
            <a:r>
              <a:rPr lang="hu-HU" sz="1600" dirty="0" smtClean="0">
                <a:latin typeface="Century" pitchFamily="18" charset="0"/>
              </a:rPr>
              <a:t>:</a:t>
            </a:r>
            <a:r>
              <a:rPr lang="hu-HU" sz="2000" dirty="0" smtClean="0">
                <a:latin typeface="Century" pitchFamily="18" charset="0"/>
              </a:rPr>
              <a:t> IPCC, 2007</a:t>
            </a:r>
            <a:endParaRPr lang="hu-HU" sz="20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385</Words>
  <Application>Microsoft Office PowerPoint</Application>
  <PresentationFormat>Diavetítés a képernyőre (4:3 oldalarány)</PresentationFormat>
  <Paragraphs>88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A klímaváltozás hatása a mezőgazdaságra</vt:lpstr>
      <vt:lpstr>Mezőgazdaság üvegházgáz-kibocsátása</vt:lpstr>
      <vt:lpstr>Kibocsátás mezőgazdasági tevékenységek közti megoszlása</vt:lpstr>
      <vt:lpstr>Kibocsátás várható alakulása (2020-ra, az 1990-es szinthez képest)</vt:lpstr>
      <vt:lpstr>Klímaváltozás hatása a mezőgazdaságra</vt:lpstr>
      <vt:lpstr>Változások közvetlen okai</vt:lpstr>
      <vt:lpstr>Pozitív változások</vt:lpstr>
      <vt:lpstr>Negatív változások</vt:lpstr>
      <vt:lpstr>Negatív változások</vt:lpstr>
      <vt:lpstr>Negatív változások</vt:lpstr>
      <vt:lpstr>Negatív változások</vt:lpstr>
      <vt:lpstr>Negatív változások</vt:lpstr>
      <vt:lpstr>Negatív változások</vt:lpstr>
      <vt:lpstr>Negatív változások</vt:lpstr>
      <vt:lpstr>Negatív változások</vt:lpstr>
      <vt:lpstr>Összefoglalás</vt:lpstr>
      <vt:lpstr>Összefoglalás</vt:lpstr>
      <vt:lpstr>Gazdasági hatások</vt:lpstr>
      <vt:lpstr>Alkalmazkodás</vt:lpstr>
      <vt:lpstr>20. dia</vt:lpstr>
      <vt:lpstr>Alkalmazkodás</vt:lpstr>
      <vt:lpstr>Források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klímaváltozás hatása a mezőgazdaságra</dc:title>
  <dc:creator>Évi</dc:creator>
  <cp:lastModifiedBy>Évi</cp:lastModifiedBy>
  <cp:revision>67</cp:revision>
  <dcterms:created xsi:type="dcterms:W3CDTF">2013-11-09T18:28:10Z</dcterms:created>
  <dcterms:modified xsi:type="dcterms:W3CDTF">2013-11-11T22:43:08Z</dcterms:modified>
</cp:coreProperties>
</file>