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3" r:id="rId7"/>
    <p:sldId id="261" r:id="rId8"/>
    <p:sldId id="262" r:id="rId9"/>
    <p:sldId id="264" r:id="rId10"/>
    <p:sldId id="266" r:id="rId11"/>
    <p:sldId id="260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90AD-BA73-4404-9406-BDA9E7DE4969}" type="datetimeFigureOut">
              <a:rPr lang="hu-HU" smtClean="0"/>
              <a:t>2013.11.06.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1888-9E4C-4A6E-B80F-32C37453B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354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90AD-BA73-4404-9406-BDA9E7DE4969}" type="datetimeFigureOut">
              <a:rPr lang="hu-HU" smtClean="0"/>
              <a:t>2013.11.06.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1888-9E4C-4A6E-B80F-32C37453B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31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90AD-BA73-4404-9406-BDA9E7DE4969}" type="datetimeFigureOut">
              <a:rPr lang="hu-HU" smtClean="0"/>
              <a:t>2013.11.06.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1888-9E4C-4A6E-B80F-32C37453B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50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90AD-BA73-4404-9406-BDA9E7DE4969}" type="datetimeFigureOut">
              <a:rPr lang="hu-HU" smtClean="0"/>
              <a:t>2013.11.06.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1888-9E4C-4A6E-B80F-32C37453B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9147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90AD-BA73-4404-9406-BDA9E7DE4969}" type="datetimeFigureOut">
              <a:rPr lang="hu-HU" smtClean="0"/>
              <a:t>2013.11.06.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1888-9E4C-4A6E-B80F-32C37453B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114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90AD-BA73-4404-9406-BDA9E7DE4969}" type="datetimeFigureOut">
              <a:rPr lang="hu-HU" smtClean="0"/>
              <a:t>2013.11.06.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1888-9E4C-4A6E-B80F-32C37453B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985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90AD-BA73-4404-9406-BDA9E7DE4969}" type="datetimeFigureOut">
              <a:rPr lang="hu-HU" smtClean="0"/>
              <a:t>2013.11.06.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1888-9E4C-4A6E-B80F-32C37453B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21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90AD-BA73-4404-9406-BDA9E7DE4969}" type="datetimeFigureOut">
              <a:rPr lang="hu-HU" smtClean="0"/>
              <a:t>2013.11.06.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1888-9E4C-4A6E-B80F-32C37453B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15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90AD-BA73-4404-9406-BDA9E7DE4969}" type="datetimeFigureOut">
              <a:rPr lang="hu-HU" smtClean="0"/>
              <a:t>2013.11.06.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1888-9E4C-4A6E-B80F-32C37453B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94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90AD-BA73-4404-9406-BDA9E7DE4969}" type="datetimeFigureOut">
              <a:rPr lang="hu-HU" smtClean="0"/>
              <a:t>2013.11.06.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1888-9E4C-4A6E-B80F-32C37453B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70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90AD-BA73-4404-9406-BDA9E7DE4969}" type="datetimeFigureOut">
              <a:rPr lang="hu-HU" smtClean="0"/>
              <a:t>2013.11.06.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71888-9E4C-4A6E-B80F-32C37453B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796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590AD-BA73-4404-9406-BDA9E7DE4969}" type="datetimeFigureOut">
              <a:rPr lang="hu-HU" smtClean="0"/>
              <a:t>2013.11.06.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71888-9E4C-4A6E-B80F-32C37453B0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951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et.hu/ismeret-tar/meteorologiai_hirek/index.php?id=715&amp;hir=Az_arvizek_gyakorisaganak_valtozasai_a_jovoben" TargetMode="External"/><Relationship Id="rId3" Type="http://schemas.openxmlformats.org/officeDocument/2006/relationships/hyperlink" Target="http://hu.wikipedia.org/wiki/1838-as_pesti_%C3%A1rv%C3%ADz" TargetMode="External"/><Relationship Id="rId7" Type="http://schemas.openxmlformats.org/officeDocument/2006/relationships/hyperlink" Target="http://hvg.hu/itthon/20130226_Arvizek_Magyarorszagon" TargetMode="External"/><Relationship Id="rId2" Type="http://schemas.openxmlformats.org/officeDocument/2006/relationships/hyperlink" Target="http://www.arviz.hu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444.hu/2013/06/04/igy-tetozik-a-duna-a-heten-2/" TargetMode="External"/><Relationship Id="rId5" Type="http://schemas.openxmlformats.org/officeDocument/2006/relationships/hyperlink" Target="http://index.hu/tudomany/tortenelem/2013/06/03/pusztito_arvizek_is_voltak_magyarorszagon/" TargetMode="External"/><Relationship Id="rId10" Type="http://schemas.openxmlformats.org/officeDocument/2006/relationships/hyperlink" Target="http://tudasbazis.sulinet.hu/hu/termeszettudomanyok/termeszetismeret/ember-a-termeszetben-5-osztaly/termeszeti-katasztrofak-es-tarsadalmi-hatasaik/arvizek-tarsadalmi-hatasai" TargetMode="External"/><Relationship Id="rId4" Type="http://schemas.openxmlformats.org/officeDocument/2006/relationships/hyperlink" Target="http://www.zoldmuzeum.hu/a-termeszet-ereje-tiszai-arvizek" TargetMode="External"/><Relationship Id="rId9" Type="http://schemas.openxmlformats.org/officeDocument/2006/relationships/hyperlink" Target="http://www.vizugy.hu/index.php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3528" y="3429000"/>
            <a:ext cx="8280920" cy="1758057"/>
          </a:xfrm>
        </p:spPr>
        <p:txBody>
          <a:bodyPr>
            <a:noAutofit/>
          </a:bodyPr>
          <a:lstStyle/>
          <a:p>
            <a:r>
              <a:rPr lang="hu-HU" sz="4800" dirty="0" smtClean="0">
                <a:solidFill>
                  <a:srgbClr val="002060"/>
                </a:solidFill>
              </a:rPr>
              <a:t>Árvizek gyakorisága, erőssége, okozott kár - hazai vonatkozások</a:t>
            </a:r>
            <a:endParaRPr lang="hu-HU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Vízállás figyelő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980728"/>
            <a:ext cx="8759615" cy="5472608"/>
          </a:xfrm>
        </p:spPr>
      </p:pic>
    </p:spTree>
    <p:extLst>
      <p:ext uri="{BB962C8B-B14F-4D97-AF65-F5344CB8AC3E}">
        <p14:creationId xmlns:p14="http://schemas.microsoft.com/office/powerpoint/2010/main" val="40988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>
            <a:noAutofit/>
          </a:bodyPr>
          <a:lstStyle/>
          <a:p>
            <a:r>
              <a:rPr lang="hu-HU" sz="4400" dirty="0" smtClean="0"/>
              <a:t>Források:</a:t>
            </a:r>
            <a:endParaRPr lang="hu-HU" sz="44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8712968" cy="4691063"/>
          </a:xfrm>
        </p:spPr>
        <p:txBody>
          <a:bodyPr>
            <a:normAutofit lnSpcReduction="10000"/>
          </a:bodyPr>
          <a:lstStyle/>
          <a:p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2"/>
              </a:rPr>
              <a:t>http://www.arviz.hu/</a:t>
            </a:r>
            <a:endParaRPr lang="hu-HU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3"/>
              </a:rPr>
              <a:t>http://hu.wikipedia.org/wiki/1838-as_pesti_%C3%A1rv%C3%ADz</a:t>
            </a:r>
            <a:endParaRPr lang="hu-HU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4"/>
              </a:rPr>
              <a:t>http://www.zoldmuzeum.hu/a-termeszet-ereje-tiszai-arvizek</a:t>
            </a:r>
            <a:endParaRPr lang="hu-HU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5"/>
              </a:rPr>
              <a:t>http://index.hu/tudomany/tortenelem/2013/06/03/pusztito_arvizek_is_voltak_magyarorszagon/</a:t>
            </a:r>
            <a:endParaRPr lang="hu-HU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6"/>
              </a:rPr>
              <a:t>http://444.hu/2013/06/04/igy-tetozik-a-duna-a-heten-2/</a:t>
            </a:r>
            <a:endParaRPr lang="hu-HU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hu-HU" sz="2000" dirty="0" smtClean="0">
                <a:solidFill>
                  <a:schemeClr val="accent1">
                    <a:lumMod val="20000"/>
                    <a:lumOff val="80000"/>
                  </a:schemeClr>
                </a:solidFill>
                <a:hlinkClick r:id="rId7"/>
              </a:rPr>
              <a:t>http://hvg.hu/itthon/20130226_Arvizek_Magyarorszagon</a:t>
            </a:r>
            <a:endParaRPr lang="hu-HU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hu-HU" sz="2000" dirty="0">
                <a:hlinkClick r:id="rId8"/>
              </a:rPr>
              <a:t>http://</a:t>
            </a:r>
            <a:r>
              <a:rPr lang="hu-HU" sz="2000" dirty="0" smtClean="0">
                <a:hlinkClick r:id="rId8"/>
              </a:rPr>
              <a:t>met.hu/ismeret-tar/meteorologiai_hirek/index.php?id=715&amp;hir=Az_arvizek_gyakorisaganak_valtozasai_a_jovoben</a:t>
            </a:r>
            <a:endParaRPr lang="hu-HU" sz="2000" dirty="0" smtClean="0"/>
          </a:p>
          <a:p>
            <a:r>
              <a:rPr lang="hu-HU" sz="2000" dirty="0">
                <a:hlinkClick r:id="rId9"/>
              </a:rPr>
              <a:t>http://</a:t>
            </a:r>
            <a:r>
              <a:rPr lang="hu-HU" sz="2000" dirty="0" smtClean="0">
                <a:hlinkClick r:id="rId9"/>
              </a:rPr>
              <a:t>www.vizugy.hu/index.php</a:t>
            </a:r>
            <a:endParaRPr lang="hu-HU" sz="2000" dirty="0" smtClean="0"/>
          </a:p>
          <a:p>
            <a:r>
              <a:rPr lang="hu-HU" sz="2000" dirty="0">
                <a:hlinkClick r:id="rId10"/>
              </a:rPr>
              <a:t>http://tudasbazis.sulinet.hu/hu/termeszettudomanyok/termeszetismeret/ember-a-termeszetben-5-osztaly/termeszeti-katasztrofak-es-tarsadalmi-hatasaik/arvizek-tarsadalmi-hatasai</a:t>
            </a:r>
            <a:endParaRPr lang="hu-HU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3582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Köszönöm a figyelmet!</a:t>
            </a:r>
            <a:endParaRPr lang="hu-H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2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3789040"/>
            <a:ext cx="8229600" cy="204482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solidFill>
                  <a:srgbClr val="002060"/>
                </a:solidFill>
              </a:rPr>
              <a:t>Az </a:t>
            </a:r>
            <a:r>
              <a:rPr lang="hu-HU" b="1" dirty="0" smtClean="0">
                <a:solidFill>
                  <a:srgbClr val="002060"/>
                </a:solidFill>
              </a:rPr>
              <a:t>árvíz</a:t>
            </a:r>
            <a:r>
              <a:rPr lang="hu-HU" dirty="0" smtClean="0">
                <a:solidFill>
                  <a:srgbClr val="002060"/>
                </a:solidFill>
              </a:rPr>
              <a:t> egy folyóvíz vízszintjének olyan mértékű emelkedése, amikor az medréből kilép. Az árvíz nem jelent feltétlenül katasztrófahelyzetet.</a:t>
            </a:r>
            <a:endParaRPr lang="hu-H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Árvizek három nagy csoportja: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jégtorlódásból adódó </a:t>
            </a:r>
            <a:r>
              <a:rPr lang="hu-HU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jeges árvíz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(például az 1838-as pesti ár), </a:t>
            </a:r>
          </a:p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az egyszerre olvadó hótömegből keletkező </a:t>
            </a:r>
            <a:r>
              <a:rPr lang="hu-HU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tavaszi árvíz</a:t>
            </a:r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(ez okozott a Duna felső szakaszán 150 éve nem látott vízszintet 2006 márciusában)</a:t>
            </a:r>
          </a:p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nagy tavaszi, vagy nyári esőzésekből keletkező </a:t>
            </a:r>
            <a:r>
              <a:rPr lang="hu-HU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zöldár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Magyarország jelentősebb árvizei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1763688" y="2060849"/>
            <a:ext cx="6048672" cy="4032448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solidFill>
                  <a:schemeClr val="bg1">
                    <a:lumMod val="95000"/>
                  </a:schemeClr>
                </a:solidFill>
              </a:rPr>
              <a:t>1838-ös dunai </a:t>
            </a:r>
            <a:r>
              <a:rPr lang="hu-HU" b="1" dirty="0" err="1" smtClean="0">
                <a:solidFill>
                  <a:schemeClr val="bg1">
                    <a:lumMod val="95000"/>
                  </a:schemeClr>
                </a:solidFill>
              </a:rPr>
              <a:t>jegesár</a:t>
            </a:r>
            <a:endParaRPr lang="hu-HU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hu-HU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hu-HU" b="1" dirty="0">
                <a:solidFill>
                  <a:schemeClr val="bg1">
                    <a:lumMod val="95000"/>
                  </a:schemeClr>
                </a:solidFill>
              </a:rPr>
              <a:t>1879-es tiszai </a:t>
            </a:r>
            <a:r>
              <a:rPr lang="hu-HU" b="1" dirty="0" smtClean="0">
                <a:solidFill>
                  <a:schemeClr val="bg1">
                    <a:lumMod val="95000"/>
                  </a:schemeClr>
                </a:solidFill>
              </a:rPr>
              <a:t>árvíz</a:t>
            </a:r>
          </a:p>
          <a:p>
            <a:endParaRPr lang="hu-HU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hu-HU" b="1" dirty="0">
                <a:solidFill>
                  <a:schemeClr val="bg1">
                    <a:lumMod val="95000"/>
                  </a:schemeClr>
                </a:solidFill>
              </a:rPr>
              <a:t>1999-es </a:t>
            </a:r>
            <a:r>
              <a:rPr lang="hu-HU" b="1" dirty="0" smtClean="0">
                <a:solidFill>
                  <a:schemeClr val="bg1">
                    <a:lumMod val="95000"/>
                  </a:schemeClr>
                </a:solidFill>
              </a:rPr>
              <a:t>árvíz</a:t>
            </a:r>
          </a:p>
          <a:p>
            <a:endParaRPr lang="hu-HU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hu-HU" b="1" dirty="0" smtClean="0">
                <a:solidFill>
                  <a:schemeClr val="bg1">
                    <a:lumMod val="95000"/>
                  </a:schemeClr>
                </a:solidFill>
              </a:rPr>
              <a:t>2013-as dunai árvíz</a:t>
            </a:r>
          </a:p>
          <a:p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1145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2060"/>
                </a:solidFill>
              </a:rPr>
              <a:t>IPCC</a:t>
            </a:r>
            <a:br>
              <a:rPr lang="hu-HU" dirty="0" smtClean="0">
                <a:solidFill>
                  <a:srgbClr val="002060"/>
                </a:solidFill>
              </a:rPr>
            </a:br>
            <a:r>
              <a:rPr lang="hu-HU" dirty="0" smtClean="0">
                <a:solidFill>
                  <a:srgbClr val="002060"/>
                </a:solidFill>
              </a:rPr>
              <a:t> </a:t>
            </a:r>
            <a:r>
              <a:rPr lang="hu-HU" sz="3600" dirty="0" smtClean="0">
                <a:solidFill>
                  <a:srgbClr val="002060"/>
                </a:solidFill>
              </a:rPr>
              <a:t>(</a:t>
            </a:r>
            <a:r>
              <a:rPr lang="en-US" sz="3600" dirty="0">
                <a:solidFill>
                  <a:srgbClr val="002060"/>
                </a:solidFill>
              </a:rPr>
              <a:t>Intergovernmental Panel on Climate </a:t>
            </a:r>
            <a:r>
              <a:rPr lang="en-US" sz="3600" dirty="0" smtClean="0">
                <a:solidFill>
                  <a:srgbClr val="002060"/>
                </a:solidFill>
              </a:rPr>
              <a:t>Change</a:t>
            </a:r>
            <a:r>
              <a:rPr lang="hu-HU" sz="3600" dirty="0" smtClean="0">
                <a:solidFill>
                  <a:srgbClr val="002060"/>
                </a:solidFill>
              </a:rPr>
              <a:t>)</a:t>
            </a:r>
            <a:endParaRPr lang="hu-HU" sz="3600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0728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 kutatók arra az eredményre jutottak, hogy Dél-Ázsiában, az Indiai-félszigeten, Kelet-Afrikában és az Andok északi részén megnő az áradások gyakorisága. Ugyanakkor a vizsgált időszakban az árvizek gyakorisága csökkenhet észak és kelet-Európában, Kis-Ázsiában, Közép-Ázsiában, Észak-Amerika középső részén és Dél-Amerika déli részén. Arra következtettek, hogy az áradási kockázat a veszélyeztetett lakosság számában kifejezve, függ attól, hogy mennyivel emelkedett a hőmérséklet. Például +2 C fokos hőmérsékletváltozás esetén 27 millió embert veszélyeztethetnek a gyakoribb áradások. 4 C fokos melegedésnél ez a szám 62 millióra, míg 6 C fokos változás esetén több mint 93 millióra emelkedhet.</a:t>
            </a:r>
            <a:endParaRPr lang="hu-HU" sz="2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sz="half" idx="2"/>
          </p:nvPr>
        </p:nvSpPr>
        <p:spPr>
          <a:xfrm>
            <a:off x="6483896" y="5893296"/>
            <a:ext cx="2660104" cy="9647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 err="1">
                <a:solidFill>
                  <a:schemeClr val="bg1">
                    <a:lumMod val="95000"/>
                  </a:schemeClr>
                </a:solidFill>
              </a:rPr>
              <a:t>Yukiko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95000"/>
                  </a:schemeClr>
                </a:solidFill>
              </a:rPr>
              <a:t>Hirabayashi</a:t>
            </a:r>
            <a:endParaRPr lang="hu-HU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hu-HU" dirty="0" err="1">
                <a:solidFill>
                  <a:schemeClr val="bg1">
                    <a:lumMod val="95000"/>
                  </a:schemeClr>
                </a:solidFill>
              </a:rPr>
              <a:t>Nature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dirty="0" err="1">
                <a:solidFill>
                  <a:schemeClr val="bg1">
                    <a:lumMod val="95000"/>
                  </a:schemeClr>
                </a:solidFill>
              </a:rPr>
              <a:t>Climate</a:t>
            </a: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dirty="0" err="1" smtClean="0">
                <a:solidFill>
                  <a:schemeClr val="bg1">
                    <a:lumMod val="95000"/>
                  </a:schemeClr>
                </a:solidFill>
              </a:rPr>
              <a:t>Change</a:t>
            </a:r>
            <a:endParaRPr lang="hu-HU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bg1">
                    <a:lumMod val="95000"/>
                  </a:schemeClr>
                </a:solidFill>
              </a:rPr>
              <a:t>június 9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1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2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Társadalmi hatása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560" y="1916832"/>
            <a:ext cx="7992888" cy="4464496"/>
          </a:xfrm>
        </p:spPr>
        <p:txBody>
          <a:bodyPr/>
          <a:lstStyle/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Az ivóvíz fertőzöttsége,különféle betegségek melegágya tífusz,kolera vérhas, A és C típusú májgyulladás.</a:t>
            </a:r>
          </a:p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Szennyvízzel való közvetlen érintkezés.</a:t>
            </a:r>
          </a:p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Elhullott állatok tetemeinek folyamatosan vízzel való érintkezése, ami belekerül a talajvízbe, ivóvízbe.</a:t>
            </a:r>
          </a:p>
          <a:p>
            <a:r>
              <a:rPr lang="hu-HU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Rovarok által terjesztett betegségek.</a:t>
            </a:r>
            <a:endParaRPr lang="hu-H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9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Anyagi károk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8640960" cy="3024336"/>
          </a:xfrm>
        </p:spPr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Lakóépületek, termőföldek, közúthálózat rongálódása, hajléktalanná váló lakosok segítése, vízbetörés ellenni védekezés, műemlék jellegű épületek elpusztulása.</a:t>
            </a:r>
          </a:p>
          <a:p>
            <a:endParaRPr lang="hu-HU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3,2 milliárd okozott kár a 2013-as Dunai árvíznél.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Természeti károk</a:t>
            </a:r>
            <a:endParaRPr lang="hu-HU" dirty="0">
              <a:solidFill>
                <a:srgbClr val="002060"/>
              </a:solidFill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971600" y="3140968"/>
            <a:ext cx="7560840" cy="3528392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Ökoszisztéma sérülése</a:t>
            </a:r>
          </a:p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mezőgazdasági területek termőképtelenné válása ideiglenesen</a:t>
            </a:r>
          </a:p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belvizek miatti szikesedés </a:t>
            </a:r>
          </a:p>
          <a:p>
            <a:r>
              <a:rPr lang="hu-HU" dirty="0" smtClean="0">
                <a:solidFill>
                  <a:schemeClr val="bg1">
                    <a:lumMod val="95000"/>
                  </a:schemeClr>
                </a:solidFill>
              </a:rPr>
              <a:t>túl magas talajvízszint</a:t>
            </a:r>
            <a:endParaRPr lang="hu-H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2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334</Words>
  <Application>Microsoft Office PowerPoint</Application>
  <PresentationFormat>Diavetítés a képernyőre (4:3 oldalarány)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Árvizek gyakorisága, erőssége, okozott kár - hazai vonatkozások</vt:lpstr>
      <vt:lpstr>PowerPoint bemutató</vt:lpstr>
      <vt:lpstr>Árvizek három nagy csoportja:</vt:lpstr>
      <vt:lpstr>Magyarország jelentősebb árvizei</vt:lpstr>
      <vt:lpstr>IPCC  (Intergovernmental Panel on Climate Change)</vt:lpstr>
      <vt:lpstr>PowerPoint bemutató</vt:lpstr>
      <vt:lpstr>Társadalmi hatása</vt:lpstr>
      <vt:lpstr>Anyagi károk</vt:lpstr>
      <vt:lpstr>Természeti károk</vt:lpstr>
      <vt:lpstr>Vízállás figyelő</vt:lpstr>
      <vt:lpstr>Források:</vt:lpstr>
      <vt:lpstr>Köszönöm a figyelmet!</vt:lpstr>
    </vt:vector>
  </TitlesOfParts>
  <Company>ELTE-IK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Árvizek </dc:title>
  <dc:creator>Miklos Klaudia</dc:creator>
  <cp:lastModifiedBy>Miklós Klaudia</cp:lastModifiedBy>
  <cp:revision>14</cp:revision>
  <dcterms:created xsi:type="dcterms:W3CDTF">2013-10-25T11:14:41Z</dcterms:created>
  <dcterms:modified xsi:type="dcterms:W3CDTF">2013-11-06T17:32:32Z</dcterms:modified>
</cp:coreProperties>
</file>