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8F54DC-233A-4175-8B4B-0668253ADC8A}" type="datetimeFigureOut">
              <a:rPr lang="hu-HU" smtClean="0"/>
              <a:t>2013.11.28.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D462E6-70ED-42A4-A4DE-41ED1ABD07B8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51237" y="1628800"/>
            <a:ext cx="8496944" cy="26642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Árvizek gyakorisága, erőssége, okozott kár  </a:t>
            </a:r>
            <a:br>
              <a:rPr lang="hu-H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sz="4400" b="0" dirty="0" smtClean="0">
                <a:solidFill>
                  <a:schemeClr val="tx2">
                    <a:lumMod val="75000"/>
                  </a:schemeClr>
                </a:solidFill>
              </a:rPr>
              <a:t>(általános összefoglaló)  </a:t>
            </a:r>
            <a:endParaRPr lang="hu-HU" sz="44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300192" y="5805264"/>
            <a:ext cx="2519952" cy="760048"/>
          </a:xfrm>
        </p:spPr>
        <p:txBody>
          <a:bodyPr/>
          <a:lstStyle/>
          <a:p>
            <a:pPr algn="ctr"/>
            <a:r>
              <a:rPr lang="hu-HU" dirty="0" smtClean="0"/>
              <a:t>Hóz Barbara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088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772400" cy="792088"/>
          </a:xfrm>
        </p:spPr>
        <p:txBody>
          <a:bodyPr/>
          <a:lstStyle/>
          <a:p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Források:</a:t>
            </a:r>
            <a:endParaRPr lang="hu-H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1628800"/>
            <a:ext cx="7772400" cy="3456384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http://</a:t>
            </a:r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old.foldrajz.ttk.pte.hu/phd/phdkoord/nv/disszert/izsak_phd.pdf</a:t>
            </a:r>
          </a:p>
          <a:p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http://met.hu/ismeret-tar/meteorologiai_hirek/index.php?id=715&amp;hir=Az_arvizek_gyakorisaganak_valtozasai_a_jovoben</a:t>
            </a:r>
          </a:p>
          <a:p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http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://</a:t>
            </a:r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www.ovf.hu/hu/arvizvedelem</a:t>
            </a:r>
          </a:p>
          <a:p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http://</a:t>
            </a:r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klimabarat.hu/node/252</a:t>
            </a:r>
          </a:p>
          <a:p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http://</a:t>
            </a:r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sg.hu/cikkek/97809/egyre_gyakoribbak_lehetnek_az_arvizek</a:t>
            </a:r>
          </a:p>
          <a:p>
            <a:endParaRPr lang="hu-HU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hu-HU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988840"/>
            <a:ext cx="7772400" cy="1584176"/>
          </a:xfrm>
        </p:spPr>
        <p:txBody>
          <a:bodyPr/>
          <a:lstStyle/>
          <a:p>
            <a:pPr algn="ctr"/>
            <a:r>
              <a:rPr lang="hu-HU" sz="6000" dirty="0" smtClean="0">
                <a:solidFill>
                  <a:schemeClr val="tx2">
                    <a:lumMod val="75000"/>
                  </a:schemeClr>
                </a:solidFill>
              </a:rPr>
              <a:t>Köszönöm a figyelmet!</a:t>
            </a:r>
            <a:endParaRPr lang="hu-HU" sz="6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8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267116" y="188641"/>
            <a:ext cx="7772400" cy="1080120"/>
          </a:xfrm>
        </p:spPr>
        <p:txBody>
          <a:bodyPr/>
          <a:lstStyle/>
          <a:p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Mi az árvíz?</a:t>
            </a:r>
            <a:endParaRPr lang="hu-H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Szöveg helye 15"/>
          <p:cNvSpPr>
            <a:spLocks noGrp="1"/>
          </p:cNvSpPr>
          <p:nvPr>
            <p:ph type="body" idx="1"/>
          </p:nvPr>
        </p:nvSpPr>
        <p:spPr>
          <a:xfrm>
            <a:off x="107504" y="1412776"/>
            <a:ext cx="3744416" cy="5256584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800" dirty="0"/>
              <a:t>Az árvíz egy folyóvíz vízszintjének olyan mértékű emelkedése, amikor az medréből kilép. Fontos megkülönböztetni az áradástól, amikor a vízszint ugyan megemelkedik, de a mederből nem lép ki a víz</a:t>
            </a:r>
            <a:r>
              <a:rPr lang="hu-HU" sz="28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800" dirty="0" smtClean="0"/>
              <a:t>Megkülönböztetünk kis és nagy árvizeket.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800" dirty="0"/>
              <a:t>A vízszintnek emelkedését és </a:t>
            </a:r>
            <a:r>
              <a:rPr lang="hu-HU" sz="2800" dirty="0" smtClean="0"/>
              <a:t>süllyedését </a:t>
            </a:r>
            <a:r>
              <a:rPr lang="hu-HU" sz="2800" dirty="0"/>
              <a:t>árhullámnak </a:t>
            </a:r>
            <a:r>
              <a:rPr lang="hu-HU" sz="2800" dirty="0" smtClean="0"/>
              <a:t>nevezik.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u-HU" sz="28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u-HU" sz="2800" dirty="0"/>
          </a:p>
          <a:p>
            <a:endParaRPr lang="hu-HU" dirty="0"/>
          </a:p>
        </p:txBody>
      </p:sp>
      <p:pic>
        <p:nvPicPr>
          <p:cNvPr id="19" name="Kép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988840"/>
            <a:ext cx="5112568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850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1520" y="548680"/>
            <a:ext cx="8051232" cy="5976664"/>
          </a:xfrm>
        </p:spPr>
        <p:txBody>
          <a:bodyPr>
            <a:normAutofit lnSpcReduction="10000"/>
          </a:bodyPr>
          <a:lstStyle/>
          <a:p>
            <a:r>
              <a:rPr lang="hu-HU" sz="3200" dirty="0" smtClean="0">
                <a:solidFill>
                  <a:schemeClr val="tx2">
                    <a:lumMod val="75000"/>
                  </a:schemeClr>
                </a:solidFill>
              </a:rPr>
              <a:t>Az árvíz forrása szerinti megkülönböztetés: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 smtClean="0"/>
              <a:t>jeges árvíz (jégtorlódásból adódó)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800" dirty="0"/>
              <a:t>t</a:t>
            </a:r>
            <a:r>
              <a:rPr lang="hu-HU" sz="2800" dirty="0" smtClean="0"/>
              <a:t>avaszi árvíz (hótömegekből)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800" dirty="0"/>
              <a:t>z</a:t>
            </a:r>
            <a:r>
              <a:rPr lang="hu-HU" sz="2800" dirty="0" smtClean="0"/>
              <a:t>öldár (tavaszi v. nyári esőzésekből)</a:t>
            </a:r>
          </a:p>
          <a:p>
            <a:endParaRPr lang="hu-HU" dirty="0"/>
          </a:p>
          <a:p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</a:rPr>
              <a:t>Területi kiterjedésük </a:t>
            </a:r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</a:rPr>
              <a:t>alapján </a:t>
            </a:r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</a:rPr>
              <a:t>lehetnek: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l</a:t>
            </a:r>
            <a:r>
              <a:rPr lang="hu-HU" sz="2800" dirty="0" smtClean="0"/>
              <a:t>okális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h</a:t>
            </a:r>
            <a:r>
              <a:rPr lang="hu-HU" sz="2800" dirty="0" smtClean="0"/>
              <a:t>elyi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m</a:t>
            </a:r>
            <a:r>
              <a:rPr lang="hu-HU" sz="2800" dirty="0" smtClean="0"/>
              <a:t>egyei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r</a:t>
            </a:r>
            <a:r>
              <a:rPr lang="hu-HU" sz="2800" dirty="0" smtClean="0"/>
              <a:t>egionális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o</a:t>
            </a:r>
            <a:r>
              <a:rPr lang="hu-HU" sz="2800" dirty="0" smtClean="0"/>
              <a:t>rszágos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 smtClean="0"/>
              <a:t>kontinentális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9313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772400" cy="1008112"/>
          </a:xfrm>
        </p:spPr>
        <p:txBody>
          <a:bodyPr/>
          <a:lstStyle/>
          <a:p>
            <a:r>
              <a:rPr lang="hu-HU" sz="4400" dirty="0" smtClean="0">
                <a:solidFill>
                  <a:schemeClr val="tx2">
                    <a:lumMod val="75000"/>
                  </a:schemeClr>
                </a:solidFill>
              </a:rPr>
              <a:t>Az árvizeket kiváltó okok</a:t>
            </a:r>
            <a:endParaRPr lang="hu-H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79512" y="1844823"/>
            <a:ext cx="3681608" cy="459834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400" dirty="0" smtClean="0"/>
              <a:t>folyamatosan változó földhasználat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400" dirty="0" smtClean="0"/>
              <a:t>erdőpusztulás, urbanizáció, vizes területek pusztulása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400" dirty="0" smtClean="0"/>
              <a:t>csapadék nagyobb mennyisége vagy intenzitása =&gt; klíma függő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400" dirty="0"/>
              <a:t>e</a:t>
            </a:r>
            <a:r>
              <a:rPr lang="hu-HU" sz="2400" dirty="0" smtClean="0"/>
              <a:t>mberi eredetű üvegházgázok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u-HU" sz="24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916832"/>
            <a:ext cx="5256584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286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772400" cy="864096"/>
          </a:xfrm>
        </p:spPr>
        <p:txBody>
          <a:bodyPr/>
          <a:lstStyle/>
          <a:p>
            <a:r>
              <a:rPr lang="hu-HU" sz="4800" dirty="0" smtClean="0">
                <a:solidFill>
                  <a:schemeClr val="tx2">
                    <a:lumMod val="75000"/>
                  </a:schemeClr>
                </a:solidFill>
              </a:rPr>
              <a:t>Árvizek gyakorisága</a:t>
            </a:r>
            <a:endParaRPr lang="hu-HU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1916832"/>
            <a:ext cx="8074096" cy="468052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dirty="0" smtClean="0"/>
              <a:t>Az árvizek számának emelkedésére a tudósok már a XX. század végén felfigyeltek.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dirty="0" smtClean="0"/>
              <a:t>Esőzések intenzitásának  erősödése a klímaváltozásnak köszönhető.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dirty="0" smtClean="0"/>
              <a:t>Kutatás: Tokiói Egyetem kutatói arra jutottak, hogy a jövőben Dél-Ázsiában</a:t>
            </a:r>
            <a:r>
              <a:rPr lang="hu-HU" dirty="0"/>
              <a:t>, az Indiai-félszigeten, Kelet-Afrikában és az Andok északi részén megnő az áradások gyakorisága. </a:t>
            </a:r>
            <a:r>
              <a:rPr lang="hu-HU" dirty="0" smtClean="0"/>
              <a:t> </a:t>
            </a:r>
            <a:r>
              <a:rPr lang="hu-HU" dirty="0"/>
              <a:t>Ugyanakkor a vizsgált időszakban az árvizek gyakorisága csökkenhet észak és kelet-Európában, Kis-Ázsiában, Közép-Ázsiában, Észak-Amerika középső részén és Dél-Amerika déli </a:t>
            </a:r>
            <a:r>
              <a:rPr lang="hu-HU" dirty="0" smtClean="0"/>
              <a:t>részén.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34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3261" y="260470"/>
            <a:ext cx="7772400" cy="648072"/>
          </a:xfrm>
        </p:spPr>
        <p:txBody>
          <a:bodyPr/>
          <a:lstStyle/>
          <a:p>
            <a:r>
              <a:rPr lang="hu-HU" sz="5400" dirty="0" smtClean="0">
                <a:solidFill>
                  <a:schemeClr val="tx2">
                    <a:lumMod val="75000"/>
                  </a:schemeClr>
                </a:solidFill>
              </a:rPr>
              <a:t>Okozott károk</a:t>
            </a:r>
            <a:endParaRPr lang="hu-H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980728"/>
            <a:ext cx="8074096" cy="2658882"/>
          </a:xfrm>
        </p:spPr>
        <p:txBody>
          <a:bodyPr>
            <a:noAutofit/>
          </a:bodyPr>
          <a:lstStyle/>
          <a:p>
            <a:r>
              <a:rPr lang="hu-HU" sz="2000" dirty="0" smtClean="0">
                <a:solidFill>
                  <a:schemeClr val="tx2">
                    <a:lumMod val="75000"/>
                  </a:schemeClr>
                </a:solidFill>
              </a:rPr>
              <a:t>Közvetlen hatások: </a:t>
            </a:r>
          </a:p>
          <a:p>
            <a:r>
              <a:rPr lang="hu-HU" sz="2000" dirty="0" smtClean="0"/>
              <a:t>gazdasági objektumok és hidrotechnikai építmények rongálódása, erdők, állatok pusztulása, partrombolódás, csuszamlások sár és kőlavinák, lakosság kitelepítése.</a:t>
            </a:r>
          </a:p>
          <a:p>
            <a:endParaRPr lang="hu-HU" sz="2000" dirty="0"/>
          </a:p>
          <a:p>
            <a:r>
              <a:rPr lang="hu-HU" sz="2000" dirty="0" smtClean="0">
                <a:solidFill>
                  <a:schemeClr val="tx2">
                    <a:lumMod val="75000"/>
                  </a:schemeClr>
                </a:solidFill>
              </a:rPr>
              <a:t>Utóhatások:</a:t>
            </a:r>
          </a:p>
          <a:p>
            <a:r>
              <a:rPr lang="hu-HU" sz="2000" dirty="0" err="1" smtClean="0"/>
              <a:t>elmocsarasodás</a:t>
            </a:r>
            <a:r>
              <a:rPr lang="hu-HU" sz="2000" dirty="0" smtClean="0"/>
              <a:t>, talajok minőségének a romlása, szennyezőanyagok által okozott betegségek terjedése.</a:t>
            </a:r>
            <a:endParaRPr lang="hu-HU" sz="2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117" y="3639610"/>
            <a:ext cx="5792192" cy="3218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675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772400" cy="936104"/>
          </a:xfrm>
        </p:spPr>
        <p:txBody>
          <a:bodyPr/>
          <a:lstStyle/>
          <a:p>
            <a:r>
              <a:rPr lang="hu-HU" sz="4800" dirty="0" smtClean="0">
                <a:solidFill>
                  <a:schemeClr val="tx2">
                    <a:lumMod val="75000"/>
                  </a:schemeClr>
                </a:solidFill>
              </a:rPr>
              <a:t>A megelőzés módszerei</a:t>
            </a:r>
            <a:endParaRPr lang="hu-HU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1556792"/>
            <a:ext cx="7772400" cy="4896544"/>
          </a:xfrm>
        </p:spPr>
        <p:txBody>
          <a:bodyPr>
            <a:normAutofit/>
          </a:bodyPr>
          <a:lstStyle/>
          <a:p>
            <a:r>
              <a:rPr lang="hu-HU" dirty="0"/>
              <a:t>1.  Az árvízvédelmi töltések áthelyezése, a hullámtér növelése</a:t>
            </a:r>
            <a:br>
              <a:rPr lang="hu-HU" dirty="0"/>
            </a:br>
            <a:r>
              <a:rPr lang="hu-HU" dirty="0"/>
              <a:t>2.  Az árvízvédelmi töltések magasítása</a:t>
            </a:r>
            <a:br>
              <a:rPr lang="hu-HU" dirty="0"/>
            </a:br>
            <a:r>
              <a:rPr lang="hu-HU" dirty="0"/>
              <a:t>3.  A hullámtér magasságának csökkentése kotrással</a:t>
            </a:r>
            <a:br>
              <a:rPr lang="hu-HU" dirty="0"/>
            </a:br>
            <a:r>
              <a:rPr lang="hu-HU" dirty="0"/>
              <a:t>4.  A folyószabályozási művek lehetőség szerinti átalakítása</a:t>
            </a:r>
            <a:br>
              <a:rPr lang="hu-HU" dirty="0"/>
            </a:br>
            <a:r>
              <a:rPr lang="hu-HU" dirty="0"/>
              <a:t>5.  A főmeder mélyítése, kotrása</a:t>
            </a:r>
            <a:br>
              <a:rPr lang="hu-HU" dirty="0"/>
            </a:br>
            <a:r>
              <a:rPr lang="hu-HU" dirty="0"/>
              <a:t>6.  Mellékágak kotrása, rehabilitálása</a:t>
            </a:r>
            <a:br>
              <a:rPr lang="hu-HU" dirty="0"/>
            </a:br>
            <a:r>
              <a:rPr lang="hu-HU" dirty="0"/>
              <a:t>7.  Épületek, egyéb létesítmények eltávolítása a hullámtérről</a:t>
            </a:r>
            <a:br>
              <a:rPr lang="hu-HU" dirty="0"/>
            </a:br>
            <a:r>
              <a:rPr lang="hu-HU" dirty="0"/>
              <a:t>8.  Művelési ág megváltoztatása, optimalizálása</a:t>
            </a:r>
            <a:br>
              <a:rPr lang="hu-HU" dirty="0"/>
            </a:br>
            <a:r>
              <a:rPr lang="hu-HU" dirty="0"/>
              <a:t>9.  Nyári gátak eltávolítása a hullámtérről</a:t>
            </a:r>
            <a:br>
              <a:rPr lang="hu-HU" dirty="0"/>
            </a:br>
            <a:r>
              <a:rPr lang="hu-HU" dirty="0"/>
              <a:t>10. Szükségtározók kialakítása</a:t>
            </a: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254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476672"/>
            <a:ext cx="7772400" cy="648072"/>
          </a:xfrm>
        </p:spPr>
        <p:txBody>
          <a:bodyPr/>
          <a:lstStyle/>
          <a:p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A nagy kínai árvíz (1931)</a:t>
            </a:r>
            <a:endParaRPr lang="hu-H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1412776"/>
            <a:ext cx="7772400" cy="482453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dirty="0" smtClean="0"/>
              <a:t>Jangce és a Sárga- folyó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dirty="0" smtClean="0"/>
              <a:t>Az árvizet megelőző két évben aszály sújtotta  Kínát, utána pedig a feje tetejére állt az időjárás.</a:t>
            </a:r>
          </a:p>
          <a:p>
            <a:r>
              <a:rPr lang="hu-HU" dirty="0"/>
              <a:t/>
            </a:r>
            <a:br>
              <a:rPr lang="hu-HU" dirty="0"/>
            </a:br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Jangce áradása:  </a:t>
            </a:r>
            <a:r>
              <a:rPr lang="hu-HU" dirty="0" smtClean="0"/>
              <a:t>145 000 áldozat és 28,5 millió ember maradt otthon nélkül. 3,5 millió hektár termést is elsodort, emberek ezreit hagyva pénz és élelem nélkül.</a:t>
            </a:r>
          </a:p>
          <a:p>
            <a:endParaRPr lang="hu-HU" dirty="0" smtClean="0"/>
          </a:p>
          <a:p>
            <a:r>
              <a:rPr lang="hu-HU" dirty="0" smtClean="0">
                <a:solidFill>
                  <a:schemeClr val="tx2">
                    <a:lumMod val="75000"/>
                  </a:schemeClr>
                </a:solidFill>
              </a:rPr>
              <a:t>Sárga- folyó áradása: </a:t>
            </a:r>
            <a:r>
              <a:rPr lang="hu-HU" dirty="0" smtClean="0"/>
              <a:t>1-2 millió között mozog az áldozatok száma. Gyorsan terjedt a tífusz és a kolera, ami újabb százezreket vitt el. A legszörnyűbb pedig, hogy az éhínség miatt felütötte a fejét a kannibalizmus és a gyermekgyilkosság.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98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953</TotalTime>
  <Words>270</Words>
  <Application>Microsoft Office PowerPoint</Application>
  <PresentationFormat>Diavetítés a képernyőre (4:3 oldalarány)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Áramlás</vt:lpstr>
      <vt:lpstr>Árvizek gyakorisága, erőssége, okozott kár   (általános összefoglaló)  </vt:lpstr>
      <vt:lpstr>Mi az árvíz?</vt:lpstr>
      <vt:lpstr>PowerPoint bemutató</vt:lpstr>
      <vt:lpstr>Az árvizeket kiváltó okok</vt:lpstr>
      <vt:lpstr>Árvizek gyakorisága</vt:lpstr>
      <vt:lpstr>Okozott károk</vt:lpstr>
      <vt:lpstr>A megelőzés módszerei</vt:lpstr>
      <vt:lpstr>PowerPoint bemutató</vt:lpstr>
      <vt:lpstr>A nagy kínai árvíz (1931)</vt:lpstr>
      <vt:lpstr>Források: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DELL</dc:creator>
  <cp:lastModifiedBy>DELL</cp:lastModifiedBy>
  <cp:revision>30</cp:revision>
  <dcterms:created xsi:type="dcterms:W3CDTF">2013-11-26T19:14:44Z</dcterms:created>
  <dcterms:modified xsi:type="dcterms:W3CDTF">2013-11-28T02:22:10Z</dcterms:modified>
</cp:coreProperties>
</file>