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9" r:id="rId5"/>
    <p:sldId id="260" r:id="rId6"/>
    <p:sldId id="258" r:id="rId7"/>
    <p:sldId id="261" r:id="rId8"/>
    <p:sldId id="266" r:id="rId9"/>
    <p:sldId id="265" r:id="rId10"/>
    <p:sldId id="262" r:id="rId11"/>
    <p:sldId id="268" r:id="rId12"/>
    <p:sldId id="267" r:id="rId13"/>
    <p:sldId id="263" r:id="rId14"/>
    <p:sldId id="264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DD3FF23-30FF-4A18-921D-78855C93ABCA}" type="datetimeFigureOut">
              <a:rPr lang="hu-HU" smtClean="0"/>
              <a:pPr/>
              <a:t>2013.11.14.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AABF37C-1CF0-4E9E-9FF4-848E379794E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et.hu/eghajlat/eghajlatvaltozas/eghajlatvaltozas_okai/" TargetMode="Externa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323528" y="306896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globális felmelegedést kiváltó okok</a:t>
            </a:r>
            <a:br>
              <a:rPr lang="hu-HU" dirty="0" smtClean="0"/>
            </a:br>
            <a:r>
              <a:rPr lang="hu-HU" dirty="0" smtClean="0"/>
              <a:t>Czirok Lili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A_homerseklet_foldi_es_kontinens_lepteku_atlagainak_valtozas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29099" y="1481138"/>
            <a:ext cx="4685801" cy="4525962"/>
          </a:xfrm>
        </p:spPr>
      </p:pic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hőmérséklet összevetése a kényszerekkel</a:t>
            </a:r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Sugarzasi_kenysz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0687" y="1505744"/>
            <a:ext cx="5762625" cy="4476750"/>
          </a:xfrm>
        </p:spPr>
      </p:pic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sugárzási kényszer összetevői</a:t>
            </a: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Carolyn</a:t>
            </a:r>
            <a:r>
              <a:rPr lang="hu-HU" dirty="0" smtClean="0"/>
              <a:t> </a:t>
            </a:r>
            <a:r>
              <a:rPr lang="hu-HU" dirty="0" err="1" smtClean="0"/>
              <a:t>Fry</a:t>
            </a:r>
            <a:r>
              <a:rPr lang="hu-HU" dirty="0" smtClean="0"/>
              <a:t>: A klímaváltozás- A XXI. század legnagyobb kihívása</a:t>
            </a:r>
          </a:p>
          <a:p>
            <a:r>
              <a:rPr lang="hu-HU" dirty="0" smtClean="0">
                <a:hlinkClick r:id="rId2"/>
              </a:rPr>
              <a:t>http://met.hu/eghajlat/eghajlatvaltozas/eghajlatvaltozas_okai/</a:t>
            </a:r>
            <a:endParaRPr lang="hu-HU" dirty="0" smtClean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Források:</a:t>
            </a: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Köszönöm a figyelmet!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Globális felmelegedésnek nevezzük a Föld átlaghőmérsékletének növekedése.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Globális felmelegedés</a:t>
            </a:r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éghajlati rendszer belső ingadozásai</a:t>
            </a:r>
          </a:p>
          <a:p>
            <a:r>
              <a:rPr lang="hu-HU" dirty="0" smtClean="0"/>
              <a:t>Természetes külső tényezők</a:t>
            </a:r>
          </a:p>
          <a:p>
            <a:r>
              <a:rPr lang="hu-HU" dirty="0" smtClean="0"/>
              <a:t>Antropogén hatások</a:t>
            </a: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Kiváltó okok csoportosítása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Atmoszféra, bioszféra, szárazföldek, óceánok és </a:t>
            </a:r>
            <a:r>
              <a:rPr lang="hu-HU" dirty="0" err="1" smtClean="0"/>
              <a:t>krioszféra</a:t>
            </a:r>
            <a:endParaRPr lang="hu-HU" dirty="0" smtClean="0"/>
          </a:p>
          <a:p>
            <a:r>
              <a:rPr lang="hu-HU" dirty="0" smtClean="0"/>
              <a:t>Állandó változás, külső hatások nélkül (tényleges megfigyelések és klímamodellek ellenőrző futtatásai)</a:t>
            </a:r>
          </a:p>
          <a:p>
            <a:r>
              <a:rPr lang="hu-HU" dirty="0" smtClean="0">
                <a:sym typeface="Wingdings" pitchFamily="2" charset="2"/>
              </a:rPr>
              <a:t>Globális mértékben néhány tized fokos változás</a:t>
            </a:r>
            <a:endParaRPr lang="hu-HU" dirty="0" smtClean="0"/>
          </a:p>
          <a:p>
            <a:r>
              <a:rPr lang="hu-HU" dirty="0" smtClean="0"/>
              <a:t>El </a:t>
            </a:r>
            <a:r>
              <a:rPr lang="hu-HU" dirty="0" err="1" smtClean="0"/>
              <a:t>Nino</a:t>
            </a:r>
            <a:r>
              <a:rPr lang="hu-HU" dirty="0" smtClean="0"/>
              <a:t> és La Nina</a:t>
            </a:r>
          </a:p>
          <a:p>
            <a:r>
              <a:rPr lang="hu-HU" dirty="0" smtClean="0"/>
              <a:t>Mérsékelt övezet: </a:t>
            </a:r>
            <a:r>
              <a:rPr lang="hu-HU" dirty="0" err="1" smtClean="0"/>
              <a:t>Észak-Atlanti</a:t>
            </a:r>
            <a:r>
              <a:rPr lang="hu-HU" dirty="0" smtClean="0"/>
              <a:t> Oszcilláció (NAO)</a:t>
            </a:r>
            <a:endParaRPr lang="hu-HU" dirty="0" smtClean="0">
              <a:sym typeface="Wingdings" pitchFamily="2" charset="2"/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éghajlati rendszer belső ingadozásai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Csillagászati okok:</a:t>
            </a:r>
          </a:p>
          <a:p>
            <a:pPr lvl="1"/>
            <a:r>
              <a:rPr lang="hu-HU" dirty="0" smtClean="0"/>
              <a:t>Napciklus – a Nap sugárzásának időbeli ingadozása, megfigyelhető napfoltok száma (11 éves ciklus)</a:t>
            </a:r>
          </a:p>
          <a:p>
            <a:pPr lvl="1"/>
            <a:r>
              <a:rPr lang="hu-HU" dirty="0" smtClean="0"/>
              <a:t>Napállandó időbeli alakulása </a:t>
            </a:r>
            <a:r>
              <a:rPr lang="hu-HU" dirty="0" smtClean="0">
                <a:sym typeface="Wingdings" pitchFamily="2" charset="2"/>
              </a:rPr>
              <a:t>– néhány tized W/m</a:t>
            </a:r>
            <a:r>
              <a:rPr lang="hu-HU" baseline="30000" dirty="0" smtClean="0">
                <a:sym typeface="Wingdings" pitchFamily="2" charset="2"/>
              </a:rPr>
              <a:t>2</a:t>
            </a:r>
            <a:r>
              <a:rPr lang="hu-HU" dirty="0" smtClean="0">
                <a:sym typeface="Wingdings" pitchFamily="2" charset="2"/>
              </a:rPr>
              <a:t>  magyarázat a századunk első felében lévő néhány tized fokos melegedése</a:t>
            </a:r>
            <a:endParaRPr lang="hu-HU" dirty="0" smtClean="0"/>
          </a:p>
          <a:p>
            <a:pPr lvl="1"/>
            <a:r>
              <a:rPr lang="hu-HU" dirty="0" smtClean="0"/>
              <a:t>Bolygók pályaparamétereinek változása- a Föld Nap körüli keringése </a:t>
            </a:r>
            <a:r>
              <a:rPr lang="hu-HU" dirty="0" smtClean="0">
                <a:sym typeface="Wingdings" pitchFamily="2" charset="2"/>
              </a:rPr>
              <a:t> Föld tengelyének dőlése a függőlegestől, napközeli és naptávoli helyzet, a pálya excentricitása</a:t>
            </a:r>
            <a:endParaRPr lang="hu-HU" dirty="0" smtClean="0"/>
          </a:p>
          <a:p>
            <a:r>
              <a:rPr lang="hu-HU" dirty="0" smtClean="0"/>
              <a:t>Geológiai okok:</a:t>
            </a:r>
          </a:p>
          <a:p>
            <a:pPr lvl="1"/>
            <a:r>
              <a:rPr lang="hu-HU" dirty="0" err="1" smtClean="0"/>
              <a:t>Lemeztektonika</a:t>
            </a:r>
            <a:r>
              <a:rPr lang="hu-HU" dirty="0" smtClean="0"/>
              <a:t> </a:t>
            </a:r>
          </a:p>
          <a:p>
            <a:pPr lvl="1"/>
            <a:r>
              <a:rPr lang="hu-HU" dirty="0" smtClean="0"/>
              <a:t>Vulkántevékenység – SO</a:t>
            </a:r>
            <a:r>
              <a:rPr lang="hu-HU" sz="1800" dirty="0" smtClean="0"/>
              <a:t>2 </a:t>
            </a:r>
            <a:r>
              <a:rPr lang="hu-HU" sz="2400" dirty="0" smtClean="0"/>
              <a:t> </a:t>
            </a:r>
            <a:r>
              <a:rPr lang="hu-HU" dirty="0" smtClean="0"/>
              <a:t>+ egyéb, főként szilárd anyagok </a:t>
            </a:r>
            <a:r>
              <a:rPr lang="hu-HU" dirty="0" smtClean="0">
                <a:sym typeface="Wingdings" pitchFamily="2" charset="2"/>
              </a:rPr>
              <a:t> </a:t>
            </a:r>
            <a:r>
              <a:rPr lang="hu-HU" dirty="0" err="1" smtClean="0">
                <a:sym typeface="Wingdings" pitchFamily="2" charset="2"/>
              </a:rPr>
              <a:t>sztratoszférikus</a:t>
            </a:r>
            <a:r>
              <a:rPr lang="hu-HU" dirty="0" smtClean="0">
                <a:sym typeface="Wingdings" pitchFamily="2" charset="2"/>
              </a:rPr>
              <a:t> aeroszol-ernyő optikai vastagsága + kénsav-cseppek a sztratoszférában  csökkenő hőmérséklet</a:t>
            </a:r>
            <a:endParaRPr lang="hu-HU" dirty="0" smtClean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Természetes külső tényezők</a:t>
            </a: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XX. század második felétől fogva elsődleges szerep</a:t>
            </a:r>
          </a:p>
          <a:p>
            <a:r>
              <a:rPr lang="hu-HU" dirty="0" smtClean="0"/>
              <a:t>Üvegház-gázok (szén-dioxid, metán, </a:t>
            </a:r>
            <a:r>
              <a:rPr lang="hu-HU" dirty="0" err="1" smtClean="0"/>
              <a:t>dinitrogén-oxid</a:t>
            </a:r>
            <a:r>
              <a:rPr lang="hu-HU" dirty="0" smtClean="0"/>
              <a:t> stb.) koncentrációjának megnövekedése a légkörben + hosszú légköri tartózkodási idő</a:t>
            </a:r>
          </a:p>
          <a:p>
            <a:r>
              <a:rPr lang="hu-HU" dirty="0" smtClean="0"/>
              <a:t>Üvegházhatás </a:t>
            </a:r>
            <a:r>
              <a:rPr lang="hu-HU" dirty="0" smtClean="0">
                <a:sym typeface="Wingdings" pitchFamily="2" charset="2"/>
              </a:rPr>
              <a:t> ultraibolya-sugárzás, napfény, hő  33°C-kal magasabb átlaghőmérséklet</a:t>
            </a:r>
          </a:p>
          <a:p>
            <a:r>
              <a:rPr lang="hu-HU" dirty="0" smtClean="0">
                <a:sym typeface="Wingdings" pitchFamily="2" charset="2"/>
              </a:rPr>
              <a:t>CO</a:t>
            </a:r>
            <a:r>
              <a:rPr lang="hu-HU" sz="1800" dirty="0" smtClean="0">
                <a:sym typeface="Wingdings" pitchFamily="2" charset="2"/>
              </a:rPr>
              <a:t>2 </a:t>
            </a:r>
            <a:r>
              <a:rPr lang="hu-HU" dirty="0" smtClean="0">
                <a:sym typeface="Wingdings" pitchFamily="2" charset="2"/>
              </a:rPr>
              <a:t>–koncentráció változása  Föld átlaghőmérsékletének alakulása</a:t>
            </a:r>
          </a:p>
          <a:p>
            <a:pPr lvl="1"/>
            <a:r>
              <a:rPr lang="hu-HU" dirty="0" smtClean="0">
                <a:sym typeface="Wingdings" pitchFamily="2" charset="2"/>
              </a:rPr>
              <a:t>Fosszilis tüzelőanyagok elégetése</a:t>
            </a:r>
          </a:p>
          <a:p>
            <a:pPr lvl="1"/>
            <a:r>
              <a:rPr lang="hu-HU" dirty="0" smtClean="0">
                <a:sym typeface="Wingdings" pitchFamily="2" charset="2"/>
              </a:rPr>
              <a:t>A földi növénytakaró szerkezetének átalakulása (különösen a szubtrópusi és a trópusi térségben)  bioszféra elnyelő hatásának csökkenése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Antropogén hatások 1.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artalom helye 7" descr="issue8climate3_lar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9" y="1481138"/>
            <a:ext cx="4525962" cy="4525962"/>
          </a:xfrm>
        </p:spPr>
      </p:pic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CO</a:t>
            </a:r>
            <a:r>
              <a:rPr lang="hu-HU" sz="2700" dirty="0" smtClean="0"/>
              <a:t>2</a:t>
            </a:r>
            <a:r>
              <a:rPr lang="hu-HU" dirty="0" smtClean="0"/>
              <a:t>-koncentrációja a légkörben és a földi átlaghőmérséklet alakulása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Halogénezett szénhidrogének (</a:t>
            </a:r>
            <a:r>
              <a:rPr lang="hu-HU" dirty="0" err="1" smtClean="0"/>
              <a:t>CFC-k</a:t>
            </a:r>
            <a:r>
              <a:rPr lang="hu-HU" dirty="0" smtClean="0"/>
              <a:t>) - ózonréteg</a:t>
            </a:r>
          </a:p>
          <a:p>
            <a:r>
              <a:rPr lang="hu-HU" dirty="0" smtClean="0"/>
              <a:t>Aeroszolok kibocsájtsa </a:t>
            </a:r>
            <a:r>
              <a:rPr lang="hu-HU" dirty="0" smtClean="0"/>
              <a:t>(por, korom, füst, szulfátok stb.)</a:t>
            </a:r>
          </a:p>
          <a:p>
            <a:pPr lvl="1"/>
            <a:r>
              <a:rPr lang="hu-HU" dirty="0" smtClean="0"/>
              <a:t>Üvegházhatással ellentétes hatás- hűtés</a:t>
            </a:r>
          </a:p>
          <a:p>
            <a:pPr lvl="1"/>
            <a:r>
              <a:rPr lang="hu-HU" dirty="0" smtClean="0"/>
              <a:t>Szulfát-aeroszolok: kondenzációs magok </a:t>
            </a:r>
            <a:r>
              <a:rPr lang="hu-HU" dirty="0" smtClean="0">
                <a:sym typeface="Wingdings" pitchFamily="2" charset="2"/>
              </a:rPr>
              <a:t> felhők előfordulása és tulajdonságainak megváltozása</a:t>
            </a:r>
          </a:p>
          <a:p>
            <a:pPr lvl="1"/>
            <a:r>
              <a:rPr lang="hu-HU" dirty="0" smtClean="0">
                <a:sym typeface="Wingdings" pitchFamily="2" charset="2"/>
              </a:rPr>
              <a:t>Heterogén kémiai folyamatok légkörben lévő gázok koncentrációjának változása</a:t>
            </a:r>
          </a:p>
          <a:p>
            <a:r>
              <a:rPr lang="hu-HU" dirty="0" smtClean="0"/>
              <a:t>Antropogén hőtermelés lokális hatásai-iparilag fejlett országok városai („városi hősziget-hatás”)</a:t>
            </a:r>
          </a:p>
          <a:p>
            <a:endParaRPr lang="hu-HU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Antropogén hatások 2.</a:t>
            </a: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>
                <a:sym typeface="Wingdings" pitchFamily="2" charset="2"/>
              </a:rPr>
              <a:t>Adott gáz légköri koncentrációjának megemelése felszín közeli energiaháztartás megváltoztatása (W/m</a:t>
            </a:r>
            <a:r>
              <a:rPr lang="hu-HU" baseline="30000" dirty="0" smtClean="0">
                <a:sym typeface="Wingdings" pitchFamily="2" charset="2"/>
              </a:rPr>
              <a:t>2</a:t>
            </a:r>
            <a:r>
              <a:rPr lang="hu-HU" dirty="0" smtClean="0">
                <a:sym typeface="Wingdings" pitchFamily="2" charset="2"/>
              </a:rPr>
              <a:t>)  felszíni hőmérséklet-változásának mértéke</a:t>
            </a:r>
            <a:endParaRPr lang="hu-HU" baseline="30000" dirty="0" smtClean="0">
              <a:sym typeface="Wingdings" pitchFamily="2" charset="2"/>
            </a:endParaRPr>
          </a:p>
          <a:p>
            <a:r>
              <a:rPr lang="hu-HU" dirty="0" smtClean="0"/>
              <a:t>Összetevői: üvegház-gázok, más antropogén források, naptevékenység</a:t>
            </a:r>
          </a:p>
          <a:p>
            <a:r>
              <a:rPr lang="hu-HU" dirty="0" smtClean="0"/>
              <a:t>A megfigyelt földi átlaghőmérséklet összevetése a csak természetes kényszerekkel </a:t>
            </a:r>
            <a:r>
              <a:rPr lang="hu-HU" dirty="0" smtClean="0">
                <a:sym typeface="Wingdings" pitchFamily="2" charset="2"/>
              </a:rPr>
              <a:t> sikertelen szimuláció</a:t>
            </a:r>
          </a:p>
          <a:p>
            <a:r>
              <a:rPr lang="hu-HU" dirty="0" smtClean="0">
                <a:sym typeface="Wingdings" pitchFamily="2" charset="2"/>
              </a:rPr>
              <a:t>A megfigyelt földi átlaghőmérséklet összevetése a természetes és antropogén kényszerekkel sikeres szimuláció</a:t>
            </a:r>
          </a:p>
          <a:p>
            <a:r>
              <a:rPr lang="hu-HU" dirty="0" smtClean="0">
                <a:sym typeface="Wingdings" pitchFamily="2" charset="2"/>
              </a:rPr>
              <a:t>IPCC: „nagyon valószínű”- legalább 90%-os bizonyosság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antropogén és természetes hatások összehasonlítása</a:t>
            </a:r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étatér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étatér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204</TotalTime>
  <Words>397</Words>
  <Application>Microsoft Office PowerPoint</Application>
  <PresentationFormat>Diavetítés a képernyőre (4:3 oldalarány)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13</vt:i4>
      </vt:variant>
    </vt:vector>
  </HeadingPairs>
  <TitlesOfParts>
    <vt:vector size="15" baseType="lpstr">
      <vt:lpstr>Sétatér</vt:lpstr>
      <vt:lpstr>1_Sétatér</vt:lpstr>
      <vt:lpstr>A globális felmelegedést kiváltó okok Czirok Lili</vt:lpstr>
      <vt:lpstr>Globális felmelegedés</vt:lpstr>
      <vt:lpstr>Kiváltó okok csoportosítása</vt:lpstr>
      <vt:lpstr>Az éghajlati rendszer belső ingadozásai</vt:lpstr>
      <vt:lpstr>Természetes külső tényezők</vt:lpstr>
      <vt:lpstr>Antropogén hatások 1.</vt:lpstr>
      <vt:lpstr>CO2-koncentrációja a légkörben és a földi átlaghőmérséklet alakulása</vt:lpstr>
      <vt:lpstr>Antropogén hatások 2.</vt:lpstr>
      <vt:lpstr>Az antropogén és természetes hatások összehasonlítása</vt:lpstr>
      <vt:lpstr>A hőmérséklet összevetése a kényszerekkel</vt:lpstr>
      <vt:lpstr>A sugárzási kényszer összetevői</vt:lpstr>
      <vt:lpstr>Források: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globális felmelegedést kiváltó okok Czirok Lili</dc:title>
  <dc:creator>Dell</dc:creator>
  <cp:lastModifiedBy>Dell</cp:lastModifiedBy>
  <cp:revision>33</cp:revision>
  <dcterms:created xsi:type="dcterms:W3CDTF">2013-11-10T14:39:00Z</dcterms:created>
  <dcterms:modified xsi:type="dcterms:W3CDTF">2013-11-14T05:43:02Z</dcterms:modified>
</cp:coreProperties>
</file>