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7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59" r:id="rId26"/>
    <p:sldId id="258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102198-9194-45CC-8933-1C5AF77898DB}" type="datetimeFigureOut">
              <a:rPr lang="hu-HU" smtClean="0"/>
              <a:pPr/>
              <a:t>2013.10.31.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B4B5F4-44C1-49FB-BDEE-C63B682A97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135912" cy="387684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Regionális éghajlati jövőkép a Kárpát-medence térségére a XXI. század végére a modelleredmények alapján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062912" cy="1752600"/>
          </a:xfrm>
        </p:spPr>
        <p:txBody>
          <a:bodyPr/>
          <a:lstStyle/>
          <a:p>
            <a:r>
              <a:rPr lang="hu-HU" dirty="0" smtClean="0"/>
              <a:t>Domján Diána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Projektek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3200" dirty="0" smtClean="0"/>
              <a:t>„Magyarország  éghajlatának dinamikai vizsgálata és a numerikus modelleken alapuló regionális klíma-előrejelzések módszertanának megalapozása”</a:t>
            </a:r>
            <a:endParaRPr lang="hu-HU" sz="2800" dirty="0" smtClean="0"/>
          </a:p>
          <a:p>
            <a:pPr lvl="1"/>
            <a:r>
              <a:rPr lang="hu-HU" sz="2800" dirty="0" smtClean="0"/>
              <a:t>4 regionális klímamodell</a:t>
            </a:r>
            <a:endParaRPr lang="hu-HU" sz="2400" dirty="0" smtClean="0"/>
          </a:p>
          <a:p>
            <a:pPr lvl="2"/>
            <a:r>
              <a:rPr lang="hu-HU" i="1" dirty="0" smtClean="0"/>
              <a:t>ALADIN-Climate</a:t>
            </a:r>
            <a:r>
              <a:rPr lang="hu-HU" dirty="0" smtClean="0"/>
              <a:t>, </a:t>
            </a:r>
            <a:r>
              <a:rPr lang="hu-HU" i="1" dirty="0" smtClean="0"/>
              <a:t>REMO</a:t>
            </a:r>
            <a:r>
              <a:rPr lang="hu-HU" dirty="0" smtClean="0"/>
              <a:t> – OMSZ</a:t>
            </a:r>
            <a:endParaRPr lang="hu-HU" sz="2000" dirty="0" smtClean="0"/>
          </a:p>
          <a:p>
            <a:pPr lvl="2"/>
            <a:r>
              <a:rPr lang="hu-HU" dirty="0" smtClean="0"/>
              <a:t>PRECIS, RegCM – ELTE Meteorológiai Tanszék</a:t>
            </a:r>
          </a:p>
          <a:p>
            <a:pPr lvl="2"/>
            <a:endParaRPr lang="hu-HU" sz="2000" dirty="0" smtClean="0"/>
          </a:p>
          <a:p>
            <a:pPr lvl="0"/>
            <a:r>
              <a:rPr lang="hu-HU" dirty="0" smtClean="0"/>
              <a:t>CLAVIER és CECILIA EU-s projektek: éghajlatváltozás és annak hatásainak vizsgálata a közép-európai térségben</a:t>
            </a:r>
          </a:p>
          <a:p>
            <a:pPr lvl="0"/>
            <a:r>
              <a:rPr lang="hu-HU" dirty="0" smtClean="0"/>
              <a:t>ECCONET projekt: éghajlatváltozás folyami hajózásra gyakorolt várható hatásai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regionális éghajlati modellekkel végrehajtott kísérletek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ALADIN-Climate</a:t>
            </a:r>
          </a:p>
          <a:p>
            <a:r>
              <a:rPr lang="hu-HU" dirty="0" smtClean="0"/>
              <a:t>REMO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pPr lvl="0"/>
            <a:r>
              <a:rPr lang="hu-HU" sz="3200" b="1" dirty="0" smtClean="0"/>
              <a:t>modell-szimulációk felbontása</a:t>
            </a:r>
            <a:endParaRPr lang="hu-HU" sz="2800" dirty="0" smtClean="0"/>
          </a:p>
          <a:p>
            <a:pPr lvl="1"/>
            <a:r>
              <a:rPr lang="hu-HU" sz="2800" dirty="0" smtClean="0"/>
              <a:t>ALADIN: 25 km – 10 km</a:t>
            </a:r>
            <a:endParaRPr lang="hu-HU" sz="2400" dirty="0" smtClean="0"/>
          </a:p>
          <a:p>
            <a:pPr lvl="1"/>
            <a:r>
              <a:rPr lang="hu-HU" sz="2400" dirty="0" smtClean="0"/>
              <a:t>REMO: 25 km</a:t>
            </a:r>
          </a:p>
          <a:p>
            <a:pPr lvl="0"/>
            <a:r>
              <a:rPr lang="hu-HU" sz="3200" b="1" dirty="0" smtClean="0"/>
              <a:t>alap:</a:t>
            </a:r>
            <a:r>
              <a:rPr lang="hu-HU" sz="3200" dirty="0" smtClean="0"/>
              <a:t> a globális modellek A1B kibocsátási forgatókönyvével előállított eredmények (átlagos)</a:t>
            </a:r>
          </a:p>
          <a:p>
            <a:pPr lvl="0"/>
            <a:r>
              <a:rPr lang="hu-HU" sz="2800" b="1" dirty="0" smtClean="0"/>
              <a:t>validáció</a:t>
            </a:r>
            <a:r>
              <a:rPr lang="hu-HU" sz="2800" dirty="0" smtClean="0"/>
              <a:t>: a modelleket a múltra futtatjuk és az eredményeket összehasonlítjuk a megfigyelési adatbázisokkal (referencia időszak: 1961 – 1990)</a:t>
            </a:r>
          </a:p>
          <a:p>
            <a:pPr lvl="0"/>
            <a:endParaRPr lang="hu-HU" sz="2800" dirty="0" smtClean="0"/>
          </a:p>
          <a:p>
            <a:pPr lvl="1"/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8712967" cy="3437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 algn="ctr"/>
            <a:r>
              <a:rPr lang="hu-HU" b="1" dirty="0" smtClean="0"/>
              <a:t>A modellkísérletek integrálási területe:</a:t>
            </a:r>
            <a:r>
              <a:rPr lang="hu-HU" dirty="0" smtClean="0"/>
              <a:t> balra: ALADIN-Climate, jobbra: REMO</a:t>
            </a:r>
          </a:p>
          <a:p>
            <a:pPr algn="ctr"/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633279" y="333375"/>
            <a:ext cx="5721867" cy="548640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27584" y="5877272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Mért és szimulált havi átlaghőmérséklet (°C), Magyarország, 1961-1990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431360" cy="236544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Az OMSZ-nál használt regionális klímamodellek Kárpát-medencére vonatkozó projekciós eredményei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4824536" cy="3024336"/>
          </a:xfrm>
        </p:spPr>
        <p:txBody>
          <a:bodyPr>
            <a:normAutofit/>
          </a:bodyPr>
          <a:lstStyle/>
          <a:p>
            <a:pPr lvl="0"/>
            <a:r>
              <a:rPr lang="hu-HU" dirty="0" smtClean="0"/>
              <a:t>az éghajlati modellek kísérletei azt szimulálják, hogyan módosul a XXI. században a Kárpát-medence éghajlata</a:t>
            </a:r>
            <a:endParaRPr lang="hu-HU" sz="1800" dirty="0" smtClean="0"/>
          </a:p>
          <a:p>
            <a:pPr lvl="1"/>
            <a:r>
              <a:rPr lang="hu-HU" dirty="0" smtClean="0"/>
              <a:t>a jövőbeli eredményeket a korábbi referencia időszaktól vett eltérések formájában adjuk meg (hogy a szisztematikus modellhibákat kiküszöböljük)</a:t>
            </a:r>
            <a:endParaRPr lang="hu-HU" sz="16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Hőmérséklet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hu-HU" sz="2800" dirty="0" smtClean="0"/>
              <a:t>folytatódik az átlaghőmérséklet növekedése (egyezés)</a:t>
            </a:r>
            <a:endParaRPr lang="hu-HU" sz="2400" dirty="0" smtClean="0"/>
          </a:p>
          <a:p>
            <a:pPr lvl="2"/>
            <a:r>
              <a:rPr lang="hu-HU" dirty="0" smtClean="0"/>
              <a:t>2071-2100: nagyobb mértékű (+3,5 C)</a:t>
            </a:r>
            <a:endParaRPr lang="hu-HU" sz="2000" dirty="0" smtClean="0"/>
          </a:p>
          <a:p>
            <a:pPr lvl="2"/>
            <a:r>
              <a:rPr lang="hu-HU" dirty="0" smtClean="0"/>
              <a:t>2021-2050: kisebb mértékű (+1,5 C)</a:t>
            </a:r>
            <a:endParaRPr lang="hu-HU" sz="2000" dirty="0" smtClean="0"/>
          </a:p>
          <a:p>
            <a:pPr lvl="2"/>
            <a:r>
              <a:rPr lang="hu-HU" dirty="0" smtClean="0"/>
              <a:t>a melegedés mértéke</a:t>
            </a:r>
            <a:endParaRPr lang="hu-HU" sz="2000" dirty="0" smtClean="0"/>
          </a:p>
          <a:p>
            <a:pPr lvl="3"/>
            <a:r>
              <a:rPr lang="hu-HU" dirty="0" smtClean="0"/>
              <a:t>évszakos változás (eltérés)</a:t>
            </a:r>
            <a:endParaRPr lang="hu-HU" sz="1800" dirty="0" smtClean="0"/>
          </a:p>
          <a:p>
            <a:pPr lvl="4"/>
            <a:r>
              <a:rPr lang="hu-HU" sz="2000" dirty="0" smtClean="0"/>
              <a:t>2021-2050</a:t>
            </a:r>
            <a:r>
              <a:rPr lang="hu-HU" sz="2000" dirty="0" smtClean="0"/>
              <a:t>: +1,4 – 2,6 C</a:t>
            </a:r>
            <a:endParaRPr lang="hu-HU" sz="1800" dirty="0" smtClean="0"/>
          </a:p>
          <a:p>
            <a:pPr lvl="4"/>
            <a:r>
              <a:rPr lang="hu-HU" sz="2000" dirty="0" smtClean="0"/>
              <a:t>2071-2100: +4,1 – 4,9 C</a:t>
            </a:r>
            <a:endParaRPr lang="hu-HU" sz="1800" dirty="0" smtClean="0"/>
          </a:p>
          <a:p>
            <a:pPr lvl="3"/>
            <a:r>
              <a:rPr lang="hu-HU" dirty="0" smtClean="0"/>
              <a:t>területi (egyezés)</a:t>
            </a:r>
            <a:endParaRPr lang="hu-HU" sz="1800" dirty="0" smtClean="0"/>
          </a:p>
          <a:p>
            <a:pPr lvl="4"/>
            <a:r>
              <a:rPr lang="hu-HU" sz="2000" dirty="0" smtClean="0"/>
              <a:t>keleten/délen nagyobb mértékű melegedés</a:t>
            </a:r>
            <a:endParaRPr lang="hu-HU" sz="18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8133920" cy="5616624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99592" y="5949280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Éves és évszakos átlaghőmérséklet-változás (°C) a két modell eredményei alapján 2021-2050 és 2071-2100 időszakra</a:t>
            </a: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Csapadék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Nagyobb eltérések</a:t>
            </a:r>
          </a:p>
          <a:p>
            <a:pPr lvl="1"/>
            <a:r>
              <a:rPr lang="hu-HU" sz="2800" dirty="0" smtClean="0"/>
              <a:t>2021-2050</a:t>
            </a:r>
            <a:endParaRPr lang="hu-HU" sz="2400" dirty="0" smtClean="0"/>
          </a:p>
          <a:p>
            <a:pPr lvl="2"/>
            <a:r>
              <a:rPr lang="hu-HU" dirty="0" smtClean="0"/>
              <a:t>éves csapadékösszeg változatlan</a:t>
            </a:r>
            <a:endParaRPr lang="hu-HU" sz="2000" dirty="0" smtClean="0"/>
          </a:p>
          <a:p>
            <a:pPr lvl="2"/>
            <a:r>
              <a:rPr lang="hu-HU" dirty="0" smtClean="0"/>
              <a:t>nyár: csapadékátlag csökken (-5 - 10%)</a:t>
            </a:r>
            <a:endParaRPr lang="hu-HU" sz="2000" dirty="0" smtClean="0"/>
          </a:p>
          <a:p>
            <a:pPr lvl="2"/>
            <a:r>
              <a:rPr lang="hu-HU" dirty="0" smtClean="0"/>
              <a:t>tavasz/tél: teljesen eltérő eredmények (lehet növekedés és csökkenés is, +/- 10%)</a:t>
            </a:r>
            <a:endParaRPr lang="hu-HU" sz="2000" dirty="0" smtClean="0"/>
          </a:p>
          <a:p>
            <a:pPr lvl="2"/>
            <a:r>
              <a:rPr lang="hu-HU" dirty="0" smtClean="0"/>
              <a:t>ősz: növekedés</a:t>
            </a:r>
            <a:endParaRPr lang="hu-HU" sz="2000" dirty="0" smtClean="0"/>
          </a:p>
          <a:p>
            <a:pPr lvl="1"/>
            <a:r>
              <a:rPr lang="hu-HU" sz="2800" dirty="0" smtClean="0"/>
              <a:t>2071-2100</a:t>
            </a:r>
            <a:endParaRPr lang="hu-HU" sz="2400" dirty="0" smtClean="0"/>
          </a:p>
          <a:p>
            <a:pPr lvl="2"/>
            <a:r>
              <a:rPr lang="hu-HU" dirty="0" smtClean="0"/>
              <a:t>éves csapadékátlag csökkenés (akár -5%)</a:t>
            </a:r>
            <a:endParaRPr lang="hu-HU" sz="2000" dirty="0" smtClean="0"/>
          </a:p>
          <a:p>
            <a:pPr lvl="2"/>
            <a:r>
              <a:rPr lang="hu-HU" dirty="0" smtClean="0"/>
              <a:t>nyár: csökkenés (-20%)</a:t>
            </a:r>
            <a:endParaRPr lang="hu-HU" sz="2000" dirty="0" smtClean="0"/>
          </a:p>
          <a:p>
            <a:pPr lvl="2"/>
            <a:r>
              <a:rPr lang="hu-HU" dirty="0" smtClean="0"/>
              <a:t>tél: növekedés (akár +30%)</a:t>
            </a:r>
            <a:endParaRPr lang="hu-HU" sz="20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7929210" cy="5478363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71600" y="5877272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Éves és évszakos csapadékösszeg relatív változása (%) a két modell eredményei alapján 2021-2050 és 2071-2100 időszakra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Globális és regionális éghajlati modellek</a:t>
            </a:r>
          </a:p>
          <a:p>
            <a:pPr lvl="0"/>
            <a:r>
              <a:rPr lang="hu-HU" dirty="0" smtClean="0"/>
              <a:t>Hazai klímadinamikai tevékenység</a:t>
            </a:r>
          </a:p>
          <a:p>
            <a:pPr lvl="0"/>
            <a:r>
              <a:rPr lang="hu-HU" dirty="0" smtClean="0"/>
              <a:t>Regionális éghajlati modellek kísérletei</a:t>
            </a:r>
          </a:p>
          <a:p>
            <a:pPr lvl="0"/>
            <a:r>
              <a:rPr lang="hu-HU" dirty="0" smtClean="0"/>
              <a:t>A Kárpát-medencére vonatkozó projekciós eredmények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Szélsőségek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sz="2800" dirty="0" smtClean="0"/>
              <a:t>a klímaváltozás jellemzésének fontos része a szélsőségek vizsgálata is</a:t>
            </a:r>
            <a:endParaRPr lang="hu-HU" sz="2400" dirty="0" smtClean="0"/>
          </a:p>
          <a:p>
            <a:pPr lvl="1"/>
            <a:r>
              <a:rPr lang="hu-HU" sz="2800" dirty="0" smtClean="0"/>
              <a:t>OMSZ – Numerikus Modellező és Éghajlat-dinamikai Osztály: 11 csapadékkal és 9 hőmérséklettel kapcsolatos extrém éghajlati indexet vizsgálnak</a:t>
            </a:r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4648200" y="476673"/>
            <a:ext cx="4038600" cy="5771728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Egymást követő száraz napok éves maximális száma</a:t>
            </a:r>
          </a:p>
          <a:p>
            <a:r>
              <a:rPr lang="hu-HU" dirty="0" smtClean="0"/>
              <a:t>Egymást követő csapadékos napok évi maximális száma</a:t>
            </a:r>
          </a:p>
          <a:p>
            <a:r>
              <a:rPr lang="hu-HU" dirty="0" smtClean="0"/>
              <a:t>0,1 mm csapadékot meghaladó napok száma</a:t>
            </a:r>
          </a:p>
          <a:p>
            <a:r>
              <a:rPr lang="hu-HU" dirty="0" smtClean="0"/>
              <a:t>1 mm csapadékot meghaladó napok száma</a:t>
            </a:r>
          </a:p>
          <a:p>
            <a:r>
              <a:rPr lang="hu-HU" dirty="0" smtClean="0"/>
              <a:t>5 mm csapadékot meghaladó napok száma</a:t>
            </a:r>
          </a:p>
          <a:p>
            <a:r>
              <a:rPr lang="hu-HU" dirty="0" smtClean="0"/>
              <a:t>Nagy csapadékú napok száma</a:t>
            </a:r>
          </a:p>
          <a:p>
            <a:r>
              <a:rPr lang="hu-HU" dirty="0" smtClean="0"/>
              <a:t>Extrém csapadékú napok száma</a:t>
            </a:r>
          </a:p>
          <a:p>
            <a:r>
              <a:rPr lang="hu-HU" dirty="0" smtClean="0"/>
              <a:t>Az év során mért legnagyobb 1-napi csapadék</a:t>
            </a:r>
          </a:p>
          <a:p>
            <a:r>
              <a:rPr lang="hu-HU" dirty="0" smtClean="0"/>
              <a:t>Az év során mért legnagyobb 5-napos csapadék</a:t>
            </a:r>
          </a:p>
          <a:p>
            <a:r>
              <a:rPr lang="hu-HU" dirty="0" smtClean="0"/>
              <a:t>Napi csapadékintenzitási index</a:t>
            </a:r>
          </a:p>
          <a:p>
            <a:r>
              <a:rPr lang="hu-HU" dirty="0" smtClean="0"/>
              <a:t>Standardizált Csapadék Index</a:t>
            </a:r>
            <a:endParaRPr lang="hu-HU" dirty="0"/>
          </a:p>
        </p:txBody>
      </p:sp>
      <p:sp>
        <p:nvSpPr>
          <p:cNvPr id="9" name="Cím 4"/>
          <p:cNvSpPr>
            <a:spLocks noGrp="1"/>
          </p:cNvSpPr>
          <p:nvPr>
            <p:ph sz="half" idx="1"/>
          </p:nvPr>
        </p:nvSpPr>
        <p:spPr>
          <a:xfrm>
            <a:off x="457200" y="476250"/>
            <a:ext cx="4038600" cy="5772150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Fagyos napok száma</a:t>
            </a:r>
          </a:p>
          <a:p>
            <a:r>
              <a:rPr lang="hu-HU" dirty="0" smtClean="0"/>
              <a:t>Egymást követő fagyos napok évi </a:t>
            </a:r>
            <a:r>
              <a:rPr lang="hu-HU" dirty="0" smtClean="0"/>
              <a:t>maximális száma</a:t>
            </a:r>
            <a:endParaRPr lang="hu-HU" dirty="0" smtClean="0"/>
          </a:p>
          <a:p>
            <a:r>
              <a:rPr lang="hu-HU" dirty="0" smtClean="0"/>
              <a:t>Nyári napok száma</a:t>
            </a:r>
          </a:p>
          <a:p>
            <a:r>
              <a:rPr lang="hu-HU" dirty="0" smtClean="0"/>
              <a:t>Zord napok száma</a:t>
            </a:r>
          </a:p>
          <a:p>
            <a:r>
              <a:rPr lang="hu-HU" dirty="0" smtClean="0"/>
              <a:t>Túl meleg éjszakák száma</a:t>
            </a:r>
          </a:p>
          <a:p>
            <a:r>
              <a:rPr lang="hu-HU" dirty="0" smtClean="0"/>
              <a:t>Téli napok száma</a:t>
            </a:r>
          </a:p>
          <a:p>
            <a:r>
              <a:rPr lang="hu-HU" dirty="0" smtClean="0"/>
              <a:t>Hőségnapok száma</a:t>
            </a:r>
          </a:p>
          <a:p>
            <a:r>
              <a:rPr lang="hu-HU" dirty="0" smtClean="0"/>
              <a:t>Forró napok száma</a:t>
            </a:r>
          </a:p>
          <a:p>
            <a:r>
              <a:rPr lang="hu-HU" dirty="0" smtClean="0"/>
              <a:t>Hőhullámok (1., 2. és 3. fokú)</a:t>
            </a: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834062"/>
          </a:xfrm>
        </p:spPr>
        <p:txBody>
          <a:bodyPr/>
          <a:lstStyle/>
          <a:p>
            <a:pPr lvl="1"/>
            <a:r>
              <a:rPr lang="hu-HU" sz="2800" dirty="0" smtClean="0"/>
              <a:t>például</a:t>
            </a:r>
            <a:endParaRPr lang="hu-HU" sz="2400" dirty="0" smtClean="0"/>
          </a:p>
          <a:p>
            <a:pPr lvl="2"/>
            <a:r>
              <a:rPr lang="hu-HU" dirty="0" smtClean="0"/>
              <a:t>forró napok (T max &gt; 35°C)</a:t>
            </a:r>
            <a:endParaRPr lang="hu-HU" sz="2000" dirty="0" smtClean="0"/>
          </a:p>
          <a:p>
            <a:pPr lvl="3"/>
            <a:r>
              <a:rPr lang="hu-HU" dirty="0" smtClean="0"/>
              <a:t>referencia-időszakban: ország kis részén, ritkán fordult elő (főleg július-augusztusban)</a:t>
            </a:r>
            <a:endParaRPr lang="hu-HU" sz="1800" dirty="0" smtClean="0"/>
          </a:p>
          <a:p>
            <a:pPr lvl="3"/>
            <a:r>
              <a:rPr lang="hu-HU" dirty="0" smtClean="0"/>
              <a:t>XXI. század végén már bármikor előfordulhat májustól </a:t>
            </a:r>
            <a:r>
              <a:rPr lang="hu-HU" dirty="0" smtClean="0"/>
              <a:t>szeptemberig</a:t>
            </a:r>
            <a:endParaRPr lang="hu-HU" sz="1800" dirty="0" smtClean="0"/>
          </a:p>
          <a:p>
            <a:pPr lvl="2"/>
            <a:r>
              <a:rPr lang="hu-HU" dirty="0" smtClean="0"/>
              <a:t>napi csapadékintenzitás</a:t>
            </a:r>
            <a:endParaRPr lang="hu-HU" sz="2000" dirty="0" smtClean="0"/>
          </a:p>
          <a:p>
            <a:pPr lvl="3"/>
            <a:r>
              <a:rPr lang="hu-HU" dirty="0" smtClean="0"/>
              <a:t>jövőben egy csapadékos napra átlagosan nagyobb </a:t>
            </a:r>
            <a:r>
              <a:rPr lang="hu-HU" smtClean="0"/>
              <a:t>csapadékmennyiség </a:t>
            </a:r>
            <a:r>
              <a:rPr lang="hu-HU" smtClean="0"/>
              <a:t>jut</a:t>
            </a:r>
            <a:endParaRPr lang="hu-HU" sz="1800" dirty="0" smtClean="0"/>
          </a:p>
          <a:p>
            <a:pPr lvl="1"/>
            <a:r>
              <a:rPr lang="hu-HU" sz="2800" dirty="0" smtClean="0"/>
              <a:t>átlagosan: </a:t>
            </a:r>
          </a:p>
          <a:p>
            <a:pPr lvl="2"/>
            <a:r>
              <a:rPr lang="hu-HU" dirty="0" smtClean="0"/>
              <a:t>szélsőségesebb időjárás (a melegedés mellett)</a:t>
            </a:r>
            <a:endParaRPr lang="hu-HU" sz="22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1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8236812" cy="5256584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99592" y="5877272"/>
            <a:ext cx="7416824" cy="685800"/>
          </a:xfrm>
        </p:spPr>
        <p:txBody>
          <a:bodyPr/>
          <a:lstStyle/>
          <a:p>
            <a:pPr algn="ctr"/>
            <a:r>
              <a:rPr lang="hu-HU" dirty="0" smtClean="0"/>
              <a:t>Az ország területének legalább 10%-án előforduló forró napok számának gyakorisága az ALADIN-Climate modell szerint a különböző időszakokban</a:t>
            </a: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1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8136904" cy="5681038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99592" y="5877272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A REMO modell szimulált napi csapadékintenzitási index várható változása (%) 2021-2050-re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http://owww.met.hu/omsz.php?almenu_id=homepages&amp;pid=numprog&amp;pri=9&amp;mpx=0</a:t>
            </a:r>
          </a:p>
          <a:p>
            <a:pPr lvl="0"/>
            <a:r>
              <a:rPr lang="hu-HU" dirty="0" smtClean="0"/>
              <a:t>http://www.mtvsz.hu/dynamic/Bartholy-2007-05-10.pdf</a:t>
            </a:r>
          </a:p>
          <a:p>
            <a:pPr lvl="0"/>
            <a:r>
              <a:rPr lang="hu-HU" dirty="0" smtClean="0"/>
              <a:t>http://www.klimaklub.hu/files/file_257_1266933278.pdf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8062912" cy="1470025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Globális és regionális éghajlati modellek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3886200" cy="2286000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Numerikus modellezés</a:t>
            </a:r>
          </a:p>
          <a:p>
            <a:pPr lvl="0"/>
            <a:r>
              <a:rPr lang="hu-HU" dirty="0" smtClean="0"/>
              <a:t>alkalmas az éghajlati rendszer jövőbeli viselkedésének tanulmányozására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062" r="4062"/>
          <a:stretch>
            <a:fillRect/>
          </a:stretch>
        </p:blipFill>
        <p:spPr>
          <a:xfrm>
            <a:off x="611560" y="0"/>
            <a:ext cx="7704856" cy="57642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99592" y="5877272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Az éghajlati rendszer elemei és kölcsönhatásaik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Globális numerikus éghajlati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lehetőségünk van leírni velük az éghajlati rendszer válaszát egy feltételezett jövőbeli kényszerre (pl. antropogén tevékenység)</a:t>
            </a:r>
          </a:p>
          <a:p>
            <a:r>
              <a:rPr lang="hu-HU" dirty="0" smtClean="0"/>
              <a:t>az éghajlatváltozás planetáris jellemzőinek vizsgálatára alkalmasak</a:t>
            </a:r>
          </a:p>
          <a:p>
            <a:r>
              <a:rPr lang="hu-HU" dirty="0" smtClean="0"/>
              <a:t>de nem teszik lehetővé, hogy a regionális vonatkozásokról pontos információhoz jussunk (térbeli felbontás miatt)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 marL="1051560" lvl="1" indent="-514350">
              <a:buNone/>
            </a:pPr>
            <a:r>
              <a:rPr lang="hu-HU" sz="2800" dirty="0" smtClean="0"/>
              <a:t>Antropogén tevékenység</a:t>
            </a:r>
          </a:p>
          <a:p>
            <a:pPr marL="1051560" lvl="1" indent="-514350">
              <a:buFont typeface="Arial" pitchFamily="34" charset="0"/>
              <a:buChar char="•"/>
            </a:pPr>
            <a:endParaRPr lang="hu-HU" sz="2800" dirty="0" smtClean="0"/>
          </a:p>
          <a:p>
            <a:pPr marL="1051560" lvl="1" indent="-514350">
              <a:buFont typeface="Arial" pitchFamily="34" charset="0"/>
              <a:buChar char="•"/>
            </a:pPr>
            <a:r>
              <a:rPr lang="hu-HU" sz="2800" dirty="0" smtClean="0"/>
              <a:t>legfontosabb, legbizonytalanabb </a:t>
            </a:r>
            <a:endParaRPr lang="hu-HU" sz="2400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tényezők számszerűsítése: meghatározzák a tényezők éghajlati rendszerre gyakorolt sugárzási kényszerét és kiszámolják a hatással egyenértékű CO2 kibocsátást/koncentrációt</a:t>
            </a:r>
            <a:endParaRPr lang="hu-HU" sz="2000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bizonytalanság: nem tudjuk pontosan meghatározni, hogy alakul a jövőben az antropogén tevékenység</a:t>
            </a:r>
            <a:endParaRPr lang="hu-HU" sz="2000" dirty="0" smtClean="0"/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tendenciákra különböző forgatókönyveket állítottak fel (optimista/pesszimista/átlagos) és ezek figyelembevételével készítenek globális projekciókat a Föl egészére nézve</a:t>
            </a:r>
            <a:endParaRPr lang="hu-HU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helye 4" descr="klima_abra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8661875" cy="3732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99592" y="5877272"/>
            <a:ext cx="7333488" cy="685800"/>
          </a:xfrm>
        </p:spPr>
        <p:txBody>
          <a:bodyPr/>
          <a:lstStyle/>
          <a:p>
            <a:pPr algn="ctr"/>
            <a:r>
              <a:rPr lang="hu-HU" dirty="0" smtClean="0"/>
              <a:t>Szén-dioxid kibocsátás és koncentráció a különböző forgatókönyvek szerint 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Regionális éghajlati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Magyarországon a globális információk regionális pontosítására használunk regionális éghajlati modelleket</a:t>
            </a:r>
          </a:p>
          <a:p>
            <a:r>
              <a:rPr lang="hu-HU" dirty="0" smtClean="0"/>
              <a:t>a globális modellek eredményeit határfeltételként felhasználva egy kisebb tartományra készítenek projekciókat</a:t>
            </a:r>
          </a:p>
          <a:p>
            <a:pPr lvl="0"/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Hazai klímadinamikai tevékenység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113</TotalTime>
  <Words>730</Words>
  <Application>Microsoft Office PowerPoint</Application>
  <PresentationFormat>Diavetítés a képernyőre (4:3 oldalarány)</PresentationFormat>
  <Paragraphs>108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Lendület</vt:lpstr>
      <vt:lpstr>Regionális éghajlati jövőkép a Kárpát-medence térségére a XXI. század végére a modelleredmények alapján </vt:lpstr>
      <vt:lpstr>Tartalom</vt:lpstr>
      <vt:lpstr>Globális és regionális éghajlati modellek</vt:lpstr>
      <vt:lpstr>4. dia</vt:lpstr>
      <vt:lpstr>Globális numerikus éghajlati modellek</vt:lpstr>
      <vt:lpstr>6. dia</vt:lpstr>
      <vt:lpstr>7. dia</vt:lpstr>
      <vt:lpstr>Regionális éghajlati modellek</vt:lpstr>
      <vt:lpstr>Hazai klímadinamikai tevékenység </vt:lpstr>
      <vt:lpstr>Projektek</vt:lpstr>
      <vt:lpstr>A regionális éghajlati modellekkel végrehajtott kísérletek </vt:lpstr>
      <vt:lpstr>12. dia</vt:lpstr>
      <vt:lpstr>13. dia</vt:lpstr>
      <vt:lpstr>14. dia</vt:lpstr>
      <vt:lpstr>Az OMSZ-nál használt regionális klímamodellek Kárpát-medencére vonatkozó projekciós eredményei </vt:lpstr>
      <vt:lpstr>Hőmérséklet</vt:lpstr>
      <vt:lpstr>17. dia</vt:lpstr>
      <vt:lpstr>Csapadék</vt:lpstr>
      <vt:lpstr>19. dia</vt:lpstr>
      <vt:lpstr>Szélsőségek</vt:lpstr>
      <vt:lpstr>21. dia</vt:lpstr>
      <vt:lpstr>22. dia</vt:lpstr>
      <vt:lpstr>23. dia</vt:lpstr>
      <vt:lpstr>24. dia</vt:lpstr>
      <vt:lpstr>Források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Regionális éghajlati jövőkép a Kárpát-medence térségére a XXI. század végére a modelleredmények alapján </dc:title>
  <dc:creator>Dia</dc:creator>
  <cp:lastModifiedBy>Dia</cp:lastModifiedBy>
  <cp:revision>19</cp:revision>
  <dcterms:created xsi:type="dcterms:W3CDTF">2013-10-30T15:37:36Z</dcterms:created>
  <dcterms:modified xsi:type="dcterms:W3CDTF">2013-10-31T09:16:34Z</dcterms:modified>
</cp:coreProperties>
</file>