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9BAC4B6-25FD-4294-8F06-4778AF402FB3}" type="datetimeFigureOut">
              <a:rPr lang="hu-HU" smtClean="0"/>
              <a:t>2013.11.20.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DB13FDB-7DDC-4A73-ABBE-1720A0DC627D}" type="slidenum">
              <a:rPr lang="hu-HU" smtClean="0"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0000"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403648" y="5105400"/>
            <a:ext cx="6400800" cy="1752600"/>
          </a:xfrm>
        </p:spPr>
        <p:txBody>
          <a:bodyPr/>
          <a:lstStyle/>
          <a:p>
            <a:r>
              <a:rPr lang="hu-HU" dirty="0" smtClean="0"/>
              <a:t>Hegedüs Adrienn</a:t>
            </a: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klímaváltozás hatása a hegyvidéki éghajlatra: az Alpok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52811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55576" y="332656"/>
            <a:ext cx="3636085" cy="1258493"/>
          </a:xfrm>
        </p:spPr>
        <p:txBody>
          <a:bodyPr/>
          <a:lstStyle/>
          <a:p>
            <a:r>
              <a:rPr lang="hu-HU" dirty="0" smtClean="0"/>
              <a:t>Földrajzi fekvése, éghajlata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1556792"/>
            <a:ext cx="5093335" cy="3979167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67544" y="1772816"/>
            <a:ext cx="3388660" cy="2139518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hu-HU" sz="1600" dirty="0" smtClean="0"/>
              <a:t>Eurázsiai-hegységrendszer tagja,  az újidő harmadidőszakában keletkezett</a:t>
            </a:r>
          </a:p>
          <a:p>
            <a:pPr marL="285750" indent="-285750">
              <a:buFontTx/>
              <a:buChar char="-"/>
            </a:pPr>
            <a:r>
              <a:rPr lang="hu-HU" sz="1600" dirty="0" smtClean="0"/>
              <a:t>Nyugati-, illetve Keleti-Alpok</a:t>
            </a:r>
          </a:p>
          <a:p>
            <a:pPr marL="285750" indent="-285750">
              <a:buFontTx/>
              <a:buChar char="-"/>
            </a:pPr>
            <a:r>
              <a:rPr lang="hu-HU" sz="1600" dirty="0"/>
              <a:t>G</a:t>
            </a:r>
            <a:r>
              <a:rPr lang="hu-HU" sz="1600" dirty="0" smtClean="0"/>
              <a:t>leccserek</a:t>
            </a:r>
          </a:p>
          <a:p>
            <a:pPr marL="285750" indent="-285750">
              <a:buFontTx/>
              <a:buChar char="-"/>
            </a:pPr>
            <a:r>
              <a:rPr lang="hu-HU" sz="1600" dirty="0" smtClean="0"/>
              <a:t>Déli oldal melegebb, északon erdőségek</a:t>
            </a:r>
          </a:p>
          <a:p>
            <a:pPr marL="285750" indent="-285750">
              <a:buFontTx/>
              <a:buChar char="-"/>
            </a:pPr>
            <a:r>
              <a:rPr lang="hu-HU" sz="1600" dirty="0" smtClean="0"/>
              <a:t>Legcsapadékosabb terület: északnyugati lejtők</a:t>
            </a:r>
          </a:p>
          <a:p>
            <a:pPr marL="285750" indent="-285750">
              <a:buFontTx/>
              <a:buChar char="-"/>
            </a:pPr>
            <a:r>
              <a:rPr lang="hu-HU" sz="1600" dirty="0" smtClean="0"/>
              <a:t>Hóhatár</a:t>
            </a:r>
            <a:br>
              <a:rPr lang="hu-HU" sz="1600" dirty="0" smtClean="0"/>
            </a:br>
            <a:r>
              <a:rPr lang="hu-HU" sz="1600" dirty="0" smtClean="0"/>
              <a:t>- É: 2400-2600 m</a:t>
            </a:r>
            <a:br>
              <a:rPr lang="hu-HU" sz="1600" dirty="0" smtClean="0"/>
            </a:br>
            <a:r>
              <a:rPr lang="hu-HU" sz="1600" dirty="0" smtClean="0"/>
              <a:t>- D: 2700-2900 m</a:t>
            </a:r>
            <a:br>
              <a:rPr lang="hu-HU" sz="1600" dirty="0" smtClean="0"/>
            </a:br>
            <a:r>
              <a:rPr lang="hu-HU" sz="1600" dirty="0" smtClean="0"/>
              <a:t>- a hegység belsejében: kb. 3000 m</a:t>
            </a:r>
          </a:p>
          <a:p>
            <a:pPr marL="285750" indent="-285750">
              <a:buFontTx/>
              <a:buChar char="-"/>
            </a:pPr>
            <a:r>
              <a:rPr lang="hu-HU" sz="1600" dirty="0" smtClean="0"/>
              <a:t>Főn</a:t>
            </a:r>
            <a:r>
              <a:rPr lang="hu-HU" sz="1600" dirty="0" smtClean="0">
                <a:sym typeface="Wingdings" panose="05000000000000000000" pitchFamily="2" charset="2"/>
              </a:rPr>
              <a:t> hóolvadás, lavinák</a:t>
            </a:r>
            <a:endParaRPr lang="hu-HU" sz="1600" dirty="0" smtClean="0"/>
          </a:p>
        </p:txBody>
      </p:sp>
    </p:spTree>
    <p:extLst>
      <p:ext uri="{BB962C8B-B14F-4D97-AF65-F5344CB8AC3E}">
        <p14:creationId xmlns:p14="http://schemas.microsoft.com/office/powerpoint/2010/main" val="384750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Észlelhető változások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Sérülékeny régió</a:t>
            </a:r>
          </a:p>
          <a:p>
            <a:pPr>
              <a:buFontTx/>
              <a:buChar char="-"/>
            </a:pPr>
            <a:r>
              <a:rPr lang="hu-HU" dirty="0" smtClean="0"/>
              <a:t>Legfőbb kiváltó ok:</a:t>
            </a:r>
            <a:br>
              <a:rPr lang="hu-HU" dirty="0" smtClean="0"/>
            </a:br>
            <a:r>
              <a:rPr lang="hu-HU" dirty="0" smtClean="0"/>
              <a:t>- antropogén hatás: üvegházhatású gázok légköri koncentrációjának növekedése 1850-től</a:t>
            </a:r>
            <a:r>
              <a:rPr lang="hu-HU" dirty="0"/>
              <a:t> </a:t>
            </a:r>
            <a:r>
              <a:rPr lang="hu-HU" dirty="0" smtClean="0"/>
              <a:t>-&gt;  +1,5 °C (20. század)</a:t>
            </a:r>
          </a:p>
          <a:p>
            <a:pPr>
              <a:buFontTx/>
              <a:buChar char="-"/>
            </a:pP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1732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Csapadék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>
          <a:xfrm>
            <a:off x="457200" y="1556792"/>
            <a:ext cx="3106688" cy="4569371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Áramlási rendszerek változása: a csapadékeloszlás módosulása</a:t>
            </a:r>
          </a:p>
          <a:p>
            <a:r>
              <a:rPr lang="hu-HU" dirty="0" smtClean="0"/>
              <a:t>20. század: ÉNY: télen több csapadék, D és K: ősszel jóval kevesebb</a:t>
            </a:r>
          </a:p>
          <a:p>
            <a:r>
              <a:rPr lang="hu-HU" dirty="0" smtClean="0"/>
              <a:t>Svájci-Alpok: az esős napok száma növekedést mutat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 szárazabb nyári, csapadékosabb téli félévek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Ezzel </a:t>
            </a:r>
            <a:r>
              <a:rPr lang="hu-HU" dirty="0" smtClean="0">
                <a:sym typeface="Wingdings" panose="05000000000000000000" pitchFamily="2" charset="2"/>
              </a:rPr>
              <a:t>szemben az csapadékintenzitás nő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8242" y="1484784"/>
            <a:ext cx="5565758" cy="4392488"/>
          </a:xfrm>
        </p:spPr>
      </p:pic>
      <p:sp>
        <p:nvSpPr>
          <p:cNvPr id="4" name="Szövegdoboz 3"/>
          <p:cNvSpPr txBox="1"/>
          <p:nvPr/>
        </p:nvSpPr>
        <p:spPr>
          <a:xfrm>
            <a:off x="475330" y="511805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3600" dirty="0" smtClean="0"/>
              <a:t>A csapadék</a:t>
            </a:r>
            <a:endParaRPr lang="hu-HU" sz="3600" dirty="0"/>
          </a:p>
        </p:txBody>
      </p:sp>
    </p:spTree>
    <p:extLst>
      <p:ext uri="{BB962C8B-B14F-4D97-AF65-F5344CB8AC3E}">
        <p14:creationId xmlns:p14="http://schemas.microsoft.com/office/powerpoint/2010/main" val="294212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0" y="332656"/>
            <a:ext cx="3636085" cy="864096"/>
          </a:xfrm>
        </p:spPr>
        <p:txBody>
          <a:bodyPr/>
          <a:lstStyle/>
          <a:p>
            <a:r>
              <a:rPr lang="hu-HU" dirty="0" smtClean="0"/>
              <a:t>A hó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4225" y="1415434"/>
            <a:ext cx="4016375" cy="3527070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95536" y="548680"/>
            <a:ext cx="3388660" cy="2139518"/>
          </a:xfrm>
        </p:spPr>
        <p:txBody>
          <a:bodyPr>
            <a:noAutofit/>
          </a:bodyPr>
          <a:lstStyle/>
          <a:p>
            <a:pPr marL="285750" indent="-285750">
              <a:buFontTx/>
              <a:buChar char="-"/>
            </a:pPr>
            <a:r>
              <a:rPr lang="hu-HU" sz="1800" dirty="0" smtClean="0"/>
              <a:t>Hó helyett inkább eső formájában hullik a csapadék </a:t>
            </a:r>
            <a:r>
              <a:rPr lang="hu-HU" sz="1800" dirty="0" smtClean="0">
                <a:sym typeface="Wingdings" panose="05000000000000000000" pitchFamily="2" charset="2"/>
              </a:rPr>
              <a:t> </a:t>
            </a:r>
            <a:r>
              <a:rPr lang="hu-HU" sz="1800" dirty="0" smtClean="0"/>
              <a:t>Svájci-Alpokban erőteljes csökkenés a hóval borított terület nagyságában</a:t>
            </a:r>
          </a:p>
          <a:p>
            <a:pPr marL="285750" indent="-285750">
              <a:buFontTx/>
              <a:buChar char="-"/>
            </a:pPr>
            <a:r>
              <a:rPr lang="hu-HU" sz="1800" dirty="0" smtClean="0"/>
              <a:t>Trend: enyhébb, „hóban szegény” telek, rövidebb, tartós hóborítottsággal</a:t>
            </a:r>
          </a:p>
          <a:p>
            <a:pPr marL="285750" indent="-285750">
              <a:buFontTx/>
              <a:buChar char="-"/>
            </a:pPr>
            <a:r>
              <a:rPr lang="hu-HU" sz="1800" dirty="0" smtClean="0"/>
              <a:t>Modelleredmények: </a:t>
            </a:r>
            <a:br>
              <a:rPr lang="hu-HU" sz="1800" dirty="0" smtClean="0"/>
            </a:br>
            <a:r>
              <a:rPr lang="hu-HU" sz="1800" dirty="0" smtClean="0"/>
              <a:t>-&gt; +1 °C - +150 méter a hóhatár szintjében</a:t>
            </a:r>
            <a:br>
              <a:rPr lang="hu-HU" sz="1800" dirty="0" smtClean="0"/>
            </a:br>
            <a:r>
              <a:rPr lang="hu-HU" sz="1800" dirty="0" smtClean="0"/>
              <a:t>-&gt; +1 °C – több héttel megrövidül a terület hóborítottságának időtartama</a:t>
            </a:r>
            <a:br>
              <a:rPr lang="hu-HU" sz="1800" dirty="0" smtClean="0"/>
            </a:br>
            <a:r>
              <a:rPr lang="hu-HU" sz="1800" dirty="0" smtClean="0"/>
              <a:t>- &gt; 2100-ra várt +4 </a:t>
            </a:r>
            <a:r>
              <a:rPr lang="hu-HU" sz="1800" dirty="0" err="1" smtClean="0"/>
              <a:t>°C-os</a:t>
            </a:r>
            <a:r>
              <a:rPr lang="hu-HU" sz="1800" dirty="0"/>
              <a:t> </a:t>
            </a:r>
            <a:r>
              <a:rPr lang="hu-HU" sz="1800" dirty="0" smtClean="0"/>
              <a:t>emelkedés hatására a hó mennyiségének változása 1000 m-en 90%-kal, 2000 m-en 50%-kal, 3000 m-en 35%-kal csökkenhet</a:t>
            </a:r>
            <a:endParaRPr lang="hu-HU" sz="18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4355976" y="5445224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dirty="0" smtClean="0"/>
              <a:t>2007 januárjában </a:t>
            </a:r>
            <a:r>
              <a:rPr lang="hu-HU" dirty="0" err="1" smtClean="0"/>
              <a:t>Bayern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3589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Gleccserek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Egyértelmű visszahúzódás</a:t>
            </a:r>
          </a:p>
          <a:p>
            <a:r>
              <a:rPr lang="hu-HU" dirty="0" smtClean="0"/>
              <a:t>19. század közepe óta területük a felére csökkent, 2050-re még elveszíthetik tömegük 25%-át</a:t>
            </a:r>
          </a:p>
          <a:p>
            <a:r>
              <a:rPr lang="hu-HU" dirty="0" smtClean="0"/>
              <a:t>Valószínűleg a </a:t>
            </a:r>
            <a:r>
              <a:rPr lang="hu-HU" dirty="0" err="1" smtClean="0"/>
              <a:t>permafrost</a:t>
            </a:r>
            <a:r>
              <a:rPr lang="hu-HU" dirty="0" smtClean="0"/>
              <a:t> határa is több méterrel emelkedni fog</a:t>
            </a:r>
          </a:p>
          <a:p>
            <a:r>
              <a:rPr lang="hu-HU" dirty="0" smtClean="0"/>
              <a:t>Következmények: természeti </a:t>
            </a:r>
            <a:r>
              <a:rPr lang="hu-HU" dirty="0" smtClean="0"/>
              <a:t>katasztrófák</a:t>
            </a: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1362" y="731838"/>
            <a:ext cx="3333775" cy="3475037"/>
          </a:xfrm>
        </p:spPr>
      </p:pic>
    </p:spTree>
    <p:extLst>
      <p:ext uri="{BB962C8B-B14F-4D97-AF65-F5344CB8AC3E}">
        <p14:creationId xmlns:p14="http://schemas.microsoft.com/office/powerpoint/2010/main" val="147501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következmények röviden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Ökológiai rendszer változása: hosszabb vegetációs időszak, egyes fajok kihalhatnak, „erdők összetételének” módosulása, erdőhatár magasabbra tolódása</a:t>
            </a:r>
          </a:p>
          <a:p>
            <a:r>
              <a:rPr lang="hu-HU" dirty="0" smtClean="0"/>
              <a:t>A mezőgazdasági felhasználás korlátozódik</a:t>
            </a:r>
          </a:p>
          <a:p>
            <a:r>
              <a:rPr lang="hu-HU" dirty="0" smtClean="0"/>
              <a:t>Hőhullámok -&gt; légszennyezettség; áradások, viharok -&gt; emberi életek is veszélyeztetettek</a:t>
            </a:r>
          </a:p>
          <a:p>
            <a:r>
              <a:rPr lang="hu-HU" dirty="0" smtClean="0"/>
              <a:t>Turizmus: síszezon rövidülése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96350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987824" y="188640"/>
            <a:ext cx="3008313" cy="504056"/>
          </a:xfrm>
        </p:spPr>
        <p:txBody>
          <a:bodyPr>
            <a:noAutofit/>
          </a:bodyPr>
          <a:lstStyle/>
          <a:p>
            <a:pPr algn="ctr"/>
            <a:r>
              <a:rPr lang="hu-HU" sz="2800" dirty="0" smtClean="0"/>
              <a:t>„Megoldás”</a:t>
            </a:r>
            <a:endParaRPr lang="hu-HU" sz="2800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700808"/>
            <a:ext cx="5896640" cy="3672408"/>
          </a:xfrm>
        </p:spPr>
      </p:pic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146031" y="1844824"/>
            <a:ext cx="2997969" cy="1273820"/>
          </a:xfrm>
        </p:spPr>
        <p:txBody>
          <a:bodyPr>
            <a:noAutofit/>
          </a:bodyPr>
          <a:lstStyle/>
          <a:p>
            <a:r>
              <a:rPr lang="hu-HU" sz="1800" dirty="0" smtClean="0"/>
              <a:t>Nemzetközi összefogás: projektek, szervezetek, amelyek folyamatosan figyelemmel kísérik a változásokat, illetve javaslatokat tesznek a modellek által számolt várható átalakulások minél nagyobb </a:t>
            </a:r>
            <a:r>
              <a:rPr lang="hu-HU" sz="1800" smtClean="0"/>
              <a:t>mértékű </a:t>
            </a:r>
            <a:r>
              <a:rPr lang="hu-HU" sz="1800" smtClean="0"/>
              <a:t>mérséklésére</a:t>
            </a:r>
            <a:endParaRPr lang="hu-HU" sz="1800" dirty="0"/>
          </a:p>
        </p:txBody>
      </p:sp>
    </p:spTree>
    <p:extLst>
      <p:ext uri="{BB962C8B-B14F-4D97-AF65-F5344CB8AC3E}">
        <p14:creationId xmlns:p14="http://schemas.microsoft.com/office/powerpoint/2010/main" val="411275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hu-HU" dirty="0" smtClean="0">
                <a:sym typeface="Wingdings" panose="05000000000000000000" pitchFamily="2" charset="2"/>
              </a:rPr>
              <a:t>Forrás: </a:t>
            </a:r>
            <a:r>
              <a:rPr lang="hu-HU" dirty="0" err="1" smtClean="0">
                <a:sym typeface="Wingdings" panose="05000000000000000000" pitchFamily="2" charset="2"/>
              </a:rPr>
              <a:t>Bundesministerium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für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Umwelt</a:t>
            </a:r>
            <a:r>
              <a:rPr lang="hu-HU" dirty="0" smtClean="0">
                <a:sym typeface="Wingdings" panose="05000000000000000000" pitchFamily="2" charset="2"/>
              </a:rPr>
              <a:t>, </a:t>
            </a:r>
            <a:r>
              <a:rPr lang="hu-HU" dirty="0" err="1" smtClean="0">
                <a:sym typeface="Wingdings" panose="05000000000000000000" pitchFamily="2" charset="2"/>
              </a:rPr>
              <a:t>Naturschutz</a:t>
            </a:r>
            <a:r>
              <a:rPr lang="hu-HU" dirty="0" smtClean="0">
                <a:sym typeface="Wingdings" panose="05000000000000000000" pitchFamily="2" charset="2"/>
              </a:rPr>
              <a:t> und </a:t>
            </a:r>
            <a:r>
              <a:rPr lang="hu-HU" dirty="0" err="1" smtClean="0">
                <a:sym typeface="Wingdings" panose="05000000000000000000" pitchFamily="2" charset="2"/>
              </a:rPr>
              <a:t>Reaktorsicherheit</a:t>
            </a:r>
            <a:r>
              <a:rPr lang="hu-HU" dirty="0" smtClean="0">
                <a:sym typeface="Wingdings" panose="05000000000000000000" pitchFamily="2" charset="2"/>
              </a:rPr>
              <a:t>: </a:t>
            </a:r>
            <a:r>
              <a:rPr lang="hu-HU" dirty="0" err="1" smtClean="0">
                <a:sym typeface="Wingdings" panose="05000000000000000000" pitchFamily="2" charset="2"/>
              </a:rPr>
              <a:t>Klimawandel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r>
              <a:rPr lang="hu-HU" dirty="0" err="1" smtClean="0">
                <a:sym typeface="Wingdings" panose="05000000000000000000" pitchFamily="2" charset="2"/>
              </a:rPr>
              <a:t>in</a:t>
            </a:r>
            <a:r>
              <a:rPr lang="hu-HU" dirty="0" smtClean="0">
                <a:sym typeface="Wingdings" panose="05000000000000000000" pitchFamily="2" charset="2"/>
              </a:rPr>
              <a:t> den </a:t>
            </a:r>
            <a:r>
              <a:rPr lang="hu-HU" dirty="0" err="1" smtClean="0">
                <a:sym typeface="Wingdings" panose="05000000000000000000" pitchFamily="2" charset="2"/>
              </a:rPr>
              <a:t>Alpen</a:t>
            </a:r>
            <a:r>
              <a:rPr lang="hu-HU" dirty="0" smtClean="0">
                <a:sym typeface="Wingdings" panose="05000000000000000000" pitchFamily="2" charset="2"/>
              </a:rPr>
              <a:t> – </a:t>
            </a:r>
            <a:r>
              <a:rPr lang="hu-HU" dirty="0" err="1" smtClean="0">
                <a:sym typeface="Wingdings" panose="05000000000000000000" pitchFamily="2" charset="2"/>
              </a:rPr>
              <a:t>Fakten-Folgen-Anpassung</a:t>
            </a:r>
            <a:r>
              <a:rPr lang="hu-HU" dirty="0" smtClean="0">
                <a:sym typeface="Wingdings" panose="05000000000000000000" pitchFamily="2" charset="2"/>
              </a:rPr>
              <a:t> </a:t>
            </a:r>
            <a:endParaRPr lang="hu-HU" dirty="0"/>
          </a:p>
        </p:txBody>
      </p:sp>
      <p:sp>
        <p:nvSpPr>
          <p:cNvPr id="4" name="Cím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Köszönöm a figyelmet!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4871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rbulencia">
  <a:themeElements>
    <a:clrScheme name="Turbulenci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ulenci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ulenci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286</TotalTime>
  <Words>259</Words>
  <Application>Microsoft Office PowerPoint</Application>
  <PresentationFormat>Diavetítés a képernyőre (4:3 oldalarány)</PresentationFormat>
  <Paragraphs>39</Paragraphs>
  <Slides>9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0" baseType="lpstr">
      <vt:lpstr>Turbulencia</vt:lpstr>
      <vt:lpstr>A klímaváltozás hatása a hegyvidéki éghajlatra: az Alpok</vt:lpstr>
      <vt:lpstr>Földrajzi fekvése, éghajlata</vt:lpstr>
      <vt:lpstr>Észlelhető változások</vt:lpstr>
      <vt:lpstr>Csapadék</vt:lpstr>
      <vt:lpstr>A hó</vt:lpstr>
      <vt:lpstr>Gleccserek</vt:lpstr>
      <vt:lpstr>A következmények röviden</vt:lpstr>
      <vt:lpstr>„Megoldás”</vt:lpstr>
      <vt:lpstr>Köszönöm a figyelmet!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klímaváltozás hatása a hegyvidéki éghajlatra: az Alpok</dc:title>
  <dc:creator>Adri</dc:creator>
  <cp:lastModifiedBy>Adri</cp:lastModifiedBy>
  <cp:revision>20</cp:revision>
  <dcterms:created xsi:type="dcterms:W3CDTF">2013-11-19T09:10:29Z</dcterms:created>
  <dcterms:modified xsi:type="dcterms:W3CDTF">2013-11-20T18:23:35Z</dcterms:modified>
</cp:coreProperties>
</file>