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59" r:id="rId11"/>
    <p:sldId id="268" r:id="rId12"/>
    <p:sldId id="258" r:id="rId13"/>
    <p:sldId id="257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5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201DD-06C4-4337-98B6-E3CF04E91B56}" type="datetimeFigureOut">
              <a:rPr lang="hu-HU" smtClean="0"/>
              <a:t>2013.11.13.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C72A1-7E42-448D-BC49-6BB23A24E45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72A1-7E42-448D-BC49-6BB23A24E450}" type="slidenum">
              <a:rPr lang="hu-HU" smtClean="0"/>
              <a:t>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A9E8-A689-4F2D-9C42-B9F85C6E892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F53C-A7F7-4D30-A0C7-8DC8A2B7DCF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.u-szeged.hu/~feri/kornyezeti_informatika/ch10s03.html" TargetMode="External"/><Relationship Id="rId3" Type="http://schemas.openxmlformats.org/officeDocument/2006/relationships/hyperlink" Target="http://met.hu/ismeret-tar/erdekessegek_tanulmanyok/index.php?id=379&amp;hir=A_2012-es_rendkivuli_aszaly_meteorologiai_hattere" TargetMode="External"/><Relationship Id="rId7" Type="http://schemas.openxmlformats.org/officeDocument/2006/relationships/hyperlink" Target="http://met.hu/ismeret-tar/erdekessegek_tanulmanyok/20110825_aszaly2011/" TargetMode="External"/><Relationship Id="rId2" Type="http://schemas.openxmlformats.org/officeDocument/2006/relationships/hyperlink" Target="http://www.zivatar.hu/script.php?id=walter-lie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.hu/ismeret-tar/erdekessegek_tanulmanyok/20111201_szaraz_rekord/" TargetMode="External"/><Relationship Id="rId5" Type="http://schemas.openxmlformats.org/officeDocument/2006/relationships/hyperlink" Target="http://www.dmcsee.org/hu/kezd_lap/" TargetMode="External"/><Relationship Id="rId10" Type="http://schemas.openxmlformats.org/officeDocument/2006/relationships/hyperlink" Target="http://met.hu/ismeret-tar/erdekessegek_tanulmanyok/index.php?id=179&amp;hir=Marcius_honap_szaraz_idoszakanak_vizsgalata_muholdas_adatok_alapjan" TargetMode="External"/><Relationship Id="rId4" Type="http://schemas.openxmlformats.org/officeDocument/2006/relationships/hyperlink" Target="http://met.hu/ismeret-tar/erdekessegek_tanulmanyok/index.php?id=105&amp;hir=Az_eddigi_legcsapadekosabb_evet_a_legszarazabb_kovette!" TargetMode="External"/><Relationship Id="rId9" Type="http://schemas.openxmlformats.org/officeDocument/2006/relationships/hyperlink" Target="http://www.geo.u-szeged.hu/sites/default/files/14Kiadvanyok/egyeb/Kornyezeti_valtozasok_az_Alfoldon/10-p%E1lfai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72819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Aszályok gyakorisága, erőssége, okozott kár – Magyarországon</a:t>
            </a: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5292080" y="5589240"/>
            <a:ext cx="3168352" cy="864096"/>
          </a:xfrm>
        </p:spPr>
        <p:txBody>
          <a:bodyPr>
            <a:normAutofit lnSpcReduction="10000"/>
          </a:bodyPr>
          <a:lstStyle/>
          <a:p>
            <a:pPr algn="r"/>
            <a:r>
              <a:rPr lang="hu-H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Istovics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Krisztina</a:t>
            </a:r>
          </a:p>
          <a:p>
            <a:pPr algn="r"/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2013. 11. 14.</a:t>
            </a:r>
            <a:endParaRPr lang="hu-H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 descr="800px-Aszaly_a_tiszai_arteren_Martely_1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556" y="2708920"/>
            <a:ext cx="456503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Debrec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203848" cy="311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Debrec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183042" cy="30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Szeg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01008"/>
            <a:ext cx="3188509" cy="310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Szeg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501008"/>
            <a:ext cx="3163694" cy="310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Károk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Mezőgazdaság – 50-100%-os terméskiesés</a:t>
            </a:r>
          </a:p>
          <a:p>
            <a:r>
              <a:rPr lang="hu-HU" sz="2400" dirty="0" err="1" smtClean="0"/>
              <a:t>Hőstressz</a:t>
            </a:r>
            <a:endParaRPr lang="hu-HU" sz="2400" dirty="0" smtClean="0"/>
          </a:p>
          <a:p>
            <a:r>
              <a:rPr lang="hu-HU" sz="2400" dirty="0" smtClean="0"/>
              <a:t>Gyomosodás</a:t>
            </a:r>
          </a:p>
          <a:p>
            <a:r>
              <a:rPr lang="hu-HU" sz="2400" dirty="0" smtClean="0"/>
              <a:t>Folyók vízszintje jelentősen csökken</a:t>
            </a:r>
          </a:p>
          <a:p>
            <a:r>
              <a:rPr lang="hu-HU" sz="2400" dirty="0" smtClean="0"/>
              <a:t>Erdőtüzek</a:t>
            </a:r>
          </a:p>
          <a:p>
            <a:endParaRPr lang="hu-HU" sz="2400" dirty="0" smtClean="0"/>
          </a:p>
          <a:p>
            <a:pPr>
              <a:buNone/>
            </a:pPr>
            <a:r>
              <a:rPr lang="hu-HU" dirty="0" smtClean="0"/>
              <a:t>Védekezés</a:t>
            </a:r>
          </a:p>
          <a:p>
            <a:r>
              <a:rPr lang="hu-HU" sz="2400" dirty="0" smtClean="0"/>
              <a:t>Térségek közti vízátvezetés</a:t>
            </a:r>
          </a:p>
          <a:p>
            <a:r>
              <a:rPr lang="hu-HU" sz="2400" dirty="0" smtClean="0"/>
              <a:t>Öntözőrendszerek</a:t>
            </a:r>
          </a:p>
          <a:p>
            <a:r>
              <a:rPr lang="hu-HU" sz="2400" dirty="0" smtClean="0"/>
              <a:t>Melioráció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Források: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hu-H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http://www.zivatar.hu/script.php?id=walter-lieth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http://met.hu/ismeret-tar/erdekessegek_tanulmanyok/index.php?id=379&amp;hir=A_2012-es_rendkivuli_aszaly_meteorologiai_hattere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http://met.hu/ismeret-tar/erdekessegek_tanulmanyok/index.php?id=105&amp;hir=Az_eddigi_legcsapadekosabb_evet_a_legszarazabb_kovette!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http://www.dmcsee.org/hu/kezd_lap/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http://met.hu/ismeret-tar/erdekessegek_tanulmanyok/20111201_szaraz_rekord/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http://met.hu/ismeret-tar/erdekessegek_tanulmanyok/20110825_aszaly2011/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http://www.geo.u-szeged.hu/~feri/kornyezeti_informatika/ch10s03.html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http://www.geo.u-szeged.hu/sites/default/files/14Kiadvanyok/egyeb/Kornyezeti_valtozasok_az_Alfoldon/10-p%E1lfai.pdf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http://met.hu/ismeret-tar/erdekessegek_tanulmanyok/index.php?id=179&amp;hir=Marcius_honap_szaraz_idoszakanak_vizsgalata_muholdas_adatok_alapjan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44016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Köszönöm a figyelmet!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Délkelet-Európai Aszály Központ (DMCSEE)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Célja: 	„koordinálja és előremozdítsa az aszály kockázatának    	felmérésére és csökkentésére irányuló eszközök és 	politikák fejlesztését, értékelését és felhasználását, azzal a 	céllal, hogy növeljék az aszályra való felkészülést és 	csökkentsék az aszály okozta károkat.”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Aszályindexek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Csapadékindexek – normalizált csapadékindex (SPI)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Rekurzív indexek – </a:t>
            </a:r>
            <a:r>
              <a:rPr lang="hu-HU" sz="2400" dirty="0" err="1" smtClean="0"/>
              <a:t>Palmer-féle</a:t>
            </a:r>
            <a:r>
              <a:rPr lang="hu-HU" sz="2400" dirty="0" smtClean="0"/>
              <a:t> aszály szigorúsági index (PDSI)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43608" y="2924944"/>
          <a:ext cx="2664296" cy="28651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274229"/>
                <a:gridCol w="1390067"/>
              </a:tblGrid>
              <a:tr h="32118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&gt; 2.0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Extrém nedves</a:t>
                      </a:r>
                      <a:endParaRPr lang="hu-HU" sz="1400" dirty="0"/>
                    </a:p>
                  </a:txBody>
                  <a:tcPr/>
                </a:tc>
              </a:tr>
              <a:tr h="32118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1.5 - 2.0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Nagyon nedves</a:t>
                      </a:r>
                      <a:endParaRPr lang="hu-HU" sz="1400" dirty="0"/>
                    </a:p>
                  </a:txBody>
                  <a:tcPr/>
                </a:tc>
              </a:tr>
              <a:tr h="32118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1.0 - 1.5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Mérsékelten nedves</a:t>
                      </a:r>
                      <a:endParaRPr lang="hu-HU" sz="1400" dirty="0"/>
                    </a:p>
                  </a:txBody>
                  <a:tcPr/>
                </a:tc>
              </a:tr>
              <a:tr h="32118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-1.0 - 1.0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Közel átlagos</a:t>
                      </a:r>
                      <a:endParaRPr lang="hu-HU" sz="1400" dirty="0"/>
                    </a:p>
                  </a:txBody>
                  <a:tcPr/>
                </a:tc>
              </a:tr>
              <a:tr h="32118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-1.0 - -1.5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Mérsékelten száraz</a:t>
                      </a:r>
                      <a:endParaRPr lang="hu-HU" sz="1400" dirty="0"/>
                    </a:p>
                  </a:txBody>
                  <a:tcPr/>
                </a:tc>
              </a:tr>
              <a:tr h="32118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-1.5</a:t>
                      </a:r>
                      <a:r>
                        <a:rPr lang="hu-HU" baseline="0" dirty="0" smtClean="0"/>
                        <a:t> - -2.0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Nagyon</a:t>
                      </a:r>
                      <a:r>
                        <a:rPr lang="hu-HU" sz="1400" baseline="0" dirty="0" smtClean="0"/>
                        <a:t> száraz</a:t>
                      </a:r>
                      <a:endParaRPr lang="hu-HU" sz="1400" dirty="0"/>
                    </a:p>
                  </a:txBody>
                  <a:tcPr/>
                </a:tc>
              </a:tr>
              <a:tr h="32118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&lt; -2.0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Extrém száraz</a:t>
                      </a:r>
                      <a:endParaRPr lang="hu-H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5148064" y="3429000"/>
          <a:ext cx="3336032" cy="192621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68016"/>
                <a:gridCol w="1668016"/>
              </a:tblGrid>
              <a:tr h="38524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&gt; -1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Enyhe aszály</a:t>
                      </a:r>
                      <a:endParaRPr lang="hu-HU" sz="1400" dirty="0"/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-1 - -2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Enyhe</a:t>
                      </a:r>
                      <a:r>
                        <a:rPr lang="hu-HU" sz="1400" baseline="0" dirty="0" smtClean="0"/>
                        <a:t> aszály</a:t>
                      </a:r>
                      <a:endParaRPr lang="hu-HU" sz="1400" dirty="0"/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-2 - -3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Mérsékelt aszály</a:t>
                      </a:r>
                      <a:endParaRPr lang="hu-HU" sz="1400" dirty="0"/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-3 - -4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Súlyos aszály</a:t>
                      </a:r>
                      <a:endParaRPr lang="hu-HU" sz="1400" dirty="0"/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&lt; -4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Extrém aszály</a:t>
                      </a:r>
                      <a:endParaRPr lang="hu-H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2792" cy="85169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0" dirty="0" smtClean="0"/>
              <a:t>Pálfai-féle aszályindex (PAI)</a:t>
            </a:r>
            <a:endParaRPr lang="hu-HU" sz="2400" b="0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</p:nvPr>
        </p:nvGraphicFramePr>
        <p:xfrm>
          <a:off x="467544" y="5085184"/>
          <a:ext cx="3898900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949450"/>
                <a:gridCol w="1949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r>
                        <a:rPr lang="hu-HU" baseline="0" dirty="0" smtClean="0"/>
                        <a:t> - 8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Mérsékelt aszály</a:t>
                      </a:r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8 - 10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Közepes aszály</a:t>
                      </a:r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10 - 12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Súlyos aszály</a:t>
                      </a:r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hu-HU" dirty="0" smtClean="0"/>
                        <a:t>&gt; 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Rendkívüli</a:t>
                      </a:r>
                      <a:r>
                        <a:rPr lang="hu-HU" sz="1400" baseline="0" dirty="0" smtClean="0"/>
                        <a:t> aszály</a:t>
                      </a:r>
                      <a:endParaRPr lang="hu-H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Kép 8" descr="images10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1435" y="1340768"/>
            <a:ext cx="611256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3456384" cy="4425355"/>
          </a:xfrm>
        </p:spPr>
        <p:txBody>
          <a:bodyPr>
            <a:normAutofit/>
          </a:bodyPr>
          <a:lstStyle/>
          <a:p>
            <a:r>
              <a:rPr lang="hu-HU" sz="1800" dirty="0" smtClean="0"/>
              <a:t>PAI = </a:t>
            </a:r>
            <a:r>
              <a:rPr lang="hu-HU" sz="1800" u="sng" dirty="0" smtClean="0"/>
              <a:t>100*ápr.-aug. közepes hőm. </a:t>
            </a:r>
          </a:p>
          <a:p>
            <a:pPr>
              <a:lnSpc>
                <a:spcPts val="1000"/>
              </a:lnSpc>
            </a:pPr>
            <a:r>
              <a:rPr lang="hu-HU" sz="1800" dirty="0" smtClean="0"/>
              <a:t>          okt.-aug. súlyozott csapadék</a:t>
            </a:r>
          </a:p>
          <a:p>
            <a:pPr>
              <a:lnSpc>
                <a:spcPts val="1000"/>
              </a:lnSpc>
            </a:pPr>
            <a:endParaRPr lang="hu-HU" sz="1800" dirty="0" smtClean="0"/>
          </a:p>
          <a:p>
            <a:pPr>
              <a:lnSpc>
                <a:spcPts val="1000"/>
              </a:lnSpc>
            </a:pP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b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0"/>
            <a:ext cx="6372200" cy="344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7524328" y="6093296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err="1" smtClean="0"/>
              <a:t>www.met.hu</a:t>
            </a:r>
            <a:endParaRPr lang="hu-HU" dirty="0"/>
          </a:p>
        </p:txBody>
      </p:sp>
      <p:pic>
        <p:nvPicPr>
          <p:cNvPr id="9" name="Kép 8" descr="abr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7414348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2011. - a legszárazabb év</a:t>
            </a:r>
            <a:endParaRPr lang="hu-HU" sz="32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Legszárazabb november, legszárazabb ősz</a:t>
            </a:r>
          </a:p>
          <a:p>
            <a:pPr>
              <a:buNone/>
            </a:pPr>
            <a:r>
              <a:rPr lang="hu-HU" sz="2400" dirty="0" smtClean="0"/>
              <a:t>	</a:t>
            </a:r>
            <a:r>
              <a:rPr lang="hu-HU" sz="2400" dirty="0" smtClean="0"/>
              <a:t>0.2 mm csapadék országos átlagban novemberben, 65% ősszel</a:t>
            </a:r>
            <a:endParaRPr lang="hu-HU" sz="2400" dirty="0"/>
          </a:p>
        </p:txBody>
      </p:sp>
      <p:pic>
        <p:nvPicPr>
          <p:cNvPr id="5" name="Kép 4" descr="abr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24150"/>
            <a:ext cx="609600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br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96467"/>
            <a:ext cx="7266318" cy="496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/>
              <a:t>Január-június időszakot jellemző SPI értékek térbeli eloszlása</a:t>
            </a:r>
            <a:br>
              <a:rPr lang="hu-HU" sz="2400" dirty="0" smtClean="0"/>
            </a:br>
            <a:r>
              <a:rPr lang="hu-HU" sz="2400" dirty="0" smtClean="0">
                <a:sym typeface="Wingdings" pitchFamily="2" charset="2"/>
              </a:rPr>
              <a:t>  extrém száraz Dunántúl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380312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www.met.hu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2012.</a:t>
            </a:r>
            <a:endParaRPr lang="hu-HU" sz="32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 smtClean="0"/>
              <a:t>Elmaradnak a nyár eleji zivatarok, gyakoribb hőséggel járó periódusok</a:t>
            </a:r>
            <a:endParaRPr lang="hu-HU" sz="2400" dirty="0"/>
          </a:p>
        </p:txBody>
      </p:sp>
      <p:pic>
        <p:nvPicPr>
          <p:cNvPr id="5" name="Kép 4" descr="2.ab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957"/>
            <a:ext cx="6408711" cy="44460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588224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br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93990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 descr="abr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3" y="3379725"/>
            <a:ext cx="5364088" cy="347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5724128" y="11967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2010. május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2012. augusztus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254</Words>
  <Application>Microsoft Office PowerPoint</Application>
  <PresentationFormat>Diavetítés a képernyőre (4:3 oldalarány)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Aszályok gyakorisága, erőssége, okozott kár – Magyarországon </vt:lpstr>
      <vt:lpstr>Délkelet-Európai Aszály Központ (DMCSEE)</vt:lpstr>
      <vt:lpstr>Aszályindexek</vt:lpstr>
      <vt:lpstr>Pálfai-féle aszályindex (PAI)</vt:lpstr>
      <vt:lpstr>5. dia</vt:lpstr>
      <vt:lpstr>2011. - a legszárazabb év</vt:lpstr>
      <vt:lpstr>Január-június időszakot jellemző SPI értékek térbeli eloszlása   extrém száraz Dunántúl</vt:lpstr>
      <vt:lpstr>2012.</vt:lpstr>
      <vt:lpstr>9. dia</vt:lpstr>
      <vt:lpstr>10. dia</vt:lpstr>
      <vt:lpstr>Károk</vt:lpstr>
      <vt:lpstr>Források: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Tina</dc:creator>
  <cp:lastModifiedBy>Tina</cp:lastModifiedBy>
  <cp:revision>75</cp:revision>
  <dcterms:created xsi:type="dcterms:W3CDTF">2013-11-09T14:14:55Z</dcterms:created>
  <dcterms:modified xsi:type="dcterms:W3CDTF">2013-11-14T00:14:56Z</dcterms:modified>
</cp:coreProperties>
</file>