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0" r:id="rId6"/>
    <p:sldId id="258" r:id="rId7"/>
    <p:sldId id="262" r:id="rId8"/>
    <p:sldId id="278" r:id="rId9"/>
    <p:sldId id="279" r:id="rId10"/>
    <p:sldId id="274" r:id="rId11"/>
    <p:sldId id="283" r:id="rId12"/>
    <p:sldId id="275" r:id="rId13"/>
    <p:sldId id="281" r:id="rId14"/>
    <p:sldId id="282" r:id="rId15"/>
    <p:sldId id="276" r:id="rId16"/>
    <p:sldId id="277" r:id="rId17"/>
    <p:sldId id="280" r:id="rId18"/>
    <p:sldId id="284" r:id="rId19"/>
    <p:sldId id="285" r:id="rId20"/>
    <p:sldId id="286" r:id="rId21"/>
    <p:sldId id="287" r:id="rId22"/>
    <p:sldId id="288" r:id="rId23"/>
    <p:sldId id="263" r:id="rId24"/>
    <p:sldId id="264" r:id="rId25"/>
    <p:sldId id="289" r:id="rId26"/>
    <p:sldId id="265" r:id="rId27"/>
    <p:sldId id="266" r:id="rId28"/>
    <p:sldId id="267" r:id="rId29"/>
    <p:sldId id="268" r:id="rId30"/>
    <p:sldId id="291" r:id="rId31"/>
    <p:sldId id="269" r:id="rId32"/>
    <p:sldId id="290" r:id="rId33"/>
    <p:sldId id="270" r:id="rId34"/>
    <p:sldId id="292" r:id="rId35"/>
    <p:sldId id="271" r:id="rId36"/>
    <p:sldId id="273" r:id="rId3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4830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6482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3619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1026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13173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55782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éphasá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67618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3885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05134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988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8494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26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168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67591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2773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1964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9815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4C9FA-F232-4741-80DB-EAAE21158126}" type="datetimeFigureOut">
              <a:rPr lang="hu-HU" smtClean="0"/>
              <a:t>2013.11.20.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CBC2F-7AFC-4551-B950-1D78881ADE32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614034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fft.hu/" TargetMode="External"/><Relationship Id="rId3" Type="http://schemas.openxmlformats.org/officeDocument/2006/relationships/hyperlink" Target="http://www.wikipedia.org/" TargetMode="External"/><Relationship Id="rId7" Type="http://schemas.openxmlformats.org/officeDocument/2006/relationships/hyperlink" Target="http://www.nyf.hu/" TargetMode="External"/><Relationship Id="rId2" Type="http://schemas.openxmlformats.org/officeDocument/2006/relationships/hyperlink" Target="http://www.met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unis.unvienna.org/" TargetMode="External"/><Relationship Id="rId5" Type="http://schemas.openxmlformats.org/officeDocument/2006/relationships/hyperlink" Target="http://www.ceeweb.org/" TargetMode="External"/><Relationship Id="rId10" Type="http://schemas.openxmlformats.org/officeDocument/2006/relationships/image" Target="../media/image3.jpg"/><Relationship Id="rId4" Type="http://schemas.openxmlformats.org/officeDocument/2006/relationships/hyperlink" Target="http://www.climenews.com/" TargetMode="External"/><Relationship Id="rId9" Type="http://schemas.openxmlformats.org/officeDocument/2006/relationships/hyperlink" Target="http://www.origo.hu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cap="none" dirty="0" smtClean="0"/>
              <a:t>A 2007-es és (illetve)a</a:t>
            </a:r>
            <a:br>
              <a:rPr lang="hu-HU" cap="none" dirty="0" smtClean="0"/>
            </a:br>
            <a:r>
              <a:rPr lang="hu-HU" cap="none" dirty="0" smtClean="0"/>
              <a:t>2013-as IPCC jelentés üzenete, új elemei</a:t>
            </a:r>
            <a:endParaRPr lang="hu-HU" cap="none" dirty="0"/>
          </a:p>
        </p:txBody>
      </p:sp>
      <p:sp>
        <p:nvSpPr>
          <p:cNvPr id="5" name="Alcím 4"/>
          <p:cNvSpPr>
            <a:spLocks noGrp="1"/>
          </p:cNvSpPr>
          <p:nvPr>
            <p:ph type="subTitle" idx="1"/>
          </p:nvPr>
        </p:nvSpPr>
        <p:spPr>
          <a:xfrm>
            <a:off x="1371600" y="4291768"/>
            <a:ext cx="9448800" cy="685800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hu-HU" dirty="0" smtClean="0"/>
              <a:t>Lencse Róbert</a:t>
            </a:r>
          </a:p>
          <a:p>
            <a:pPr algn="ctr"/>
            <a:r>
              <a:rPr lang="hu-HU" dirty="0" smtClean="0"/>
              <a:t>III. éves </a:t>
            </a:r>
            <a:r>
              <a:rPr lang="hu-HU" dirty="0" err="1" smtClean="0"/>
              <a:t>BSc</a:t>
            </a:r>
            <a:r>
              <a:rPr lang="hu-HU" dirty="0" smtClean="0"/>
              <a:t> meteorológus szakirány (földtudományi alapszak)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8688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1906-2005: a felszín közelében a levegő hőmérséklete +0,74°C-kal emelkedett.</a:t>
            </a:r>
            <a:br>
              <a:rPr lang="hu-HU" dirty="0" smtClean="0"/>
            </a:br>
            <a:r>
              <a:rPr lang="hu-HU" dirty="0" smtClean="0"/>
              <a:t>Az elmúlt tizenkét évből (1995-2006) tizenegy a legmelegebb 12 év közé tartozik 1850 óta.</a:t>
            </a:r>
          </a:p>
          <a:p>
            <a:r>
              <a:rPr lang="hu-HU" dirty="0" smtClean="0"/>
              <a:t>Az északi félgömb átlaghőmérséklete a 20. század második felében nagy valószínűség szerint meghaladta az elmúlt 500 év, sőt bizonyára az utóbbi 1300 év hasonló hosszúságú időszakainak átlagát.</a:t>
            </a:r>
          </a:p>
          <a:p>
            <a:r>
              <a:rPr lang="hu-HU" dirty="0" smtClean="0"/>
              <a:t>Egyértelmű melegedést mutattak ki a troposzféra alsó és középső szintjein.</a:t>
            </a:r>
          </a:p>
          <a:p>
            <a:r>
              <a:rPr lang="hu-HU" dirty="0" smtClean="0"/>
              <a:t>A legmagasabb nappali hőmérsékletek és a legalacsonyabb éjszakai hőmérsékletek közel azonos mértékben járulnak hozzá a napi középhőmérséklet emelkedéséhez.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1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AR4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51" y="-24287"/>
            <a:ext cx="6845299" cy="6906574"/>
          </a:xfrm>
        </p:spPr>
      </p:pic>
    </p:spTree>
    <p:extLst>
      <p:ext uri="{BB962C8B-B14F-4D97-AF65-F5344CB8AC3E}">
        <p14:creationId xmlns:p14="http://schemas.microsoft.com/office/powerpoint/2010/main" val="17033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1961 óta: a melegedés az óceánok felső, legalább 3 km-es rétegében kimutatható, ami eddig 17 cm-rel emelte a tengerek szintjét.</a:t>
            </a:r>
          </a:p>
          <a:p>
            <a:r>
              <a:rPr lang="hu-HU" dirty="0" smtClean="0"/>
              <a:t>1900-2005: a csapadék egyértelműen növekedett Észak-Európában, Észak- és Dél-Amerika keleti részén, valamint Ázsia északi és középső térségeiben.</a:t>
            </a:r>
            <a:br>
              <a:rPr lang="hu-HU" dirty="0" smtClean="0"/>
            </a:br>
            <a:r>
              <a:rPr lang="hu-HU" dirty="0" smtClean="0"/>
              <a:t>Száradást figyeltek meg a Száhel-övezetben, a Földközi-tenger térségében, Afrika déli részén és Dél-Ázsia egyes vidékein.</a:t>
            </a:r>
          </a:p>
          <a:p>
            <a:endParaRPr lang="hu-HU" dirty="0"/>
          </a:p>
          <a:p>
            <a:r>
              <a:rPr lang="hu-HU" dirty="0" smtClean="0"/>
              <a:t>A hosszú csapadékhiányos időszakok és az egyedi nagy csapadékmennyiségek gyakorisága növekedett.</a:t>
            </a:r>
          </a:p>
          <a:p>
            <a:r>
              <a:rPr lang="hu-HU" dirty="0" smtClean="0"/>
              <a:t>Elmúlt 50 évben a hideg napok, hideg éjszakák és a fagyok ritkábbak, míg a forró napok, forró éjszakák és a hőhullámok gyakoribbak lettek.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279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AR4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622" y="0"/>
            <a:ext cx="12385341" cy="6858000"/>
          </a:xfrm>
        </p:spPr>
      </p:pic>
    </p:spTree>
    <p:extLst>
      <p:ext uri="{BB962C8B-B14F-4D97-AF65-F5344CB8AC3E}">
        <p14:creationId xmlns:p14="http://schemas.microsoft.com/office/powerpoint/2010/main" val="23378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AR4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0" y="-31673"/>
            <a:ext cx="5562600" cy="6921347"/>
          </a:xfrm>
        </p:spPr>
      </p:pic>
    </p:spTree>
    <p:extLst>
      <p:ext uri="{BB962C8B-B14F-4D97-AF65-F5344CB8AC3E}">
        <p14:creationId xmlns:p14="http://schemas.microsoft.com/office/powerpoint/2010/main" val="125081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1960 óta: mindkét félteken erősödtek a mérsékelt övi nyugati szelek.</a:t>
            </a:r>
          </a:p>
          <a:p>
            <a:r>
              <a:rPr lang="hu-HU" dirty="0" smtClean="0"/>
              <a:t>1970 óta: az észak-atlanti területek trópusi ciklonjainak intenzitása nőtt, összefüggésben a trópusi tengerfelszín-hőmérsékletek emelkedésével.</a:t>
            </a:r>
          </a:p>
          <a:p>
            <a:endParaRPr lang="hu-HU" dirty="0"/>
          </a:p>
          <a:p>
            <a:r>
              <a:rPr lang="hu-HU" dirty="0" smtClean="0"/>
              <a:t>A csapadék és a hőmérséklet változásával együtt változó párolgás az óceánok felett csökkentette a tengervíz sótartalmát a közepes és a magas szélességeken, viszont növelte azt az alacsony szélességeken.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905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1900 óta: a levegő hőmérséklete az Északi-sark térségében csaknem kétszer olyan gyorsan emelkedett, mint a Föld egészének átlagában.</a:t>
            </a:r>
            <a:br>
              <a:rPr lang="hu-HU" dirty="0" smtClean="0"/>
            </a:br>
            <a:r>
              <a:rPr lang="hu-HU" dirty="0" smtClean="0"/>
              <a:t>Északi tengerek jégtakarója tízévente 3-7%-kal kisebb területre zsugorodik.</a:t>
            </a:r>
            <a:br>
              <a:rPr lang="hu-HU" dirty="0" smtClean="0"/>
            </a:br>
            <a:r>
              <a:rPr lang="hu-HU" dirty="0" smtClean="0"/>
              <a:t>Az évszakosan fagyott területek aránya az északi félteken évi átlagban 7-15%-kal csökkent.</a:t>
            </a:r>
          </a:p>
          <a:p>
            <a:r>
              <a:rPr lang="hu-HU" dirty="0" smtClean="0"/>
              <a:t>A hegyvidéki gleccserek és a hótakaró mindkét félteken egyértelműen zsugorodott, ami hozzájárult a tengerszint emelkedéséhez.</a:t>
            </a:r>
          </a:p>
          <a:p>
            <a:r>
              <a:rPr lang="hu-HU" dirty="0" smtClean="0"/>
              <a:t>Nem mutatható ki változás az Antarktisz körüli tengeri jégtakaró alakulásában.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65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AR4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44" y="-3090"/>
            <a:ext cx="5673713" cy="6864180"/>
          </a:xfrm>
        </p:spPr>
      </p:pic>
    </p:spTree>
    <p:extLst>
      <p:ext uri="{BB962C8B-B14F-4D97-AF65-F5344CB8AC3E}">
        <p14:creationId xmlns:p14="http://schemas.microsoft.com/office/powerpoint/2010/main" val="145535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Jövőbeli éghajlatváltozások felvázolása.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44124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756" y="-4686"/>
            <a:ext cx="9700489" cy="6867372"/>
          </a:xfrm>
        </p:spPr>
      </p:pic>
    </p:spTree>
    <p:extLst>
      <p:ext uri="{BB962C8B-B14F-4D97-AF65-F5344CB8AC3E}">
        <p14:creationId xmlns:p14="http://schemas.microsoft.com/office/powerpoint/2010/main" val="387705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IPCC </a:t>
            </a:r>
            <a:r>
              <a:rPr lang="hu-HU" cap="none" dirty="0" smtClean="0"/>
              <a:t>megalakulása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06400" y="2194560"/>
            <a:ext cx="11480800" cy="4024125"/>
          </a:xfrm>
        </p:spPr>
        <p:txBody>
          <a:bodyPr/>
          <a:lstStyle/>
          <a:p>
            <a:r>
              <a:rPr lang="hu-HU" dirty="0" smtClean="0"/>
              <a:t>1988 - </a:t>
            </a:r>
            <a:r>
              <a:rPr lang="hu-HU" dirty="0" err="1" smtClean="0"/>
              <a:t>Éghajlatváltozási</a:t>
            </a:r>
            <a:r>
              <a:rPr lang="hu-HU" dirty="0" smtClean="0"/>
              <a:t> Kormányközi Testület megalakulása.</a:t>
            </a:r>
          </a:p>
          <a:p>
            <a:pPr lvl="2"/>
            <a:r>
              <a:rPr lang="hu-HU" dirty="0" smtClean="0"/>
              <a:t>(</a:t>
            </a:r>
            <a:r>
              <a:rPr lang="hu-HU" dirty="0" err="1" smtClean="0"/>
              <a:t>Intergovernmental</a:t>
            </a:r>
            <a:r>
              <a:rPr lang="hu-HU" dirty="0" smtClean="0"/>
              <a:t> Panel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Climate</a:t>
            </a:r>
            <a:r>
              <a:rPr lang="hu-HU" dirty="0" smtClean="0"/>
              <a:t> </a:t>
            </a:r>
            <a:r>
              <a:rPr lang="hu-HU" dirty="0" err="1" smtClean="0"/>
              <a:t>Change</a:t>
            </a:r>
            <a:r>
              <a:rPr lang="hu-HU" dirty="0"/>
              <a:t> </a:t>
            </a:r>
            <a:r>
              <a:rPr lang="hu-HU" dirty="0" smtClean="0"/>
              <a:t>– IPCC)</a:t>
            </a:r>
          </a:p>
          <a:p>
            <a:r>
              <a:rPr lang="hu-HU" dirty="0" smtClean="0"/>
              <a:t>1991 - Kormányközi Tárgyaló Bizottság létrehozása.</a:t>
            </a:r>
          </a:p>
          <a:p>
            <a:pPr lvl="2"/>
            <a:r>
              <a:rPr lang="hu-HU" dirty="0"/>
              <a:t>(</a:t>
            </a:r>
            <a:r>
              <a:rPr lang="hu-HU" dirty="0" err="1"/>
              <a:t>Intergovernmental</a:t>
            </a:r>
            <a:r>
              <a:rPr lang="hu-HU" dirty="0"/>
              <a:t> </a:t>
            </a:r>
            <a:r>
              <a:rPr lang="hu-HU" dirty="0" err="1"/>
              <a:t>Negotiating</a:t>
            </a:r>
            <a:r>
              <a:rPr lang="hu-HU" dirty="0"/>
              <a:t> </a:t>
            </a:r>
            <a:r>
              <a:rPr lang="hu-HU" dirty="0" err="1" smtClean="0"/>
              <a:t>Committee</a:t>
            </a:r>
            <a:r>
              <a:rPr lang="hu-HU" dirty="0" smtClean="0"/>
              <a:t> – INC)</a:t>
            </a:r>
          </a:p>
          <a:p>
            <a:r>
              <a:rPr lang="hu-HU" dirty="0" smtClean="0"/>
              <a:t>1992 </a:t>
            </a:r>
            <a:r>
              <a:rPr lang="hu-HU" dirty="0"/>
              <a:t>- ENSZ </a:t>
            </a:r>
            <a:r>
              <a:rPr lang="hu-HU" dirty="0" err="1" smtClean="0"/>
              <a:t>éghajlatváltozási</a:t>
            </a:r>
            <a:r>
              <a:rPr lang="hu-HU" dirty="0" smtClean="0"/>
              <a:t> keretegyezmény megalkotása.</a:t>
            </a:r>
          </a:p>
          <a:p>
            <a:pPr lvl="2"/>
            <a:r>
              <a:rPr lang="hu-HU" dirty="0" smtClean="0"/>
              <a:t>(</a:t>
            </a:r>
            <a:r>
              <a:rPr lang="en-US" dirty="0" smtClean="0"/>
              <a:t>United </a:t>
            </a:r>
            <a:r>
              <a:rPr lang="en-US" dirty="0"/>
              <a:t>Nations Framework Convention on Climate </a:t>
            </a:r>
            <a:r>
              <a:rPr lang="en-US" dirty="0" smtClean="0"/>
              <a:t>Change</a:t>
            </a:r>
            <a:r>
              <a:rPr lang="hu-HU" dirty="0" smtClean="0"/>
              <a:t> – UNFCCC, rövidebben FCCC)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8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618" y="1"/>
            <a:ext cx="8522765" cy="6857999"/>
          </a:xfrm>
        </p:spPr>
      </p:pic>
    </p:spTree>
    <p:extLst>
      <p:ext uri="{BB962C8B-B14F-4D97-AF65-F5344CB8AC3E}">
        <p14:creationId xmlns:p14="http://schemas.microsoft.com/office/powerpoint/2010/main" val="13641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816" y="-45391"/>
            <a:ext cx="10296368" cy="6948782"/>
          </a:xfrm>
        </p:spPr>
      </p:pic>
    </p:spTree>
    <p:extLst>
      <p:ext uri="{BB962C8B-B14F-4D97-AF65-F5344CB8AC3E}">
        <p14:creationId xmlns:p14="http://schemas.microsoft.com/office/powerpoint/2010/main" val="356611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" y="755651"/>
            <a:ext cx="12185275" cy="5346699"/>
          </a:xfrm>
        </p:spPr>
      </p:pic>
    </p:spTree>
    <p:extLst>
      <p:ext uri="{BB962C8B-B14F-4D97-AF65-F5344CB8AC3E}">
        <p14:creationId xmlns:p14="http://schemas.microsoft.com/office/powerpoint/2010/main" val="219692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02933" y="764373"/>
            <a:ext cx="9203267" cy="129302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2014</a:t>
            </a:r>
            <a:br>
              <a:rPr lang="hu-HU" dirty="0" smtClean="0"/>
            </a:br>
            <a:r>
              <a:rPr lang="hu-HU" dirty="0" smtClean="0"/>
              <a:t>Ötödik </a:t>
            </a:r>
            <a:r>
              <a:rPr lang="hu-HU" dirty="0"/>
              <a:t>Helyzetértékelő </a:t>
            </a:r>
            <a:r>
              <a:rPr lang="hu-HU" dirty="0" smtClean="0"/>
              <a:t>Jelentés (AR5)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Nagy valószínűséggel (95-100%) 1950 óta a felmelegedés hányadáért az emberi tevékenység tehető felelőssé.</a:t>
            </a:r>
          </a:p>
          <a:p>
            <a:r>
              <a:rPr lang="hu-HU" dirty="0" smtClean="0"/>
              <a:t>Megállapítja, hogy az üvegházhatást okozó gázok kibocsátása változásokat okoznak </a:t>
            </a:r>
            <a:r>
              <a:rPr lang="hu-HU" dirty="0"/>
              <a:t>az éghajlati </a:t>
            </a:r>
            <a:r>
              <a:rPr lang="hu-HU" dirty="0" smtClean="0"/>
              <a:t>rendszer elemeire.</a:t>
            </a:r>
          </a:p>
          <a:p>
            <a:r>
              <a:rPr lang="hu-HU" dirty="0" smtClean="0"/>
              <a:t>Példátlan változások az utóbbi néhány évtizedben.</a:t>
            </a:r>
          </a:p>
          <a:p>
            <a:r>
              <a:rPr lang="hu-HU" dirty="0" smtClean="0"/>
              <a:t>Üvegházhatású gázok kibocsátásának jelentős és tartós csökkentésére lenne szükség.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86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8258" y="2057401"/>
            <a:ext cx="11117942" cy="4380411"/>
          </a:xfrm>
        </p:spPr>
        <p:txBody>
          <a:bodyPr/>
          <a:lstStyle/>
          <a:p>
            <a:r>
              <a:rPr lang="hu-HU" dirty="0"/>
              <a:t>1850 </a:t>
            </a:r>
            <a:r>
              <a:rPr lang="hu-HU" dirty="0" smtClean="0"/>
              <a:t>óta: </a:t>
            </a:r>
            <a:r>
              <a:rPr lang="hu-HU" dirty="0"/>
              <a:t>Elmúlt három évtized mindegyike melegebb volt, mint az azt megelőző </a:t>
            </a:r>
            <a:r>
              <a:rPr lang="hu-HU" dirty="0" smtClean="0"/>
              <a:t>évtizedek.</a:t>
            </a:r>
          </a:p>
          <a:p>
            <a:r>
              <a:rPr lang="hu-HU" dirty="0" smtClean="0"/>
              <a:t>1901-2012: Felszínhőmérséklet globális átlaga 0,89°C-kal emelkedett.</a:t>
            </a:r>
          </a:p>
          <a:p>
            <a:r>
              <a:rPr lang="hu-HU" dirty="0"/>
              <a:t>1983-2012: Északi </a:t>
            </a:r>
            <a:r>
              <a:rPr lang="hu-HU" dirty="0" smtClean="0"/>
              <a:t>félteken </a:t>
            </a:r>
            <a:r>
              <a:rPr lang="hu-HU" dirty="0"/>
              <a:t>valószínűleg a legmelegebb 30 éves periódus az elmúlt 1400 évben</a:t>
            </a:r>
            <a:r>
              <a:rPr lang="hu-HU" dirty="0" smtClean="0"/>
              <a:t>.</a:t>
            </a:r>
          </a:p>
          <a:p>
            <a:r>
              <a:rPr lang="hu-HU" dirty="0" smtClean="0"/>
              <a:t>21. század első évtizede volt a legmelegebb az összes közül.</a:t>
            </a:r>
          </a:p>
          <a:p>
            <a:r>
              <a:rPr lang="hu-HU" dirty="0" smtClean="0"/>
              <a:t>2016-2035: a globális átlaghőmérséklet valószínűleg további 0,3-0,7°C-kal fog emelkedni.</a:t>
            </a:r>
          </a:p>
          <a:p>
            <a:r>
              <a:rPr lang="hu-HU" dirty="0" smtClean="0"/>
              <a:t>2081-2100: várhatóan átlagosan 1,5°C-kal vagy akár 2°C-kal is meghaladhatja a globális felszínhőmérséklet az iparosodás előtti szintet.</a:t>
            </a:r>
            <a:br>
              <a:rPr lang="hu-HU" dirty="0" smtClean="0"/>
            </a:br>
            <a:r>
              <a:rPr lang="hu-HU" dirty="0" smtClean="0"/>
              <a:t>(Ennek mértéke nagyban függ a jövőbeli üvegházgáz-kibocsátás mértékétől.)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14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3351" y="-48357"/>
            <a:ext cx="4305299" cy="6954715"/>
          </a:xfrm>
        </p:spPr>
      </p:pic>
    </p:spTree>
    <p:extLst>
      <p:ext uri="{BB962C8B-B14F-4D97-AF65-F5344CB8AC3E}">
        <p14:creationId xmlns:p14="http://schemas.microsoft.com/office/powerpoint/2010/main" val="428366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Nagy valószínűséggel a hideg napok és éjszakák száma csökkent, míg a melegeké nőtt a globális skálát tekintve.</a:t>
            </a:r>
          </a:p>
          <a:p>
            <a:r>
              <a:rPr lang="hu-HU" dirty="0" smtClean="0"/>
              <a:t>Európa nagy részén, Ázsiában és Ausztráliában nagy valószínűséggel nőtt a hőhullámok gyakorisága.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73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1971-2020: szinte biztos, hogy az óceánok felső szintje (700 méterig) melegebb lett.</a:t>
            </a:r>
          </a:p>
          <a:p>
            <a:r>
              <a:rPr lang="hu-HU" dirty="0" smtClean="0"/>
              <a:t>1990 óta: a mély-óceánok (3000 méter alatt) valószínűleg melegedtek.</a:t>
            </a:r>
          </a:p>
          <a:p>
            <a:r>
              <a:rPr lang="hu-HU" dirty="0" smtClean="0"/>
              <a:t>Az óceán melegedése igazolja a Föld által tárolt, beérkező napsugárzás mennyiségének megváltozását.</a:t>
            </a:r>
          </a:p>
          <a:p>
            <a:r>
              <a:rPr lang="hu-HU" dirty="0" smtClean="0"/>
              <a:t>21. században tovább fog melegedni a globális óceán.</a:t>
            </a:r>
          </a:p>
          <a:p>
            <a:r>
              <a:rPr lang="hu-HU" dirty="0" smtClean="0"/>
              <a:t>A hő a felszíntől a mély óceánok felé fog terjedni és hatással lesz az óceáni cirkulációra is.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47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19. század közepe óta a tengerszint-emelkedés mértéke nagyobb, mint az előző két évezred átlaga összesen.</a:t>
            </a:r>
          </a:p>
          <a:p>
            <a:r>
              <a:rPr lang="hu-HU" dirty="0" smtClean="0"/>
              <a:t>1901-2010: a globális átlagos tengerszint kb. 19 cm-rel emelkedett.</a:t>
            </a:r>
          </a:p>
          <a:p>
            <a:r>
              <a:rPr lang="hu-HU" dirty="0" smtClean="0"/>
              <a:t>1993-2010: ez a folyamat felgyorsult.</a:t>
            </a:r>
          </a:p>
          <a:p>
            <a:r>
              <a:rPr lang="hu-HU" dirty="0" smtClean="0"/>
              <a:t>21. században várhatóan meg is marad a gyorsuló tendencia.</a:t>
            </a:r>
          </a:p>
          <a:p>
            <a:endParaRPr lang="hu-HU" dirty="0"/>
          </a:p>
          <a:p>
            <a:r>
              <a:rPr lang="hu-HU" dirty="0" smtClean="0"/>
              <a:t>Tengervíz savasabbá vált (pH értéke 0,1-del csökkent) az iparosodás óta.</a:t>
            </a:r>
          </a:p>
          <a:p>
            <a:r>
              <a:rPr lang="hu-HU" dirty="0" smtClean="0"/>
              <a:t>21. században a folyamat várhatóan folytatódik.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709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21. században:</a:t>
            </a:r>
            <a:br>
              <a:rPr lang="hu-HU" dirty="0" smtClean="0"/>
            </a:br>
            <a:r>
              <a:rPr lang="hu-HU" dirty="0" smtClean="0"/>
              <a:t>Nagyon valószínű, hogy az Északi sarkvidék jégsapkája tovább vékonyodik és zsugorodik,</a:t>
            </a:r>
            <a:br>
              <a:rPr lang="hu-HU" dirty="0" smtClean="0"/>
            </a:br>
            <a:r>
              <a:rPr lang="hu-HU" dirty="0" smtClean="0"/>
              <a:t>s az északi hemiszféra tavaszi hótakarója is jelentősen csökken.</a:t>
            </a:r>
          </a:p>
          <a:p>
            <a:r>
              <a:rPr lang="hu-HU" dirty="0" smtClean="0"/>
              <a:t>21. század közepe:</a:t>
            </a:r>
            <a:br>
              <a:rPr lang="hu-HU" dirty="0" smtClean="0"/>
            </a:br>
            <a:r>
              <a:rPr lang="hu-HU" dirty="0" smtClean="0"/>
              <a:t>Nem is lesz elképzelhetetlen szeptemberben a jégmentes Jeges-tenger.</a:t>
            </a:r>
          </a:p>
          <a:p>
            <a:endParaRPr lang="hu-HU" dirty="0"/>
          </a:p>
          <a:p>
            <a:r>
              <a:rPr lang="hu-HU" dirty="0" smtClean="0"/>
              <a:t>Egyértelműen bizonyított hogy a gleccserek tovább olvadnak és világszerte veszítenek tömegükből, néhány kivételtől eltekintve.</a:t>
            </a:r>
          </a:p>
          <a:p>
            <a:r>
              <a:rPr lang="hu-HU" dirty="0" smtClean="0"/>
              <a:t>2100-ra: a méretük 35-85%-ka is csökkenhet.</a:t>
            </a:r>
          </a:p>
          <a:p>
            <a:r>
              <a:rPr lang="hu-HU" dirty="0" smtClean="0"/>
              <a:t>20. század közepe óta: az északi félteke hótakarójának kiterjedése csökken, különösen tavasszal </a:t>
            </a:r>
            <a:r>
              <a:rPr lang="hu-HU" dirty="0"/>
              <a:t>é</a:t>
            </a:r>
            <a:r>
              <a:rPr lang="hu-HU" dirty="0" smtClean="0"/>
              <a:t>s ez a csökkenés folytatódni is fog.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0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IPCC </a:t>
            </a:r>
            <a:r>
              <a:rPr lang="hu-HU" cap="none" dirty="0" smtClean="0"/>
              <a:t>alapvető feladatai</a:t>
            </a:r>
            <a:endParaRPr lang="hu-HU" cap="none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Értékelje az emberi tevékenységek hatását.</a:t>
            </a:r>
          </a:p>
          <a:p>
            <a:r>
              <a:rPr lang="hu-HU" dirty="0" smtClean="0"/>
              <a:t>Becsléseket adjon a várható globális változásokra.</a:t>
            </a:r>
          </a:p>
          <a:p>
            <a:r>
              <a:rPr lang="hu-HU" dirty="0" smtClean="0"/>
              <a:t>Felmérje a következményeket (társadalmi-gazdasági és környezeti).</a:t>
            </a:r>
          </a:p>
          <a:p>
            <a:r>
              <a:rPr lang="hu-HU" dirty="0" smtClean="0"/>
              <a:t>Lehetőségek feltárása és elemzése:</a:t>
            </a:r>
          </a:p>
          <a:p>
            <a:pPr lvl="1"/>
            <a:r>
              <a:rPr lang="hu-HU" dirty="0" smtClean="0"/>
              <a:t>Hatások csökkentése.</a:t>
            </a:r>
          </a:p>
          <a:p>
            <a:pPr lvl="1"/>
            <a:r>
              <a:rPr lang="hu-HU" dirty="0" smtClean="0"/>
              <a:t>Következmények mérséklése.</a:t>
            </a:r>
          </a:p>
          <a:p>
            <a:pPr lvl="1"/>
            <a:endParaRPr lang="hu-HU" dirty="0" smtClean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6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50" y="-28022"/>
            <a:ext cx="3187700" cy="6914044"/>
          </a:xfrm>
        </p:spPr>
      </p:pic>
    </p:spTree>
    <p:extLst>
      <p:ext uri="{BB962C8B-B14F-4D97-AF65-F5344CB8AC3E}">
        <p14:creationId xmlns:p14="http://schemas.microsoft.com/office/powerpoint/2010/main" val="10740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1960 óta: valószínűleg az emberi tevékenység is hatással volt a globális víz-ciklusra.</a:t>
            </a:r>
            <a:br>
              <a:rPr lang="hu-HU" dirty="0" smtClean="0"/>
            </a:br>
            <a:r>
              <a:rPr lang="hu-HU" dirty="0" smtClean="0"/>
              <a:t>Például az elmúlt évtizedben nőtt a csapadék az északi félteke közepes szélességein.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91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28" y="704850"/>
            <a:ext cx="12212256" cy="5448300"/>
          </a:xfrm>
        </p:spPr>
      </p:pic>
    </p:spTree>
    <p:extLst>
      <p:ext uri="{BB962C8B-B14F-4D97-AF65-F5344CB8AC3E}">
        <p14:creationId xmlns:p14="http://schemas.microsoft.com/office/powerpoint/2010/main" val="14094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AR5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 három éve </a:t>
            </a:r>
            <a:r>
              <a:rPr lang="hu-HU" dirty="0" smtClean="0"/>
              <a:t>készülő </a:t>
            </a:r>
            <a:r>
              <a:rPr lang="hu-HU" dirty="0"/>
              <a:t>Ötödik Értékelő Jelentés részét képező </a:t>
            </a:r>
            <a:r>
              <a:rPr lang="hu-HU" dirty="0" smtClean="0"/>
              <a:t>„Természettudományos alapok” </a:t>
            </a:r>
            <a:r>
              <a:rPr lang="hu-HU" dirty="0"/>
              <a:t>kötetet </a:t>
            </a:r>
            <a:r>
              <a:rPr lang="hu-HU" dirty="0" smtClean="0"/>
              <a:t>több mint </a:t>
            </a:r>
            <a:r>
              <a:rPr lang="hu-HU" dirty="0"/>
              <a:t>250 kutató készítette. Jövőre további kötetek jelennek meg a hatásokról és a mérséklésről, valamint egy összefoglaló kiadvány is készül.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577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pic>
        <p:nvPicPr>
          <p:cNvPr id="6" name="Tartalom helye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901" y="-16622"/>
            <a:ext cx="4902199" cy="6891244"/>
          </a:xfrm>
        </p:spPr>
      </p:pic>
    </p:spTree>
    <p:extLst>
      <p:ext uri="{BB962C8B-B14F-4D97-AF65-F5344CB8AC3E}">
        <p14:creationId xmlns:p14="http://schemas.microsoft.com/office/powerpoint/2010/main" val="316390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895600" y="400305"/>
            <a:ext cx="8610600" cy="1293028"/>
          </a:xfrm>
        </p:spPr>
        <p:txBody>
          <a:bodyPr/>
          <a:lstStyle/>
          <a:p>
            <a:r>
              <a:rPr lang="hu-HU" dirty="0" smtClean="0"/>
              <a:t>Források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1375305"/>
            <a:ext cx="10820400" cy="5029199"/>
          </a:xfrm>
        </p:spPr>
        <p:txBody>
          <a:bodyPr>
            <a:normAutofit lnSpcReduction="10000"/>
          </a:bodyPr>
          <a:lstStyle/>
          <a:p>
            <a:r>
              <a:rPr lang="hu-HU" dirty="0" err="1" smtClean="0">
                <a:hlinkClick r:id="rId2"/>
              </a:rPr>
              <a:t>www.ipcc.ch</a:t>
            </a:r>
            <a:endParaRPr lang="hu-HU" dirty="0" smtClean="0">
              <a:hlinkClick r:id="rId2"/>
            </a:endParaRPr>
          </a:p>
          <a:p>
            <a:r>
              <a:rPr lang="hu-HU" dirty="0" err="1" smtClean="0">
                <a:hlinkClick r:id="rId2"/>
              </a:rPr>
              <a:t>www.met.hu</a:t>
            </a:r>
            <a:endParaRPr lang="hu-HU" dirty="0"/>
          </a:p>
          <a:p>
            <a:r>
              <a:rPr lang="hu-HU" dirty="0" err="1" smtClean="0">
                <a:hlinkClick r:id="rId3"/>
              </a:rPr>
              <a:t>www.wikipedia.org</a:t>
            </a:r>
            <a:endParaRPr lang="hu-HU" dirty="0" smtClean="0"/>
          </a:p>
          <a:p>
            <a:r>
              <a:rPr lang="hu-HU" dirty="0" err="1" smtClean="0">
                <a:hlinkClick r:id="rId4"/>
              </a:rPr>
              <a:t>www.climenews.com</a:t>
            </a:r>
            <a:endParaRPr lang="hu-HU" dirty="0" smtClean="0"/>
          </a:p>
          <a:p>
            <a:r>
              <a:rPr lang="hu-HU" dirty="0" err="1" smtClean="0">
                <a:hlinkClick r:id="rId5"/>
              </a:rPr>
              <a:t>www.ceeweb.org</a:t>
            </a:r>
            <a:endParaRPr lang="hu-HU" dirty="0" smtClean="0"/>
          </a:p>
          <a:p>
            <a:r>
              <a:rPr lang="hu-HU" dirty="0" err="1" smtClean="0">
                <a:hlinkClick r:id="rId6"/>
              </a:rPr>
              <a:t>www.unis.unvienna.org</a:t>
            </a:r>
            <a:endParaRPr lang="hu-HU" dirty="0"/>
          </a:p>
          <a:p>
            <a:r>
              <a:rPr lang="hu-HU" dirty="0" err="1" smtClean="0">
                <a:hlinkClick r:id="rId7"/>
              </a:rPr>
              <a:t>www.nyf.hu</a:t>
            </a:r>
            <a:endParaRPr lang="hu-HU" dirty="0"/>
          </a:p>
          <a:p>
            <a:r>
              <a:rPr lang="hu-HU" dirty="0" err="1" smtClean="0">
                <a:hlinkClick r:id="rId8"/>
              </a:rPr>
              <a:t>www.nfft.hu</a:t>
            </a:r>
            <a:endParaRPr lang="hu-HU" dirty="0"/>
          </a:p>
          <a:p>
            <a:r>
              <a:rPr lang="hu-HU" dirty="0" err="1" smtClean="0">
                <a:hlinkClick r:id="rId9"/>
              </a:rPr>
              <a:t>www.origo.hu</a:t>
            </a:r>
            <a:endParaRPr lang="hu-HU" dirty="0" smtClean="0"/>
          </a:p>
          <a:p>
            <a:r>
              <a:rPr lang="hu-HU" dirty="0" smtClean="0"/>
              <a:t>IPCC 2013. évi jelentés (WGI AR5 - angol változat)</a:t>
            </a:r>
          </a:p>
          <a:p>
            <a:r>
              <a:rPr lang="hu-HU" dirty="0" smtClean="0"/>
              <a:t>IPCC 2007. évi jelentés (magyar, angol változat)</a:t>
            </a:r>
          </a:p>
          <a:p>
            <a:r>
              <a:rPr lang="hu-HU" dirty="0" smtClean="0"/>
              <a:t>Klímaváltozás (</a:t>
            </a:r>
            <a:r>
              <a:rPr lang="hu-HU" dirty="0" err="1" smtClean="0"/>
              <a:t>Bartholy</a:t>
            </a:r>
            <a:r>
              <a:rPr lang="hu-HU" dirty="0" smtClean="0"/>
              <a:t> Judit és Pongrácz Rita)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2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1790700" y="5179209"/>
            <a:ext cx="8610600" cy="1293028"/>
          </a:xfrm>
        </p:spPr>
        <p:txBody>
          <a:bodyPr/>
          <a:lstStyle/>
          <a:p>
            <a:pPr algn="ctr"/>
            <a:r>
              <a:rPr lang="hu-HU" b="1" dirty="0" smtClean="0"/>
              <a:t>Köszönöm a figyelmet.</a:t>
            </a:r>
            <a:endParaRPr lang="hu-HU" b="1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21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IPCC </a:t>
            </a:r>
            <a:r>
              <a:rPr lang="hu-HU" cap="none" dirty="0"/>
              <a:t>működése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Nem foglalkozik új kutatási eredmények „előállításával”.</a:t>
            </a:r>
          </a:p>
          <a:p>
            <a:r>
              <a:rPr lang="hu-HU" dirty="0" smtClean="0"/>
              <a:t>Tudományos eredményeket összesíti.</a:t>
            </a:r>
          </a:p>
          <a:p>
            <a:endParaRPr lang="hu-HU" dirty="0"/>
          </a:p>
          <a:p>
            <a:r>
              <a:rPr lang="hu-HU" dirty="0" smtClean="0"/>
              <a:t>Legfontosabb jelentéseket kormánydelegációk fogadják el!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007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IPCC </a:t>
            </a:r>
            <a:r>
              <a:rPr lang="hu-HU" cap="none" dirty="0" smtClean="0"/>
              <a:t>működése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Három munkacsoport feladatkörei:</a:t>
            </a:r>
          </a:p>
          <a:p>
            <a:pPr lvl="1"/>
            <a:r>
              <a:rPr lang="hu-HU" dirty="0" smtClean="0"/>
              <a:t>I. Természettudományos alapok.</a:t>
            </a:r>
          </a:p>
          <a:p>
            <a:pPr lvl="1"/>
            <a:r>
              <a:rPr lang="hu-HU" dirty="0" smtClean="0"/>
              <a:t>II. Hatások, alkalmazkodás és sebezhetőség.</a:t>
            </a:r>
          </a:p>
          <a:p>
            <a:pPr lvl="1"/>
            <a:r>
              <a:rPr lang="hu-HU" dirty="0" smtClean="0"/>
              <a:t>III. A kibocsátás mérséklése.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72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IPCC </a:t>
            </a:r>
            <a:r>
              <a:rPr lang="hu-HU" cap="none" dirty="0" smtClean="0"/>
              <a:t>jelentések</a:t>
            </a:r>
            <a:endParaRPr lang="hu-HU" cap="none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31800" y="2194558"/>
            <a:ext cx="5994400" cy="4024125"/>
          </a:xfrm>
        </p:spPr>
        <p:txBody>
          <a:bodyPr/>
          <a:lstStyle/>
          <a:p>
            <a:r>
              <a:rPr lang="hu-HU" dirty="0" smtClean="0"/>
              <a:t>1990 - Első Helyzetértékelő Jelentés</a:t>
            </a:r>
          </a:p>
          <a:p>
            <a:r>
              <a:rPr lang="hu-HU" dirty="0" smtClean="0"/>
              <a:t>(1992 - Kiegészítő Jelentés)</a:t>
            </a:r>
          </a:p>
          <a:p>
            <a:r>
              <a:rPr lang="hu-HU" dirty="0" smtClean="0"/>
              <a:t>1995 - Második Helyzetértékelő Jelentés</a:t>
            </a:r>
          </a:p>
          <a:p>
            <a:r>
              <a:rPr lang="hu-HU" dirty="0" smtClean="0"/>
              <a:t>2001 - Harmadik Helyzetértékelő Jelentés</a:t>
            </a:r>
          </a:p>
          <a:p>
            <a:r>
              <a:rPr lang="hu-HU" dirty="0" smtClean="0"/>
              <a:t>2007 - Negyedik Helyzetértékelő Jelentés</a:t>
            </a:r>
          </a:p>
          <a:p>
            <a:r>
              <a:rPr lang="hu-HU" dirty="0" smtClean="0"/>
              <a:t>2014 - Ötödik Helyzetértékelő Jelentés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26200" y="2194558"/>
            <a:ext cx="5588000" cy="4024125"/>
          </a:xfrm>
        </p:spPr>
        <p:txBody>
          <a:bodyPr/>
          <a:lstStyle/>
          <a:p>
            <a:r>
              <a:rPr lang="hu-HU" dirty="0" err="1"/>
              <a:t>First</a:t>
            </a:r>
            <a:r>
              <a:rPr lang="hu-HU" dirty="0"/>
              <a:t> </a:t>
            </a:r>
            <a:r>
              <a:rPr lang="hu-HU" dirty="0" err="1"/>
              <a:t>Assessment</a:t>
            </a:r>
            <a:r>
              <a:rPr lang="hu-HU" dirty="0"/>
              <a:t> </a:t>
            </a:r>
            <a:r>
              <a:rPr lang="hu-HU" dirty="0" err="1"/>
              <a:t>Report</a:t>
            </a:r>
            <a:r>
              <a:rPr lang="hu-HU" dirty="0"/>
              <a:t> </a:t>
            </a:r>
            <a:r>
              <a:rPr lang="hu-HU" dirty="0" smtClean="0"/>
              <a:t>- FAR</a:t>
            </a:r>
          </a:p>
          <a:p>
            <a:r>
              <a:rPr lang="hu-HU" dirty="0" smtClean="0"/>
              <a:t>(</a:t>
            </a:r>
            <a:r>
              <a:rPr lang="hu-HU" dirty="0" err="1" smtClean="0"/>
              <a:t>Supplementary</a:t>
            </a:r>
            <a:r>
              <a:rPr lang="hu-HU" dirty="0" smtClean="0"/>
              <a:t> </a:t>
            </a:r>
            <a:r>
              <a:rPr lang="hu-HU" dirty="0" err="1" smtClean="0"/>
              <a:t>Report</a:t>
            </a:r>
            <a:r>
              <a:rPr lang="hu-HU" dirty="0" smtClean="0"/>
              <a:t> - SR)</a:t>
            </a:r>
          </a:p>
          <a:p>
            <a:r>
              <a:rPr lang="hu-HU" dirty="0" err="1" smtClean="0"/>
              <a:t>Second</a:t>
            </a:r>
            <a:r>
              <a:rPr lang="hu-HU" dirty="0" smtClean="0"/>
              <a:t> </a:t>
            </a:r>
            <a:r>
              <a:rPr lang="hu-HU" dirty="0" err="1"/>
              <a:t>Assessment</a:t>
            </a:r>
            <a:r>
              <a:rPr lang="hu-HU" dirty="0"/>
              <a:t> </a:t>
            </a:r>
            <a:r>
              <a:rPr lang="hu-HU" dirty="0" err="1"/>
              <a:t>Report</a:t>
            </a:r>
            <a:r>
              <a:rPr lang="hu-HU" dirty="0"/>
              <a:t> </a:t>
            </a:r>
            <a:r>
              <a:rPr lang="hu-HU" dirty="0" smtClean="0"/>
              <a:t>– SAR</a:t>
            </a:r>
          </a:p>
          <a:p>
            <a:r>
              <a:rPr lang="hu-HU" dirty="0" err="1"/>
              <a:t>Third</a:t>
            </a:r>
            <a:r>
              <a:rPr lang="hu-HU" dirty="0"/>
              <a:t> </a:t>
            </a:r>
            <a:r>
              <a:rPr lang="hu-HU" dirty="0" err="1"/>
              <a:t>Assessment</a:t>
            </a:r>
            <a:r>
              <a:rPr lang="hu-HU" dirty="0"/>
              <a:t> </a:t>
            </a:r>
            <a:r>
              <a:rPr lang="hu-HU" dirty="0" err="1" smtClean="0"/>
              <a:t>Report</a:t>
            </a:r>
            <a:r>
              <a:rPr lang="hu-HU" dirty="0" smtClean="0"/>
              <a:t> – TAR</a:t>
            </a:r>
          </a:p>
          <a:p>
            <a:r>
              <a:rPr lang="hu-HU" dirty="0" err="1"/>
              <a:t>Fourth</a:t>
            </a:r>
            <a:r>
              <a:rPr lang="hu-HU" dirty="0"/>
              <a:t> </a:t>
            </a:r>
            <a:r>
              <a:rPr lang="hu-HU" dirty="0" err="1"/>
              <a:t>Assessment</a:t>
            </a:r>
            <a:r>
              <a:rPr lang="hu-HU" dirty="0"/>
              <a:t> </a:t>
            </a:r>
            <a:r>
              <a:rPr lang="hu-HU" dirty="0" err="1"/>
              <a:t>Report</a:t>
            </a:r>
            <a:r>
              <a:rPr lang="hu-HU" dirty="0"/>
              <a:t> </a:t>
            </a:r>
            <a:r>
              <a:rPr lang="hu-HU" dirty="0" smtClean="0"/>
              <a:t>- AR4</a:t>
            </a:r>
          </a:p>
          <a:p>
            <a:r>
              <a:rPr lang="hu-HU" dirty="0" err="1"/>
              <a:t>Fifth</a:t>
            </a:r>
            <a:r>
              <a:rPr lang="hu-HU" dirty="0"/>
              <a:t> </a:t>
            </a:r>
            <a:r>
              <a:rPr lang="hu-HU" dirty="0" err="1"/>
              <a:t>Assessment</a:t>
            </a:r>
            <a:r>
              <a:rPr lang="hu-HU" dirty="0"/>
              <a:t> </a:t>
            </a:r>
            <a:r>
              <a:rPr lang="hu-HU" dirty="0" err="1"/>
              <a:t>Report</a:t>
            </a:r>
            <a:r>
              <a:rPr lang="hu-HU" dirty="0"/>
              <a:t> </a:t>
            </a:r>
            <a:r>
              <a:rPr lang="hu-HU" dirty="0" smtClean="0"/>
              <a:t>- AR5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876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0933" y="764373"/>
            <a:ext cx="9965267" cy="129302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2007</a:t>
            </a:r>
            <a:br>
              <a:rPr lang="hu-HU" dirty="0" smtClean="0"/>
            </a:br>
            <a:r>
              <a:rPr lang="hu-HU" dirty="0" smtClean="0"/>
              <a:t>Negyedik Helyzetértékelő Jelentés (AR4)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2064" y="2194560"/>
            <a:ext cx="11173968" cy="4024125"/>
          </a:xfrm>
        </p:spPr>
        <p:txBody>
          <a:bodyPr/>
          <a:lstStyle/>
          <a:p>
            <a:r>
              <a:rPr lang="hu-HU" dirty="0" smtClean="0"/>
              <a:t>1750-2005: a szén-dioxid, a metán és a </a:t>
            </a:r>
            <a:r>
              <a:rPr lang="hu-HU" dirty="0" err="1" smtClean="0"/>
              <a:t>dinitrogén-oxid</a:t>
            </a:r>
            <a:r>
              <a:rPr lang="hu-HU" dirty="0" smtClean="0"/>
              <a:t> globális légköri koncentrációja jelentősen növekedett és messze meghaladja az iparosodás előtti értékeket.</a:t>
            </a:r>
            <a:br>
              <a:rPr lang="hu-HU" dirty="0" smtClean="0"/>
            </a:br>
            <a:r>
              <a:rPr lang="hu-HU" dirty="0" smtClean="0"/>
              <a:t>Szén-dioxid: 280 - 379 </a:t>
            </a:r>
            <a:r>
              <a:rPr lang="hu-HU" dirty="0" err="1" smtClean="0"/>
              <a:t>ppm</a:t>
            </a:r>
            <a:r>
              <a:rPr lang="hu-HU" dirty="0"/>
              <a:t/>
            </a:r>
            <a:br>
              <a:rPr lang="hu-HU" dirty="0"/>
            </a:br>
            <a:r>
              <a:rPr lang="hu-HU" dirty="0" smtClean="0"/>
              <a:t>Metán: 0,715 - 1,774 </a:t>
            </a:r>
            <a:r>
              <a:rPr lang="hu-HU" dirty="0" err="1" smtClean="0"/>
              <a:t>ppm</a:t>
            </a:r>
            <a:r>
              <a:rPr lang="hu-HU" dirty="0"/>
              <a:t/>
            </a:r>
            <a:br>
              <a:rPr lang="hu-HU" dirty="0"/>
            </a:br>
            <a:r>
              <a:rPr lang="hu-HU" dirty="0" err="1" smtClean="0"/>
              <a:t>Dinitrogén-oxid</a:t>
            </a:r>
            <a:r>
              <a:rPr lang="hu-HU" dirty="0" smtClean="0"/>
              <a:t>: 0,270 – 0,319 </a:t>
            </a:r>
            <a:r>
              <a:rPr lang="hu-HU" dirty="0" err="1" smtClean="0"/>
              <a:t>ppm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1750 óta: az emberi tevékenységek globálisan átlagolt eredő hatása +1,6 Wm</a:t>
            </a:r>
            <a:r>
              <a:rPr lang="hu-HU" baseline="30000" dirty="0" smtClean="0"/>
              <a:t>-2 </a:t>
            </a:r>
            <a:r>
              <a:rPr lang="hu-HU" dirty="0" err="1" smtClean="0"/>
              <a:t>sugárzásikényszerértékkel</a:t>
            </a:r>
            <a:r>
              <a:rPr lang="hu-HU" dirty="0" smtClean="0"/>
              <a:t> jellemezhető felmelegedés.</a:t>
            </a:r>
            <a:endParaRPr lang="hu-HU" baseline="30000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99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AR4</a:t>
            </a:r>
            <a:endParaRPr lang="hu-HU" dirty="0"/>
          </a:p>
        </p:txBody>
      </p:sp>
      <p:pic>
        <p:nvPicPr>
          <p:cNvPr id="10" name="Tartalom helye 9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050" y="-26527"/>
            <a:ext cx="3517900" cy="6911055"/>
          </a:xfrm>
        </p:spPr>
      </p:pic>
    </p:spTree>
    <p:extLst>
      <p:ext uri="{BB962C8B-B14F-4D97-AF65-F5344CB8AC3E}">
        <p14:creationId xmlns:p14="http://schemas.microsoft.com/office/powerpoint/2010/main" val="107244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86475"/>
            <a:ext cx="12192000" cy="771525"/>
          </a:xfrm>
          <a:prstGeom prst="rect">
            <a:avLst/>
          </a:prstGeom>
        </p:spPr>
      </p:pic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AR4</a:t>
            </a:r>
            <a:endParaRPr lang="hu-HU" dirty="0"/>
          </a:p>
        </p:txBody>
      </p:sp>
      <p:pic>
        <p:nvPicPr>
          <p:cNvPr id="3" name="Tartalom helye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19" y="-79027"/>
            <a:ext cx="8573363" cy="6937027"/>
          </a:xfrm>
        </p:spPr>
      </p:pic>
    </p:spTree>
    <p:extLst>
      <p:ext uri="{BB962C8B-B14F-4D97-AF65-F5344CB8AC3E}">
        <p14:creationId xmlns:p14="http://schemas.microsoft.com/office/powerpoint/2010/main" val="1052691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ondenzcsík">
  <a:themeElements>
    <a:clrScheme name="Kondenzcsík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Kondenzcsík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denzcsík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Kondenzcsík</Template>
  <TotalTime>1258</TotalTime>
  <Words>801</Words>
  <Application>Microsoft Office PowerPoint</Application>
  <PresentationFormat>Szélesvásznú</PresentationFormat>
  <Paragraphs>126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39" baseType="lpstr">
      <vt:lpstr>Arial</vt:lpstr>
      <vt:lpstr>Century Gothic</vt:lpstr>
      <vt:lpstr>Kondenzcsík</vt:lpstr>
      <vt:lpstr>A 2007-es és (illetve)a 2013-as IPCC jelentés üzenete, új elemei</vt:lpstr>
      <vt:lpstr>IPCC megalakulása</vt:lpstr>
      <vt:lpstr>IPCC alapvető feladatai</vt:lpstr>
      <vt:lpstr>IPCC működése</vt:lpstr>
      <vt:lpstr>IPCC működése</vt:lpstr>
      <vt:lpstr>IPCC jelentések</vt:lpstr>
      <vt:lpstr>2007 Negyedik Helyzetértékelő Jelentés (AR4)</vt:lpstr>
      <vt:lpstr>AR4</vt:lpstr>
      <vt:lpstr>AR4</vt:lpstr>
      <vt:lpstr>AR4</vt:lpstr>
      <vt:lpstr>AR4</vt:lpstr>
      <vt:lpstr>AR4</vt:lpstr>
      <vt:lpstr>AR4</vt:lpstr>
      <vt:lpstr>AR4</vt:lpstr>
      <vt:lpstr>AR4</vt:lpstr>
      <vt:lpstr>AR4</vt:lpstr>
      <vt:lpstr>AR4</vt:lpstr>
      <vt:lpstr>AR4</vt:lpstr>
      <vt:lpstr>PowerPoint bemutató</vt:lpstr>
      <vt:lpstr>PowerPoint bemutató</vt:lpstr>
      <vt:lpstr>PowerPoint bemutató</vt:lpstr>
      <vt:lpstr>PowerPoint bemutató</vt:lpstr>
      <vt:lpstr>2014 Ötödik Helyzetértékelő Jelentés (AR5)</vt:lpstr>
      <vt:lpstr>AR5</vt:lpstr>
      <vt:lpstr>PowerPoint bemutató</vt:lpstr>
      <vt:lpstr>AR5</vt:lpstr>
      <vt:lpstr>AR5</vt:lpstr>
      <vt:lpstr>AR5</vt:lpstr>
      <vt:lpstr>AR5</vt:lpstr>
      <vt:lpstr>PowerPoint bemutató</vt:lpstr>
      <vt:lpstr>AR5</vt:lpstr>
      <vt:lpstr>PowerPoint bemutató</vt:lpstr>
      <vt:lpstr>AR5</vt:lpstr>
      <vt:lpstr>PowerPoint bemutató</vt:lpstr>
      <vt:lpstr>Források</vt:lpstr>
      <vt:lpstr>Köszönöm a figyelmet.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2007-es és (illetve)a 2013-as IPCC jelentés üzenete, új elemei</dc:title>
  <dc:creator>Robi</dc:creator>
  <cp:lastModifiedBy>Robi</cp:lastModifiedBy>
  <cp:revision>54</cp:revision>
  <dcterms:created xsi:type="dcterms:W3CDTF">2013-11-19T21:20:04Z</dcterms:created>
  <dcterms:modified xsi:type="dcterms:W3CDTF">2013-11-21T04:33:30Z</dcterms:modified>
</cp:coreProperties>
</file>