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61" r:id="rId5"/>
    <p:sldId id="263" r:id="rId6"/>
    <p:sldId id="264" r:id="rId7"/>
    <p:sldId id="265" r:id="rId8"/>
    <p:sldId id="266" r:id="rId9"/>
    <p:sldId id="267" r:id="rId10"/>
    <p:sldId id="269" r:id="rId11"/>
    <p:sldId id="270" r:id="rId12"/>
    <p:sldId id="268" r:id="rId13"/>
    <p:sldId id="271" r:id="rId14"/>
    <p:sldId id="273" r:id="rId15"/>
    <p:sldId id="274" r:id="rId16"/>
    <p:sldId id="276" r:id="rId17"/>
    <p:sldId id="275" r:id="rId18"/>
    <p:sldId id="278" r:id="rId19"/>
    <p:sldId id="277" r:id="rId20"/>
    <p:sldId id="259" r:id="rId21"/>
    <p:sldId id="258" r:id="rId22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B268-4903-4ABA-A212-29DDA125F0B4}" type="datetimeFigureOut">
              <a:rPr lang="hu-HU" smtClean="0"/>
              <a:pPr/>
              <a:t>2013.11.13.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BDBB6-F2F6-4DAD-8055-9FBAFA46FFF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B268-4903-4ABA-A212-29DDA125F0B4}" type="datetimeFigureOut">
              <a:rPr lang="hu-HU" smtClean="0"/>
              <a:pPr/>
              <a:t>2013.11.13.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BDBB6-F2F6-4DAD-8055-9FBAFA46FFF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B268-4903-4ABA-A212-29DDA125F0B4}" type="datetimeFigureOut">
              <a:rPr lang="hu-HU" smtClean="0"/>
              <a:pPr/>
              <a:t>2013.11.13.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BDBB6-F2F6-4DAD-8055-9FBAFA46FFF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B268-4903-4ABA-A212-29DDA125F0B4}" type="datetimeFigureOut">
              <a:rPr lang="hu-HU" smtClean="0"/>
              <a:pPr/>
              <a:t>2013.11.13.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BDBB6-F2F6-4DAD-8055-9FBAFA46FFF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B268-4903-4ABA-A212-29DDA125F0B4}" type="datetimeFigureOut">
              <a:rPr lang="hu-HU" smtClean="0"/>
              <a:pPr/>
              <a:t>2013.11.13.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BDBB6-F2F6-4DAD-8055-9FBAFA46FFF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B268-4903-4ABA-A212-29DDA125F0B4}" type="datetimeFigureOut">
              <a:rPr lang="hu-HU" smtClean="0"/>
              <a:pPr/>
              <a:t>2013.11.13.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BDBB6-F2F6-4DAD-8055-9FBAFA46FFF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B268-4903-4ABA-A212-29DDA125F0B4}" type="datetimeFigureOut">
              <a:rPr lang="hu-HU" smtClean="0"/>
              <a:pPr/>
              <a:t>2013.11.13.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BDBB6-F2F6-4DAD-8055-9FBAFA46FFF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B268-4903-4ABA-A212-29DDA125F0B4}" type="datetimeFigureOut">
              <a:rPr lang="hu-HU" smtClean="0"/>
              <a:pPr/>
              <a:t>2013.11.13.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BDBB6-F2F6-4DAD-8055-9FBAFA46FFF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B268-4903-4ABA-A212-29DDA125F0B4}" type="datetimeFigureOut">
              <a:rPr lang="hu-HU" smtClean="0"/>
              <a:pPr/>
              <a:t>2013.11.13.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BDBB6-F2F6-4DAD-8055-9FBAFA46FFF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B268-4903-4ABA-A212-29DDA125F0B4}" type="datetimeFigureOut">
              <a:rPr lang="hu-HU" smtClean="0"/>
              <a:pPr/>
              <a:t>2013.11.13.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BDBB6-F2F6-4DAD-8055-9FBAFA46FFF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B268-4903-4ABA-A212-29DDA125F0B4}" type="datetimeFigureOut">
              <a:rPr lang="hu-HU" smtClean="0"/>
              <a:pPr/>
              <a:t>2013.11.13.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BDBB6-F2F6-4DAD-8055-9FBAFA46FFF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20B268-4903-4ABA-A212-29DDA125F0B4}" type="datetimeFigureOut">
              <a:rPr lang="hu-HU" smtClean="0"/>
              <a:pPr/>
              <a:t>2013.11.13.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BDBB6-F2F6-4DAD-8055-9FBAFA46FFFF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714348" y="185736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hu-HU" b="1" dirty="0" smtClean="0"/>
              <a:t>A </a:t>
            </a:r>
            <a:r>
              <a:rPr lang="hu-HU" b="1" dirty="0" smtClean="0"/>
              <a:t>klímaváltozás hidrológiai vonatkozásai a Kárpát-medencében</a:t>
            </a:r>
            <a:endParaRPr lang="hu-HU" b="1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hu-HU" dirty="0" smtClean="0"/>
              <a:t>Klímaváltozás – kiselőadás</a:t>
            </a:r>
          </a:p>
          <a:p>
            <a:r>
              <a:rPr lang="hu-HU" dirty="0" smtClean="0"/>
              <a:t>Pusztai </a:t>
            </a:r>
            <a:r>
              <a:rPr lang="hu-HU" dirty="0" smtClean="0"/>
              <a:t>László</a:t>
            </a:r>
          </a:p>
          <a:p>
            <a:r>
              <a:rPr lang="hu-HU" dirty="0" smtClean="0"/>
              <a:t>ELTE TTK Földtudományi </a:t>
            </a:r>
            <a:r>
              <a:rPr lang="hu-HU" dirty="0" err="1" smtClean="0"/>
              <a:t>Bsc</a:t>
            </a:r>
            <a:r>
              <a:rPr lang="hu-HU" dirty="0" smtClean="0"/>
              <a:t> III. évfolyam</a:t>
            </a:r>
          </a:p>
          <a:p>
            <a:r>
              <a:rPr lang="hu-HU" dirty="0" smtClean="0"/>
              <a:t>Meteorológia szakirány</a:t>
            </a:r>
            <a:endParaRPr lang="hu-HU" dirty="0" smtClean="0"/>
          </a:p>
          <a:p>
            <a:r>
              <a:rPr lang="hu-HU" dirty="0" smtClean="0"/>
              <a:t>Budapest, 2013. november 14</a:t>
            </a:r>
            <a:r>
              <a:rPr lang="hu-HU" dirty="0" smtClean="0"/>
              <a:t>. csütörtök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A Duna vízállása</a:t>
            </a:r>
            <a:br>
              <a:rPr lang="hu-HU" dirty="0" smtClean="0"/>
            </a:br>
            <a:r>
              <a:rPr lang="hu-HU" dirty="0" smtClean="0"/>
              <a:t>2013.05.21-06.17. között</a:t>
            </a:r>
            <a:endParaRPr lang="hu-HU" dirty="0"/>
          </a:p>
        </p:txBody>
      </p:sp>
      <p:pic>
        <p:nvPicPr>
          <p:cNvPr id="25602" name="Picture 2" descr="8. ábr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857364"/>
            <a:ext cx="7000924" cy="4533099"/>
          </a:xfrm>
          <a:prstGeom prst="rect">
            <a:avLst/>
          </a:prstGeom>
          <a:noFill/>
        </p:spPr>
      </p:pic>
      <p:sp>
        <p:nvSpPr>
          <p:cNvPr id="6" name="Téglalap 5"/>
          <p:cNvSpPr/>
          <p:nvPr/>
        </p:nvSpPr>
        <p:spPr>
          <a:xfrm>
            <a:off x="4714876" y="4071942"/>
            <a:ext cx="4000528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Hidrológiai szempont: nem csak a Kárpát-medencére, hanem a teljes vízgyűjtőre figyelemmel kell lenni</a:t>
            </a:r>
            <a:endParaRPr lang="hu-HU" dirty="0"/>
          </a:p>
        </p:txBody>
      </p:sp>
      <p:sp>
        <p:nvSpPr>
          <p:cNvPr id="7" name="Téglalap 6"/>
          <p:cNvSpPr/>
          <p:nvPr/>
        </p:nvSpPr>
        <p:spPr>
          <a:xfrm>
            <a:off x="5643570" y="6072206"/>
            <a:ext cx="3143272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Nemzetközi együttműködés szükségessége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Csapadék 2010-2012 között</a:t>
            </a:r>
            <a:endParaRPr lang="hu-HU" dirty="0"/>
          </a:p>
        </p:txBody>
      </p:sp>
      <p:pic>
        <p:nvPicPr>
          <p:cNvPr id="27650" name="Picture 2" descr="undefin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142984"/>
            <a:ext cx="4433289" cy="2899610"/>
          </a:xfrm>
          <a:prstGeom prst="rect">
            <a:avLst/>
          </a:prstGeom>
          <a:noFill/>
        </p:spPr>
      </p:pic>
      <p:pic>
        <p:nvPicPr>
          <p:cNvPr id="27652" name="Picture 4" descr="undefine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5" y="1142984"/>
            <a:ext cx="4398037" cy="2876554"/>
          </a:xfrm>
          <a:prstGeom prst="rect">
            <a:avLst/>
          </a:prstGeom>
          <a:noFill/>
        </p:spPr>
      </p:pic>
      <p:pic>
        <p:nvPicPr>
          <p:cNvPr id="27654" name="Picture 6" descr="http://1.1.1.5/bmi/www.met.hu/eghajlat/magyarorszag_eghajlata/eghajlati_visszatekinto/elmult_evek_idojarasa/images/yRmp/yRmp2012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5984" y="4000504"/>
            <a:ext cx="4071966" cy="2663286"/>
          </a:xfrm>
          <a:prstGeom prst="rect">
            <a:avLst/>
          </a:prstGeom>
          <a:noFill/>
        </p:spPr>
      </p:pic>
      <p:sp>
        <p:nvSpPr>
          <p:cNvPr id="7" name="Téglalap 6"/>
          <p:cNvSpPr/>
          <p:nvPr/>
        </p:nvSpPr>
        <p:spPr>
          <a:xfrm>
            <a:off x="142844" y="4714884"/>
            <a:ext cx="214314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/>
              <a:t>100%: 1971-2000</a:t>
            </a:r>
            <a:endParaRPr lang="hu-HU" b="1" dirty="0"/>
          </a:p>
        </p:txBody>
      </p:sp>
      <p:sp>
        <p:nvSpPr>
          <p:cNvPr id="8" name="Téglalap 7"/>
          <p:cNvSpPr/>
          <p:nvPr/>
        </p:nvSpPr>
        <p:spPr>
          <a:xfrm>
            <a:off x="6715140" y="4643446"/>
            <a:ext cx="214314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/>
              <a:t>58 állomás átlagolva</a:t>
            </a:r>
            <a:endParaRPr lang="hu-H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II. Nemzeti </a:t>
            </a:r>
            <a:r>
              <a:rPr lang="hu-HU" dirty="0" err="1" smtClean="0"/>
              <a:t>Éghajlatváltozási</a:t>
            </a:r>
            <a:r>
              <a:rPr lang="hu-HU" dirty="0" smtClean="0"/>
              <a:t> </a:t>
            </a:r>
            <a:r>
              <a:rPr lang="hu-HU" dirty="0" err="1" smtClean="0"/>
              <a:t>Stratágia</a:t>
            </a:r>
            <a:r>
              <a:rPr lang="hu-HU" dirty="0" smtClean="0"/>
              <a:t> (NÉS-2)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Elődje: első Nemzeti </a:t>
            </a:r>
            <a:r>
              <a:rPr lang="hu-HU" dirty="0" err="1" smtClean="0"/>
              <a:t>Éghajlatváltozási</a:t>
            </a:r>
            <a:r>
              <a:rPr lang="hu-HU" dirty="0" smtClean="0"/>
              <a:t> Stratégia (NÉS-1, 2008)</a:t>
            </a:r>
          </a:p>
          <a:p>
            <a:r>
              <a:rPr lang="hu-HU" dirty="0" smtClean="0"/>
              <a:t>Vitaanyag, jelenleg egyeztetés alatt</a:t>
            </a:r>
          </a:p>
          <a:p>
            <a:r>
              <a:rPr lang="hu-HU" dirty="0" smtClean="0"/>
              <a:t>Jelenlegi és várható éghajlat – Sérülékenység, helyzetelemzés</a:t>
            </a:r>
          </a:p>
          <a:p>
            <a:r>
              <a:rPr lang="hu-HU" dirty="0" smtClean="0"/>
              <a:t>Nemzeti Alkalmazkodási Stratégia (NAS)</a:t>
            </a:r>
          </a:p>
          <a:p>
            <a:r>
              <a:rPr lang="hu-HU" dirty="0" smtClean="0"/>
              <a:t>+ Nemzeti Vízstratégia (2013. március)</a:t>
            </a:r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Magyarország vizeiben megfigyelt változások</a:t>
            </a:r>
            <a:endParaRPr lang="hu-HU" dirty="0"/>
          </a:p>
        </p:txBody>
      </p:sp>
      <p:sp>
        <p:nvSpPr>
          <p:cNvPr id="29698" name="AutoShape 2" descr="data:image/jpeg;base64,/9j/4AAQSkZJRgABAQAAAQABAAD/2wCEAAkGBhQSERUUExQWFRUVGBoZGBgYFxobGxgbFx4fHB4YGh8bGyYeFxojGhwYHy8iJCcpLCwsHCAxNTAqNSYrLCkBCQoKDgwOGg8PGjAkHyQsLC0sLC0sKSwpLSosMCwpLCwsLC8tLCwsLC0sLCwsLCwsLCwsNCwpLCwsLCwsKSwsLP/AABEIALYBFQMBIgACEQEDEQH/xAAcAAACAgMBAQAAAAAAAAAAAAAEBQMGAAIHAQj/xABPEAABAgQEAwQFBwcICQUBAAABAhEAAyExBBJBUQUiYQZxgZEHEzKhsSNCUsHR4fAUVHOz0tPxCBckMzRTYnIVGENjdIKSlKMWg5OiskT/xAAaAQACAwEBAAAAAAAAAAAAAAACAwEEBQAG/8QAMhEAAQMCBAQFBAICAwEAAAAAAQACEQMhBBIxURNBYbEycYGR8CKhwdFS4RRCBTPxI//aAAwDAQACEQMRAD8ApXo59HP+lfWhM1Mn1KZZJMsrzesK/wDGlmy++Lt/q3q/PJf/AG5/fRB/J8xqZX5YtZZIRhgTtmVMDl7BzeO2L4mhIBXyOha+ahCUNmJF6OO56tAAAhWalRzXQOnILjX+rer88l/9uf30eK/k4qFTjZbf8Of30dkmcZlAKJWOVKlnSiHBqWAIIIIJoxeNeIY+WJc3NnIlpKlhKFE5RcBhzOAQwqatE5Ql8Z/wBce/1b1fnkv/ALc/voz/AFb1fnkv/tz++jr+E4hKS0pKicgQkFipwUkpYgc3KHf33iRHGJRZlO4zBkqdqVZnbmTXrHZQu4z/AIAuOf6t6vzyX/25/fQj7Q+hj8kWhKsTLVnSpT+oIbKUhm9bX2n8DH0CeKymfM4ACnAJGUhwqgsRY612MU3t+j1kySpJOUS5rhiCTmQBQh6MYVXlrCW6ptGoXPAP4XKsJ6HVrFZ0tJ2Eomm/9ZAvFvRUuSoATZawfneqUB3e2QDa5F46pwklIAIdr032+EGcSTlllYBI1YEkNrFAVahEyrRIDoXH8L6KlqGZUxCBqVSz7vlK+6Jv5puYD8oRch/UnT/3IuP+mM5KSh6KcG7iwHU7VN/ECbPUzyypLl2UcwoaEFvqiOLUPNMyhVU+jROYoGIQVgEgepLKy3yn1lYDw/YIKnIlKnITnBOYyjRhVxn/ABeLehBSrMnlANHFR3W37/NoixLomZsilEpKSpizKvWwN/sghUqbqcrVUOIdi0yhm9fKUhyH9WRUaMV3frEMvskFJcLT3GUQ7B6c7mnSLXw/hMsJGdacqqHNVINaNq5r5xYsRwzC5HUpSSBTKMpIoxYg0p7441X7qCGjkuYq7JeyM6MxJBTkqGP+etGP8IM4N6PZmJWpCSkZUuT6ugOiT8pQmLdi+E4UEGX6zPM3OYWHtZi4DEWMa4DGTZa8qFOksJgAdxYEHRip93BjuM7UlDE6KsyfRwpSVEzEpUmhSZRvoxEyu3TrHsz0eIBSPymW6j/dEAd5Myn1xalJWhSllzmoVWzVfzsxZ3Ot43Tg1qKlFHsgguTUkXI1NqUBp0MLFapupLQFXUeil74mUKt/VEjXaZQx5O9E6w7TZaqPSUd2/vIsCkTA7pKc2WxILgUDUFzDDB8WKQpzy0FmItTvALgjRwYnjVN1BCo8z0ZqBYTZZL0+TIBHXnoem3jBeB9EpmWnyxT+6LU6+sYxd040EE5aihtoAXrfSvXSIcLjCJjgkAEUDN412FDEmtUnVDCrqPQasgkYiVTT1J/eRivQasXno/8AgNfObFzw3aV/6xOUg16f4juB7niwSscw9p3008taQ9tYHUlLdmC5Wv0IKFsRLP8A7Cv3kan0JKp/SJdT/cnUfpI7MuWDQgPqR74GMhjcUL9fLSCc5wGqWHkrkM30KKD/ANIllv8Acmun97G/8yCmcYiXQsfkFW3/AKyojqU5IBYa/G727oIwcx2tV9d4DiOnVFmMLlB9Bqqf0mWx/wBwr95Hp9BS2B/KZba/Imn/AJY64A6e4/A2jdNUgbx2d+6HiFciHoIV+dS//gV+9jQ+gtQviZf/AMKv3kdYw5cl9AB4/b90YlTk9PwPdEOqOHNcHlfLHGcGJU1UuhyKWgkBgciil2cs7RkE9q/7VO/TTv1ioyL7NEit4vQdgurfyecKmZ+WJWHTkwxb/KqYoe8CkdY4nw2WhAT6mbNGVSQEq9kEKGQEqBAIWQNAGtlEcs/k3+1jP0cj4zY68ezskpCSlRCU5R8rMdne+ZyX1NesS3RdW8ft2QCQhNsHOYhIr6sgJSSoJb1lEAmw6BmETyZgCWTIn1TKTUpdms5mXS5BL31N4zHdnpYSTLlesUWDKnzUgjVy6no+lejkwKjhswg/0VKaAAflK/mEsaD2dWoal6kwSUsloQCnLg56crEAZQE5czNz5bLV7JN+gjYyEJy5cLPOVISDmTRLJo/rHYZQO9/pF9TwRZST6hIUSKflM0pF+g3tag2g2TwCWtIM2XlUQykpmzMu1OYA0A0pHLlmDwstfrPkVyswZbls+Z39lRF3PeonUup7TYNImykigEuY3ipJhyezOHryKq4Pykyr3+drC3tNIz4iUP8AdzKb8yKQmv8A9ZhMpeMKtzlt84N0+1798SyJkz1aioBIYMl6nc22IpXvhinBjK5SFEnWjN9QFbXMJe0vF0oSAhqCgdhQdR0jKG5V8XsEl4gXIAQEkF0l6sLWF7U77aj4LC+szFSiAlnPMzEsXepNr93dJgpK8UsqPKlPNmAe2iWdvCtINx3F0plql4cZRqpiCo99G8PKCiybJ0C8lTJSCpkjKgZlTaEg6EDV9NyPCFOIwpmJzJRlkFL55igFKNsoS7UJtt7vP9HLmqCFFk50hVW5lOx10fzo0Rdq5iRMRh5bkIDVJIc39zdbwYhRebLTCcNWVhEmWssKLWGAJFSGoKah/F4W47h+MlzCgAOxPKsEEK7zd2peJEcUnS1hOHKlFA0qOpq938HgmV2hxxJQy1L1GRykEPdLZQzXjpgoSHJPwrheKxEzKhKyQRmJDBItzWbuiwYrJg1NJUtS1FlrUUkrD1QGoA48h3QHJ7S4iWsBQmPmcpLpf7fFwYaYYyJ2ZS88lSGJIYsDcgqRy16eIgKhKkSvQhc1CFpVLRMAcJCi6mcHKWbN0r4Q24bhlskzqKCmCSSxOU1AJbNmfR2aBc0tEzOjJl+aFKIIe7VpWurw54kFzZaZkk0UahkkFhYkguKHz0vCQSocgp0kFLBj80NUhva0YajwEK8ZgyedmCqZT85OhHSpp302tHDcF6yWFjKCQykpFAoVI63NYFxswgFKZXrVJvQpCf8ANdqbndngjpO+iFpvCq4mrlj5wrsa6aVBIYvr3kiJAoOd2BLUJHzT0q+ra1eGycNnkhY9p6hJAIIOh+i4B+uphPjJHMSAM2gA0JJoaAjpuRcGOkxKKVEcUEqIWl2SCDY620pfaravDjg09KFBecerBLpY5gxYsG976X0hRiAFFKiQymBcaswNfZNG3840xMyYFJKSKhq9KgsDQsYmbodV0oY3lC39pwA9gNC9j0NollzVFIUq9G+/cRTOG8aACEKdRTnUUm9gBbuqOhNHizJxqVFORT50JUB0a56XP8RDQ7nKSWoqWGoK3Nzc18Bf8GMkgBXexfuf74KweESUl/Pr+NIFVhyUkgsa6XeoiSdMyHyRMtdSD3/9X3vGqFs4NhUd33GBkrmAZiAzeyKGmvWCaFj9JJ97NAlxlRC8I5lC1AXHj9xiOWolRe4CfOsSl8yTSoIO+8RKorvZX1GIc5cAvmTtX/ap36ad+sVGR52pL4qd+lnfrFRkazPClVvF6DsF1z+Tf7WM/RyPjNjuEcE/k/8AEPVKxXyalgy5NUlAZjMvnUm/R7R13/1XUj8mn0sfkmV/l+V3oxYuLRAe0WlFVac0+XZGHDYh1NPQxJygynYGwooOwasefk+KzJ+WlM/MPVFyK2PrKF2NQbEUdwkX2plChwuI39qVpT+/290Cy+3chSg2DxRqA7yizOxPy9hfxpAivTNsyHgv2VsnyppSQmalJJDEodhSjPu/nAycHiAUk4lJAAzD1SasTmIryghhqzXhRhO0sqYkqThZ4DtVUqutPlt3iWbx2Wlv6NOULuFyWD3cKng1PSsE2qx2hCEscNQrODFb7Qq/pUkby5nd7SIkwPa0TQcuHnUu5k06UmtA3E1qnLEz1akBMtQOYpc5ik0yrLMAbwuq4ObAO3dEwFrpIWk1WdOqQdqlvNh/GKrxrCJBypYioFnchu5/h4wx45i18kmVVRZyPaqHZz5+DRtguC+pukzFXzPY7Bz7+ukZ7mEvICusdlaCUl41L9VhhLAUFqrQGgDsKBhzB628ILHCAcMlK1BJQKmjs2h0L0doNxmFE1QWsco0O9z3saQFM4YrELKlABCQ1U18AQ5OkE5sGPRS10j7pfxLGJKpeHkgEkpzK0cDKmrVpqOrWMLpPBVDE/KZcpTMKjpRJOY95g5OHVKqElSyCEv7WozMasxIbesKfWTBXPlD1fNeoObnAJcv9dIUHbp0bITH46dLKEozy0k2SwzaVZIUre8QYoqnkJU7ZvaZmJ6d+rQ3l4tagQ9GbMLtf2qlqnXSG+E4KEhzXKCOhBZT9DYPHZlBgKs4Xg5WEupfIVZkNmq/zQeU2Li/nRvNwM0OqWSACQXKQ9AAUgqS1CQepixYfCgKOVBd3qzc3MCWU4vtrEGFkKExRAJShVlUAFqU79XvAPkBAHyUv4XwtU8EOoKZynIMu12Y+FKRaMJw9WHkpDpYOVZgepNXHw3jEKzJBbNZiABXerkN0gfi+LUgIQUrWDfKzDKzIuCIkZQCbylkucYTHhGBMsKUW5piVDKbBvLpGq+JrM0S5ZTyglZWlSklJIyFOWjsCGfQvGnDcQfVhPqVIAsDlYAhnDKLNSMwfFFKLOyjypYukvbN80qau7b2jbwVKaMhsxv1/V1n13w+51SfieBMqbMWhCl+sIplUA3eSASbeUKJsiWtVEqTMUMtXoXA5QwPtM5+MXBE+ZNUghaS90sSGu70JLKG1oixvCjMEz1eXNqXdabA2cfNs8VMRgX0b8uysUsS16o3FpMwBICXo5SaEWNGsda6kQPjZYIzs4XQCrGtXGlPhFkxeBmSy81IUhaCErYGxcKJuLA17+9FPwnq5Sgp2SVKGbwCrbh96t3CjlurQKSSsVlmEkGoJPlUHW/caQ44Xx9ZU4yijqXR07gdGYMA56wq9QwVQslyQbMW9ztfcxmDQZlAUhiV1Ifq/wD9q1F7RxHNFErpnD+OoMrM7IS5csCpy7gCtzDWRzB3BSa0v8fGOU/lhQlIcEIAA1atUkDo+8Wng3H0ggfNUpwQCwe1CSwtZxUwHO6FzLWVyXIplNB3bVgZUgBspI2q4AbR6QRmOV0JKwQ4NG8N4ETizmCVIANjcGz+/uhpaG80i60RMJTQhaSXBKttbVNvLwiLELmGjDM9xaoLitjYwZJlCmWm4P2+HS9ozlAv4D8NHHPrC6y+Yu1KWxM0bTZ36xUeR72q/tU79NO/WKjI1meFIreL0HYLoHoWxaZasQVlhkk95rMtHR8Rx9BOVjl1IY+6lKRx/wBHc1vXMAVGXLABao53Fd6Rc8JiM5CQmhdwfas4YioGZx1aMXEyKphaYAIurSMbKUQOY7v03cvHmI4pL+aCrUWY099+6Kkvibey6rEAdGe2gtp4wvm8RmKVSgG1L6H4QGd0aqAxqvi+LkoGQJYO4drbPU1e0L5eKUtktQaks/c92/G8IMPxDNU8rA6AMNgTQDwiydmZSphGVLgMXIDGvtAttpEwXKDDVaeHYUoQgoLctaMDrUDXY9Yk/LVJScyQ48Eh7O5cV7u6NsVjCCQllEO5oGbZ6OISSMas4tctZSZUtkl9VLAPcAHJ/jGpQouqyGDwiT5dOt1nVaoZBdzK09RMlz5alqfN7IoPOlKdd4azZlcxcOK1dDijVLpPupvA83C50KypOUKLMtycpuioc3LmtQxcCI5OKXVCmKtCaZwLgiwULFnpVtI1aGHpPZYQ4a7+cXH/AJ7VX1Xh19DovMN7SsySK6kEvrqWBc+cEKKJfKChF3FAdGO9ngfFIUCWQCGADqagehLGjKLFj1tQoYXMkKUpRVsQk1Fx7DgUb+MVv+QotY3iDnr5p2GqEnKeSzFYZgkggAj6LlTj6T7aNCyfw/KSECpdyzkk+NO+GeJnsAHsmoZmPVxCPAqWVEzSAkdchOmhBjIqZLSrzS66mwvB+WoBd3aofw8vOIuIYgIskP0FetWeCxNUg8gWHoHJIrU3J3vCri8wJUAtGdRBISQ7DoN6PT+CDGjUy5uUdh+KMyXYXe2rUpQDY1jJPHUoUSRmpWjkCrAqZyTUVfxECcMyzUFEtJpUslgHNQ4F/vjXD8BUpRVMWlFWJUv51HYlhbKLW90S8ixXfTzVllTkrDpCg9nSQxeoqL6NAeLyykh3UpDkCt71KdXI5TppUQxMyXLlpQhdEpy5vaAI7j7TOx020hWnhyUllIl5ljmmLclP0ubMC2wpfeNrDYFj/rqTAvG/M+nRZ1bEFv0s8pQ/EZamQVKzBbqAdTGwAAKRQCw+2CMBJWqYk0TloAQTpVTUvvDDEz3IRnlquwRcZQT9M2bo3e0DypPNSqiQQw0LVFWpQk/GNNuJNTD5IixHoqhpZamZa4MJAKROSVigKGBAu4ckUFHLilXibhuHCVTlZlArUcxypdwSxOUA0Oap9xjbi80SylZJGYZSQoAOK/RL6+DxLKnhDBUxVnZiQQqxCkIHU7iKz6j30w53Pn5a/CnBrQ4gclBxiWhSCVk5EkKZRILCrqBS+/hAmP4alSSVZcuQtktcM+2prd3ctDI4AKlsAWY+0hl0A0IDgv8AGEHaBRwqR6lZBNSM1MxajVYmMmq3huO3I81cpnMBulHEOHcuRJ51JSCctAlIzEB7k36UhBjMB6vOEsCsBArp7Szo4cI9/WLdw7i0yelQWAnKMyVZWBJIooMxIIN3NQYQcX4YtZLzGyEk8oAAAGr1oyaU84VANwrDXQYKr0iYUTGIzO/wZ1Np10hlgcQMhUhLKaibjqbue+5c7CF09OU7nc2I2penwjTDz+Uu/KXH1pNXagr1hRGyaVZ+FcfISkE5UkqUoak6PsLB200eLphcehQSRzDpp3biOZyiMxISFL7qG1SLVJPhFt7O9qCQlC1VTQpZh4CwALjuaIFktwlWhU9OY5WcMVCrgFw5H4vHiy4oQT8I1mly45S1A7kW01T9sR5C2ZLi7p67jofriHCdEsL5s7Tn+kzf0s39YqMjO05/pM39LN/WKjI2afhCr1vF6DsFYOwaZTrM3NRMvLla7rqQznT74ts/EoSCZYUwq4mZgX1YodIve5ildkZClZykOAlD+a/vi7L4FM5FSwoA9FOk7UBLM1a0vGPiB/8AQrQGiFm4kqPISc1CND7vfEsnATlslgRRkitLWFU+LQ3Thhh0f0jKSuuUBidXJZwOjeUenELmSiocoCmCUuM2+YOS4pCYUSgF4VKVAkBSw5IS6gw3Lt4B4c8G4zllkS2ltoCQ5fcnvo/hA2E4bMYFSC5VV7ENR9qlq6w54fwRASFMUFRDium9aQbLIHXU/DxMUCUlJJLnMSKnVw73tE3+hphnTJiVpAXoCaHLlaoZm/FI2wWcEJSilnUWBZ9reUNxMWEFwApi+qdaksHHgNY0cHiKlBxDIva/oqeIptqgZuV0t4fh5qA4IUCWKQz99WDiJsRIVNJ+gwfMNa09oVsKedolw4UJWdORGZylOW+1lBiRpWN5mIQEiXnqAHd2IFzWx6RsYnFZQXNjNceXz5oqVGlMA6LE4YBTuoqCQTzLAr/hLgEkG/nC3EyPVFWT1jEuxmEprduZ/CCRiqhqtTvAp9n4MezpJ1qS/cx+u/n1jBdi6hkSfmi0RSbsgVYTOmr+C1a0B9rr8Yj4Vw4ZnUXzMCNCz+9ge+Gv5GGCWqdXrUdbH7oVy+DCWtwuYl3HLl1q/sEkgAmh+cXvB0hVe8ZiTr190Li1rbBMQUhQAch9iWpr+L++ZOEC1Fxm6vVi9KVGofpG6cOQAxzdWYlqO3lEUxEtypS1JorMdU6g7MwNSC9O6Oo05Ja4aKXOiCFLh5aJa8iAph7RUSwDVPMdtemrRvPnKcGWoerBzZh0uAQam4L7wLjiqSgmUVBT1c5mB15302Og2gbh4KzmmrKmuLk0ATYsHJJoLjwjWoYX6eJ/r7klU6la+TmoJ6BMUrOhKXVmVnINi9PJixr7gRhyjOl0ECgKcpLkaBKUks7WtBM+cAhIJzBKgHLuEkaE6hoiwGBzJCufMlLB1zJec/SJSxc1rXyi9xCKLnRuBE+SrZPrAlMZk2XNrzJY1IQsUD1Jy0o97RDw0JC0kHMS5rdIbv6/i8DzZ+d5eZIcBwZq1qrVsqtb93camYPCCU6muyUOWJG/eaneMgOyUiHEzt8+WV0jM8ED1XvGsPmSxUBoKC5diHsXbwjXBy2l5XcAggKIJJFWFGehb7qR40qUQqtLM9H7jQ9fhAuFxRDpUDy81ql+XQQgYsNp8O+/SUw0SXZkVi+IJTlSrNmJ0UBlpflo7ajceAOI7MSy8zKtJIcAzCQ5uwLtTVjrGkukxSkkFRCQl+qjXuJI/FoppnTCsLUCl0hJDBim+UE1GngYqCs5/ivt0Tsoboq5P4UtDoCrq5WUVEvclwCQ1Nh4iApXF1yh6pbUso5nCvqBBrpSLHLxCpZU6XP0ixLDeoYAn74XYzBpmKBUnK5DOLU0v+HtCpgpoM6qscQ4nzMU3u+j7Bm/hC9FSSKDW1PIbxaMTwgLmNTKColgzAvTxpCnFBBKsutmYuep+vv7okEI5UUkWYgapUNtQ9g2x3IMM8CQpSSVDP8ASSaKG6gQ4FngJOFRzJBfKnOrK3zaFi1ySRawB6QJhiQxRQi4Gx1744hEul8JStYKgQpBokgEKcXcGh0qDv3QyRMKSymvXdo592c4isEsKo3JN6CguGAHeOpi/YHEGYBmoroXCuo/FPiLTBskPC+be1SWxU4DSdO/WKjyPe1g/pU79NO/WKjI2GaKtW8XoOwVk9Hc9aFTCjKeWU4LVYrpXR4uc3Erl4rOhax6yuUlnWC2RT0NRrcGKz6KMJnXNcUCJb0rUroKFn84unE+CqmTQoIOQGrAsHJJrZ6jujKr+Mq+dEHwxJnTc8/lrV3uaEsd4tKeBZ5ZQCSk8wUDtTL3RXOMYUJxfqwTlJBBFSx9zxdcKPVS05VZgQASSDQi97gaQDWybpZNrIXASRlYpLpOuo+uobzglUxiHILlhVv+X6/CJ5+EIcpAY7i4+uFq/ZDggCmhtqXFO+sGzKDDkDpiyJw8vISVKyo1dTMaco+j873bx7j0pJCUqWR875VZAFDlNalQox76xFLWKA22BA8yeY+Y8YjPE0ZghPtbZS1Tp372N6xZZUvLbu68uvmkubaDom/zpZUFUzHzo5Ds1T3MIA4qkCpsfwW+2NJvE2ILhzo9dHp4bbwv4jxMAFSzlGjtpsHOb/p3hZD60MYCTp3KKWslzjARcgijn/pQVGuhLMYJRhVPRZSl+aqVMLBhko43ND0BiuTBPngBCilH0l8hcH5oHzbXY9drXw5LyShSiSUgKe9U5SbVcgl4sDDDDtBeQXc23JA7A+ewSuMaphoMcjyP5heIwasiwpavaYFKXVSxNC/gA2pN4jw89IIC1HOQwsCM1TZqkkj/AJYM4dMIQylB0qIL95YnvDHxhTiJqVFTul5gy5TUMyQSx1yu3feNDCUw6q5nLp7ffVIquIYHKwSEbmzsGs/4+MCKlTBMchIl73tbXletW+Me4fKkEnOoHqpVtg5Y3qNowzEzFBKkzBdjzp8XprTX3xUfDX3VhtwlWN5ghCQSs5nypUlHUub3+adSdIIwmHXJzJKc+YOwYAZbFywL112gb14C1CokoNSAtWZSaZAoihHMkt8Xg8cYCwSQpGYgAEF23Ba3dvpGm2q4MFM6anfdVCxpJekOPmKmqMtagpCSSxZagRTRbj4e4RvgcYgBKWVlRYgEMCdy22h0gmVw6cedQVkrcuQHq4Uo1obD7wZ6s6nSlLVapoKWBDXvWrvGlSIeIEEcyPmpVN4LTKcy5wXdknexJPW4L9BeCZ2BQBlIMzXIplV3dnI3aBOBYEhnIUCczvYtYdbFulqxNxRMxC+Va6tzOhyBv8m9Kx57/kqjWHIw291p4VpcMztUs4pj1yTyApSGsDlS1qCgD/HyyTxNC0hZ5VEjMOhavWrdIix2Nmy1AqOVRJc5QQ7NsSRZ3I0hRicYM5NApRYhDAdTYbtvUB3jGmVfhN/WmZNZLBEskrLbOcrvd2NOp1iXHmqQxJBcM4oAaU6mE0nFJloAUFGxo7eOVn8dmg1eMmK5mBTdgVBt1EhiPqgotCEhGYdKZoKchJI9ouhw4dLsTtpaGUlKVE8oDOE12q7WO3w1gfDrORyFCg5T7Wru8SS5l6fU9PfHOMIRdCzMJLZSlMlRFA1A2gAo+uYue6OfcVmzVrUFJzFyHZibeYAZvGOhz5SlzKLIABJG+2/dCrtFhlCUmWhgoAFRYDMdWNxXelIFushHMLnCMOorCddtaC/dBCcwHyYDpqRV+5m0NbmGOHxK0z0MQxUAXAJY3AAdqaiJu1XAFYWdmQk5VDNmY5XNWfQw4qcy0kpSsKAIE5IzsxALNyuNen2RduAqmLkgEZCGKbkEEX0ev1RQJWJCUpUhgbEtWlWI8xD7gnaZXriQSQySxq4Vd3sQ3lCXBc4rkHav+1Tv0079YqPIztQp8TNO82b+sVHkbDPCqlbxeg7BXP0V8cGG9eWJKkSmZtCvUu19o6OjtrJpmlzHUbDKydKsoZh3xQPRBwIYn8pDlKky5WUhmcmZfVqRYcR2cmyV/KAMS5Arrt3Rl4guDzsrpAKN/KErHrFMtUt3KRl5T0AbWCcLxpJp6xk35jZtKJ90F8J4VKVLZKgjbMQ576csenhCElihwGIKWPm28JkhQnWEmqyoUlRIUApNSygX/DMDBknKpJKwDzXcBnubhhqfOA5XHEpSlGQAJHK5ZvBvDrGYVHrsxDS25g+bKd9QaQ0OBtM9Eshb43DpSCAe7V+nmx+MATJPKGNqdwBqen3Q/wAKiWUBnUK7nvDjR4DxWGSBc2IBrTzo/wB8NEscHgaIDcEKuYrhy1l1OmWkEulTKJpS1tXrUdIhwPAkSXIKVmtWq1aFyaUNm1iwpwahLrMUoAGhSjUm7Jfa0RT0ISFuQGNWD0d9qX8K+OhTxtTgFgMANAt0m+95VR2HZxA43MnVQ4dIuVfgaWidc0AEipDZSAeV6VL1NX2IaBcNiksSASx+jtTfUH3R7h1lWUlJGUUcglThiTlJbUt1d4z+HwxxHd/nkrWbN9IRiMOFZyUhZGQ8wHtAnVtoBUx5shQCoWIoS3N1uDXY7wXOxuRCwdQAO+oNrMkDy8xMDJMxSQlylw5rQDeraM0buAbDDXdsBPkBKoYgyRTHVHzc3zQQSRcODYO4IYPu8SSVTADmUkmoZmD2uT0FW18InxuLKSEhCi5ABCXFfEU7yPhEBzCqSguXdVLNZsxAPL0p50Jz3KteGwSTiDpny1ZUpUpTqSCpeZQYOpITS4sDd6ND/D4VUwmYJqg5BCSgghjVwrpSzW2DIMdi1y58pZlIJGYEKmOwL1YIOUE6toIsMrHoGHzMFBy6SrU6VuLxo1OJw6ZbtE2PM2v6R0VVmTO4Hz+wRGKTMWCkSxlNlCYUGwuyD1FHEVASFIc5XCFEFTklwS5dvr0i6YaWhOVQQEgpfPTvL+FfO0aYpEuYDLBDiqkACoNC79H++K2ExJoFwIkGJTK9LiQZulElBUhNEqcPWwHvLilAYkxLyEghKGLg0Yk3u/e0TnhzOAKGoSSoBPcRZ6a/frNloUMpDGt7nv12MKx9Sm6nLNZR4drg6HJfh8mJQoEkqtUihFab1D9aRz3iUtcuYoEM6g9WbLYUezH3Ra5eGMidyuQ72oygX+O+mkVfj0gme+QsXcF3BvpakYzIJWlotRxMli7XbuPh3fgw1wHEVTQpLlLUBSS6aVtfattNTCDE8OBZQXlDD2nvvZ21g3hyUIoklRzJc5SxD1Iq6vJnh8ABQYKtXA8Opy8xSyA/OSSW8WGlm6vDtSfhAPAZk1KMyypgKCgSd7Uap/jBv5TVsr9A31EZe8ttCXC6XK0kzAhRUqwoGBLnuD+MKuMyRMSeZyo2UFUAdy7d9bQ5mIADMwawDAabQBNzLdKEPqb20H3d8DYaKOapuP4LzhSFFxUFrEEMDsddqCCZnFp88Jw+JCDnLppUMOmp/G0Osdg1OVJUGqVGlq0ooEn74rvE0nMJjfKIINA1LjUtS8HJKlDcWwqJU9aNBlFLmwcO+576WjbhvAiFDKcxerA1rUN/lFDvvBPFpXr5CcUlyqZMCClyopKQQWJ6jWBuFzxJmB75wBWhLP46V6xzphRMrmHaNLT5g2mTR/5FRkedolPPmE3Myb+sVHsa1PwhIreL0HYLonoUSnPPUpWUJRK8XMzTUfC8dK4pOKlJQKo6VttSsck9FihmnOW5JWlw637tI6bgJillR2NbBn16i9d9oxcTUioWq/ltK0EroKGtAPEMxiRJUki4B7vgWMTTp5Iq3Kanfqz6sXjRfGuUtJSNHNzW4LMK1u9IU1zTqUJlMMPhArRQo926Ubr9sazsCQaTVPRklQNtA421iZK5k6TmlKAUsB1FKjk1Iyip1q+vRogwmGTJSDNXmW7lRCgASADRyHq1+l4uMw1R92CfJJdUaPEYXiZMx870FaEknXw8IPk43OMqiczuDav0dn++0ZLxIKEnKoC+UsCOl/wxiCdhkqqgZVXf66O5giypSM7ahBLXImdN5SkXcJYkm5A1ANHSa3GpjTHIZIfqKAU7ukDzcWlQKJtCLGrE3FiC/wCKRtMkFKQUBSnYMoZvENV3a76aPFtgpVwADF7j+/dJdnZdL8RLBu5ppQtofw1xGmGmzJhdAKQM3tAB2LUu+nugqTML8xCg+XLROUXq7UFm+yGEvEJL1BAq4ILAAPbaFVsE5gygkjpoJRMrB1zZK+L5vV5iBcXN6uep384Z8BwykSk0HNWzKqaOOggDjuGZSchCgAQoZypQJbQkn+FdIY4FTypSsxOYJBIP0QxtatI0MpbgWMzTcn+u5VeZxDjHJHTlEJLJzEaAtAMr5TMCDLfZdXepoHFjXWsHKUGodWruDUfEPA8pYU7FLqT0vqC12/FozwSFaMFV3FYTPNWlcwpCXZBLvY5iTQigIGg9x+ElFLpCj6pQBbLUteucMDSnSru0Q4vC5TNSvKrNVJHKpLuln1TQv0psxvDeGcodAC3aoL5Qos7l2AJ1+Mb5qgUADpb31nf391nBh4hPNTS8UmYnnlqqCnKlZYioAYMCr4UjzCYBUl/VhWXmZC1JBrsQDr01vDP8nCcy2BLbbDuv3RHlNwXJ16dNhGQ+tAIZofn231VwMkgu1CT8VmqmJT7SFAkcpNNqlIBLgaQrxU2Ybg0LuSBr40tpvvDHiAUosbHdiKdCKwP+TzMwZietBpbwp3xlv+t2hVtpyhJMVjZik5eZ7gmgFLEk1AJt+BqJyJjZnC0pvdmDhyGDa63EN56gE5ikDNcFRBqdmdOtKCFpm4YhkpUSdTlv4qezjwiQEUykmNlsrKDRrlvZqB8BSnfEnCOFZZqRNmC4AADqV59X7rxY0cCSopWFFOYVSanu6X7qaxqifIwij6sBcwFiTp3X1d/OGjqhnZNpmPQWlgLDBgMix4nlb7Phk8qIpkA3L/AHmF9RCtPG5ZdzlN2u4O3j/GI1KnqlkpluakupiyfmtkAF7C7QBBJ0URGqmm4/Ivlcj/KnzdrDv+EaYqYSM6hU6HVm02tq8a4bCrFkurMA4FgzF3sLsL9NYIXwOdMB5gC3KTZ72TVrXO8QWldLQhZUr1i7AJLkOACoioDUKhSppC/8kT8qV1UGtUsSzqNnLk067Q7xWCTh5KypWZakNypbvIF/M6wv4RwQrkTCpQeZRgXysXL3c1t9sDEKZ5qu/k5BSlGYBSlFgaBRag028oadouz8nDS0LKlKmFQc/NLFLkVobVG5hjM4bJwkqUZkt1gliCXD7Glg3jFa7b9oDNWES05UpQGcAMA+mm14LxGAobquS8VmZlk7qWaWqsx7GnELjvV/+jGRrM0SK3i9B2CuXo6Csy1JulMstuHW4jo+EngHM9Dfyp73rtfSKD6K8UpEyYAxzplpIs7lYvpeLnxZGQBUoBszq6sWa9KhjGJj8M+m4VT4Xaelr+3y6vU6rXksGo/U/lWDAJGZJJZ3Fe53O4+yGmHQkrD++o6/D8a1fgGNJUkH2bocWP0TWnQxYpqgqr2NzQ2BbbQg60EVqRAN1LwUfjMSUjMlkEdOUjqTTxiL14nIzKopLOGpSrsTp9vSF4nOSC5oOtdurRsqclLEE7EHWlQ28adHF5KvEaIGwKrPo5m5SZUktZXnDJCgXFQ6g2lL3ES8OBI5gen16mAsTgvWJT6sAMwy0amr3B6PofEsYnKkOrKsUUCfDoL66xoV6DKwGJom2haBcfCqtN7mHh1B6qDjcwJD5XPT8VgfgnFxZx3Fwe8bHxiPi5mLUAEuNXsPs8P4bYXhkk0UovQUUzdPEveMGXZ7fpaMDLdO1oTMIX7WUsPEVoerfXGHBhZB5kHQhkmgs1iwetm1hZIw/qD8mpxq5qN9IeYfG5gCRW1vfvGpRxpIyxB6Ko+gNZsk+JnFCCmYjItwAtKQAtOraJLaQLg52VKgAkofMAcxOUXF2pzV6HWkWeclD5iAVDcOe4eZ84UrkhMxIObIAWzhnPNyhgBZhXQaxqYfFMe00y3W5vrHSOm+6pVKLmkOnSyllzkpzS7y66jMnNoAbsX7oMRJQOZhmFAUgAkGzP5QuxWBuvOM1SRdtaltiNBpG8k+tQwdKg7EEEi4dJUCLvcFmFIRUpMc0Oabc01r3AkFA4jEGbNWkhlSjlHKcqjRXtG21afCG+IxWQZizXcHubvfeK/xCeuTOFFgKUM1ZZqaOhiGDAXSDXuZ/JUmcPWlB9psqiKaPQkba7xdJDRTdH0x9+Y/PNJAJLhN5QWF4rMUwWeUuCSPd3Mwf7Yml8PlKYFImKLgqKRXo4D2pXaNsWtBy5RUEg6saEAONr0iXAkJYMBsLAdfK0RXyZMzWx0gKKebNBMoafhkSk5sygA4IyrUA24BdIYDuePMRLVMAMpQNKAggn4NTpBeMm5XVys1eUg01fMzV1EIsXxJMtLkkEKoQQFa1bUXH8YyK1Z1Szrq9TpAaKtdo8TOfIkByT861QxOrPv5QJwKWt6l1g2AS4UBUFSiBfrr3RZeL8QPqPXSQhLvm5iCSAxB5bdx1ihHtPMCwoTK3O4bR9XNPw8LayRAVkSQuiY2YZaUlSSma9HKSQKfRJTUpGrxz/iOPUFuSVpN9FNbzZ6x7w7tFipiirPy/PKlAIc/SzU8K6Uj0zpYlrbJMmOC+RRHMWYOqp2cQQZBuuAhK8RjyopNaAOH2pTb+MOuCdoFyVAlWZ2DEnKAd9S3dSKyZjmu9biGUqdILXBbvrDHNsiIlWjjPbudKKpSEBAHskCu7xX5vbbEqVWYur6xYuI8LTiSnKzhATmY15XvZ7W38gJvY5/WENZJQH0VoPfCgWDVAG7JNL4qtczOtSiQGNzd6XAZotWJ7TpkykSsOTmzFazlY/Syhj0Y176QFiezhkylZSCoJpS4c+9n8oQ4XAqoVU9ZygksRm9m5/AgSGu0XEJ1ju0ypiklfMymAdRy3dnfYO/8BfUKnjME5ixo4dSQbgCwB/F4ayezIKZRQTQKCgxc15q71Lb912mHwaZK8rgAAKCmpXRWrXDdYWSBoolcJ4whphGyljyWqPIn7S5fyibl9n1s3L3esU3ujI0WaKtW8XoOwV19E84IXNWpIUAiWLsQSVkEUIekXfFJGd0KdMy4d8qgAxtSobTQ2Zueej6WSieQHZMrzeYRodtjHQMwyAoooJU76nKeYaENTpTcxe/xqRwhrGScrgRyiCRM6QYII5wq9Wq//IFMbtI87DtY9FtJw+UhaLKFdBd6bN1383WFnpWWNC4BDAimvl+KQn4HO5QlwWJZJO92pTU13j2ahzQqfQFn2caHQ66R4lsiCtw3TpcjlbVhQ1bQ1fxqfOBpcgGYXJAo1Wdm8a0r3RFhuKkyylf9YiigAGVS6da3YfdEknGpKM7uos4UG0p0sRauvSLLQNSknZGyUsbnv193SN18RSpSUOGOpD++4PUQLg1rfNZKdqv1G+kT45EucygGW1wfiLU3h7XuAlphCWg2cE3ThllAyTEm45hRtSfpHygHFKOb+qTmZ8yaW0szm8ZIxSkSyl3zDav4NIg9dUZj3U9/8YsPxWaMzQT1H5EFKFKJgkKeVhgQFhISHqCTmO7ey34pBechA5QAbXNtDse4QAcQ7jQCwv3DaJuF8cSeViMuvQ7vbujqWJptqSGAD1lQ6m4tjMVNlS2U2DKymhvoCK1ajaxITLVylCSlJBqMtTamo0MEYsBYDD2SDcv1AOj098QLw6nygEhVyS3nUkm1qxpzRqjMbHzVWHtMC4Uf+jlHmCpoSwCQFulLUBDhwfOF6+BuVOibUuWWwN2IYgAh/th7guHnKUqWWtyljYVJu/3wLipyJaSguspo5Jq4zErO7M+lXYVZTW1XOy0qhKMlgEvaEDjcHNCR7KnBHOSVEXGpqmtqwZwiQVS0pCuUHMokAlZJtozMNNYAXxhKzlKSBYNMrdn2Jyh/rqTEnD+NIlJKJiglaTlIFSosKg2LjetKtWLTm1KbMjhf0/Hz7QoFjnZgm3E8DmBUjLm0eiQ5qosCSWq2p2d4WSJ6m5ZSlgAK5hlUoi3KWYAjMAa9BDXD8RChm5Mn0kLzj3JjbETxlKgtGXehY7XDj3xVbXcGZInY7JppjNmlJMYTPQpZC0oYuC4J8GciKJ2kx6m5GBPKl7uXBJ2pX+EXnG495apZEtTghkUAd63Jc7UrFRw+Hlgk4jOoKbKlIDcrVsABQXO+5jPzBptdXqY3QcjFqVgznSRmZg1BmFqM5LBx0irYbBhS8zUUrKlD+1lFVFtAX2cxa5fFvWKmSgkJSEggmhBDvpVhV+/cGBsDhCZyTlSl3AYOwTXLt7rvBNqESjIhBcH7JzJs1IIygzEgk6pMwINNwC/nHSMP6OsNLzJGIZRDF0AKA3FdN43wsoAylFlHPLZWoJWHr8YsZwsp/wCtW+Z/YTQ7Dk++LNE5wZVOs8zZVmX6MsNlYTwyq+wNR30HKfKNZPoxwqFBQnB7h0PYs/tM7j4xassofPUwJLZKCxIcJ2G8T4cygPaUoAjQ0P8AyioLd1Ifkak8R26rv/pVCAgJnBQSXAypATrQFYDdBG8rgYH+0oAwORNQ5b/adfhFgnz5WWgBNLlSdtW2iKXMGV/VJaz+sUet8jmsRwmbLs7t0jPZxK1AqmhJueVNeU0LTC4Ym0Rz+w8lTZsQC1nlj7e/zMWLD4yVqEpoDRROpFaBvvjcT8OzhrNq7H3s8RwWbLs7t0nkdn0IYevRTeXrarLFYMmdlSqudFf917/bhnImSUklJSLi7dTfwgmViEq9lSVdxB+EdwWbKMxXxz2tlZcXOS75Z04PZ2mKD9IyJO2v9uxP/ET/ANauMg26I6vi9B2CsPo7WwnBzVEqmhYrv1r8YvnDZjKyKYUdJOja9zsDRvKOf+j5TKmH/BLv3qi8TVlQBDkp+v4v1tHo8JTz4IN5Gb7XPy/9LMxbsuJJ2jsEbIliVMY0STUHRrd3fDNaLEMQKhy/8HFIHw0hU+WCnKAl01qdSxpzAHL5nao0nNLVykC2ZDv7ViNfd3x4fGYMUHuDeWom4v294mDud2hX4rQTz58j/fzym/JwJxrRQpdxZq2t9msRY+UkjL7Jzcp+bQCitAb1iQznGRmJ8ALbPSNJuLJL5XYVD3aim666UMUBEKyWla8K4gUK9XMJSxd9i317wyl0IUHao1AU+9CLfCK1PQAQqWrMAfZNCNW/FO54eSp7AKSRlU1xehDCtNNIMPtCgt5qdWKADFTP3fDarR5Inc+YmtDr3d8L+JYyhYkVq9urg/ikCy+IHMxcFIqC9QSLi8CX3XBllZJ00MRr7lNqGvpGspDkqSCDZQBoeorcXaF0riKU8qlVVVuhtSN5fFQhy9BY3BHhY98GXBBkKYSMaqXyklql69+vwhpwvieYtc/bCRPHJcxgUO9i5BDaj3eceIx4CVhAINC9j7ulKRLX5TY2UFk8lZJ3F0p+TWgkKoS4Yk3HTxiPFSpak8roI9nIWY9XDGwuDCaTxNKk5VFxuOla7FqsImwuMSSwOYhtDTxNHhzcY9hzNKWaIIghSY3g+WU+dioEHKgMHqLAEt4PR7QJNxKSQEqBYFISM1mAowsG03Z3u6m40ZS4NOmg6XPhvFYVxVKp0kB0spyAGcV+si7UJ6Q7E4ypWLZdpfa+/wClFGg1kwE+wOFnEpT635JJcJAGYgfMcgulqVe2kEK4RLlg5QXILkklT7udw0SI5C4Out9424liAACDdy16BvOjecNfi6tRjg4xvECfONfVLbQa1wyj890l4zNSmUXCQq4CWSQ1tRX7oqmLuAokzP8AEGDaAFy5Z6/ZDPtLizLmoZiauGJGXQqYFmL1hHMnCZzZikJVcM4BY5g2lhsz9YrCpN3X7q2GQLIjBIBSpRRU0S21mAYNXMH76F4snDuEJyFZJClddWYEOfhvFe4WkzVhOawGYJBKQVE0LGlGLE0d4v8Aw2YkoYhybO9RuK1LaD3Q2nldIP8AfmlVSQgcMo/Jj/HL/wD2msPpmAQCXmiumRTjyVTe3xhZPw5Ck0YesllhVudNPdD6fwsPRK6kVGVh1qXYa67Raw0wZVWrqhS2uJXppMfTZX4fz3E5I/8A6FU0IWfrcwQmQpv9qGanJV9BzNT+Dx56hf8AvvNHe3taW+vWLSSh1zAPZnE1sTMFKbO+nmaxLNSrJzZSCXBStau+6VU+HvjzEqUgVUtOagK1IAcvT2790aJn5mScsx6+2g3swz+TRy5QyZEoliVAZb5lnV9ZYeusSnD4dv6yZrv0/wAPQRtw+YguEJJa4lzElu/5TcN4QaR/gm6/OH7f4aOXIQIkBWbOt3J1G+yX3ibByJRVyLKiGUxrs3tDoOo6QUJxb+rXQf4a1b6V9Y9GIL/1a/8A6ftRy5fIPbX+3Yn/AIif+tXGRnbX+3Yn/iJ/61cZAt0Tavi9B2CBwnF1yvYKklgCxFWdrpO8GJ7XYgBhOmgf5xca+zfrGRkND3huUOMbSYQF0mSBPkP0psP26xcskonzQSwPMmrW+ZGy+3uMJcz5pP8AmT+xGRkKcxrjmdc/AiFVwEDsFGvtvijedN39pP7Eaq7Z4k3nTLv7Sf2I9jIDg0/4hFx6m/ZQntTPJzesmOK+0n9iJJXa/EJtNmB/8SW8skZGRHAp/wAQp/yKm/Zar7WTzebML/4k/sRvL7Z4lIYTprMwdSSw2DooI9jIng0/4hRx6m/ZaT+12IX7U2YfFP7HSNR2qnsR6yZW/Mn9iMjI7g0/4hdx6m/ZbS+12ITabMHin9iJEdt8ULT5v/Un9iMjI7gU/wCIXcepv2Xiu2mJJczpu3tJ/YjeV27xafZnzR3KTr/yRkZHcCn/ABC7jv3+wUifSDjRbETv+pP7EAzO1E9RczZr75w93+jvGRkcKNMf6hdx6m/ZHp9IeNAAGImgCwzJ/YjaZ6SMcq+Jmn/mR+x0EZGRPCZsu4z/AIAhkdtsUFFQnzcyrnODbvRT+O8Qq7VTzmeYvmd6pq9/mRkZEcFmy7jv37LML2qny1KUiYtKltmLpq1vmXhgn0lY8AAYmaAmoDopp9DrGRkSKbReFBrPOvYLZfpOx5viZxsbouC4/wBnuIn/AJ2+Jfnc7zR+7jIyCDQFHEd09gs/nb4l+dzvNH7uM/nb4l+dzvNH7uMjImFHEPT2H6Xh9LXEvzud5y/3cefzscR/Opv/AI/3cZGR0LuIensP0vR6WeJfnc7zl/u49/nb4l+dzvNH7uMjI6F3EPT2H6Wfzt8S/O53mj93Gfzt8S/O53mj93GRkdC7iHp7D9KrY/GmasrUSVKKlKJLlSlEqJLAXJMZGRkcBChzi4yV/9k="/>
          <p:cNvSpPr>
            <a:spLocks noChangeAspect="1" noChangeArrowheads="1"/>
          </p:cNvSpPr>
          <p:nvPr/>
        </p:nvSpPr>
        <p:spPr bwMode="auto">
          <a:xfrm>
            <a:off x="155575" y="-1989138"/>
            <a:ext cx="6324600" cy="41529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29704" name="Picture 8" descr="http://egykisfoldrajz.freeiz.com/MagyDomborza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2500306"/>
            <a:ext cx="4357718" cy="3064460"/>
          </a:xfrm>
          <a:prstGeom prst="rect">
            <a:avLst/>
          </a:prstGeom>
          <a:noFill/>
        </p:spPr>
      </p:pic>
      <p:sp>
        <p:nvSpPr>
          <p:cNvPr id="10" name="Téglalap 9"/>
          <p:cNvSpPr/>
          <p:nvPr/>
        </p:nvSpPr>
        <p:spPr>
          <a:xfrm>
            <a:off x="571472" y="1357298"/>
            <a:ext cx="2786082" cy="15716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b="1" dirty="0" smtClean="0"/>
              <a:t>Duna:</a:t>
            </a:r>
          </a:p>
          <a:p>
            <a:r>
              <a:rPr lang="hu-HU" dirty="0" smtClean="0"/>
              <a:t>Évi </a:t>
            </a:r>
            <a:r>
              <a:rPr lang="hu-HU" dirty="0" smtClean="0"/>
              <a:t>lefolyás átrendeződése</a:t>
            </a:r>
          </a:p>
          <a:p>
            <a:r>
              <a:rPr lang="hu-HU" dirty="0" smtClean="0"/>
              <a:t>Csökkenő nyári  kisvizek</a:t>
            </a:r>
          </a:p>
          <a:p>
            <a:r>
              <a:rPr lang="hu-HU" dirty="0" smtClean="0"/>
              <a:t>Növekvő vízhőmérséklet</a:t>
            </a:r>
          </a:p>
          <a:p>
            <a:r>
              <a:rPr lang="hu-HU" dirty="0" smtClean="0"/>
              <a:t>Jégjelenségek csökkenése</a:t>
            </a:r>
          </a:p>
        </p:txBody>
      </p:sp>
      <p:sp>
        <p:nvSpPr>
          <p:cNvPr id="11" name="Téglalap 10"/>
          <p:cNvSpPr/>
          <p:nvPr/>
        </p:nvSpPr>
        <p:spPr>
          <a:xfrm>
            <a:off x="3643306" y="1428736"/>
            <a:ext cx="3071834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b="1" dirty="0" smtClean="0"/>
              <a:t>Északi-középhegység:</a:t>
            </a:r>
          </a:p>
          <a:p>
            <a:r>
              <a:rPr lang="hu-HU" dirty="0" smtClean="0"/>
              <a:t>Csökkenő évi lefolyás (Zagyva)</a:t>
            </a:r>
          </a:p>
          <a:p>
            <a:r>
              <a:rPr lang="hu-HU" dirty="0" smtClean="0"/>
              <a:t>Gyakoribb villámárvizek</a:t>
            </a:r>
            <a:endParaRPr lang="hu-HU" dirty="0" smtClean="0"/>
          </a:p>
        </p:txBody>
      </p:sp>
      <p:sp>
        <p:nvSpPr>
          <p:cNvPr id="12" name="Téglalap 11"/>
          <p:cNvSpPr/>
          <p:nvPr/>
        </p:nvSpPr>
        <p:spPr>
          <a:xfrm>
            <a:off x="6500826" y="3500438"/>
            <a:ext cx="2214610" cy="928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b="1" dirty="0" smtClean="0"/>
              <a:t>Tisza:</a:t>
            </a:r>
          </a:p>
          <a:p>
            <a:r>
              <a:rPr lang="hu-HU" dirty="0" smtClean="0"/>
              <a:t>Csökkenő évi lefolyás</a:t>
            </a:r>
          </a:p>
          <a:p>
            <a:r>
              <a:rPr lang="hu-HU" dirty="0" smtClean="0"/>
              <a:t>Gyakoribb árvizek</a:t>
            </a:r>
            <a:endParaRPr lang="hu-HU" dirty="0" smtClean="0"/>
          </a:p>
        </p:txBody>
      </p:sp>
      <p:sp>
        <p:nvSpPr>
          <p:cNvPr id="13" name="Téglalap 12"/>
          <p:cNvSpPr/>
          <p:nvPr/>
        </p:nvSpPr>
        <p:spPr>
          <a:xfrm>
            <a:off x="4429124" y="5286388"/>
            <a:ext cx="2143140" cy="12144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b="1" dirty="0" smtClean="0"/>
              <a:t>Duna-Tisza-köze:</a:t>
            </a:r>
          </a:p>
          <a:p>
            <a:r>
              <a:rPr lang="hu-HU" dirty="0" smtClean="0"/>
              <a:t>Csökkenő lefolyás </a:t>
            </a:r>
          </a:p>
          <a:p>
            <a:r>
              <a:rPr lang="hu-HU" dirty="0" smtClean="0"/>
              <a:t>Süllyedő talajvízszint</a:t>
            </a:r>
          </a:p>
          <a:p>
            <a:r>
              <a:rPr lang="hu-HU" dirty="0" smtClean="0"/>
              <a:t>Kiszáradó tavak</a:t>
            </a:r>
            <a:endParaRPr lang="hu-HU" dirty="0" smtClean="0"/>
          </a:p>
        </p:txBody>
      </p:sp>
      <p:sp>
        <p:nvSpPr>
          <p:cNvPr id="14" name="Téglalap 13"/>
          <p:cNvSpPr/>
          <p:nvPr/>
        </p:nvSpPr>
        <p:spPr>
          <a:xfrm>
            <a:off x="214282" y="5214950"/>
            <a:ext cx="3714776" cy="12858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b="1" dirty="0" smtClean="0"/>
              <a:t>Balaton:</a:t>
            </a:r>
          </a:p>
          <a:p>
            <a:r>
              <a:rPr lang="hu-HU" dirty="0" smtClean="0"/>
              <a:t>Csökkenő hozzáfolyás (Zala)</a:t>
            </a:r>
          </a:p>
          <a:p>
            <a:r>
              <a:rPr lang="hu-HU" dirty="0" smtClean="0"/>
              <a:t>Csökkenő évi természetes vízkészlet</a:t>
            </a:r>
          </a:p>
          <a:p>
            <a:r>
              <a:rPr lang="hu-HU" dirty="0" smtClean="0"/>
              <a:t>Gyakoribb tartósabb alacsony vízállás</a:t>
            </a:r>
            <a:endParaRPr lang="hu-H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Aszállyal szembeni sérülékenység</a:t>
            </a:r>
            <a:endParaRPr lang="hu-HU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748" y="1685924"/>
            <a:ext cx="8422656" cy="5061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Alkalmazkodási irányok a NAS alapján</a:t>
            </a:r>
            <a:br>
              <a:rPr lang="hu-HU" dirty="0" smtClean="0"/>
            </a:br>
            <a:r>
              <a:rPr lang="hu-HU" dirty="0" smtClean="0"/>
              <a:t>hidrológiai vetület I.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hu-HU" dirty="0" smtClean="0"/>
              <a:t>Cselekvési irányok:</a:t>
            </a:r>
          </a:p>
          <a:p>
            <a:pPr lvl="1"/>
            <a:r>
              <a:rPr lang="hu-HU" dirty="0" smtClean="0"/>
              <a:t>Vásárhelyi Terv Továbbfejlesztése program – árvízi tározók, ártéri tájgazdálkodás</a:t>
            </a:r>
          </a:p>
          <a:p>
            <a:pPr lvl="1"/>
            <a:r>
              <a:rPr lang="hu-HU" dirty="0" smtClean="0"/>
              <a:t> </a:t>
            </a:r>
            <a:r>
              <a:rPr lang="hu-HU" dirty="0" smtClean="0"/>
              <a:t>Vízelvezető vízrendezési gyakorlat helyett vízvisszatartó vízrendezési gyakorlat</a:t>
            </a:r>
          </a:p>
          <a:p>
            <a:pPr lvl="1"/>
            <a:r>
              <a:rPr lang="hu-HU" dirty="0" smtClean="0"/>
              <a:t>Területhasználat felülvizsgálata és a változó feltételekhez igazítása</a:t>
            </a:r>
          </a:p>
          <a:p>
            <a:pPr lvl="1"/>
            <a:r>
              <a:rPr lang="hu-HU" dirty="0" smtClean="0"/>
              <a:t>Víztakarékos öntözési és vízhasználati technológiák elterjesztése</a:t>
            </a:r>
          </a:p>
          <a:p>
            <a:pPr lvl="1"/>
            <a:r>
              <a:rPr lang="hu-HU" dirty="0" smtClean="0"/>
              <a:t>Csökkenteni kell a hirtelen lezúduló esőzések hatásaiból eredő vízminőségi kockázatot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www.vkki.hu/tiszaroff/images/content/terkep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714356"/>
            <a:ext cx="7132904" cy="5429288"/>
          </a:xfrm>
          <a:prstGeom prst="rect">
            <a:avLst/>
          </a:prstGeom>
          <a:noFill/>
        </p:spPr>
      </p:pic>
      <p:sp>
        <p:nvSpPr>
          <p:cNvPr id="5" name="Téglalap 4"/>
          <p:cNvSpPr/>
          <p:nvPr/>
        </p:nvSpPr>
        <p:spPr>
          <a:xfrm>
            <a:off x="428596" y="1785926"/>
            <a:ext cx="3357586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b="1" dirty="0" smtClean="0"/>
              <a:t>Árvízi tározók - Tisza</a:t>
            </a:r>
            <a:endParaRPr lang="hu-H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Alkalmazkodási irányok a NAS alapján</a:t>
            </a:r>
            <a:br>
              <a:rPr lang="hu-HU" dirty="0" smtClean="0"/>
            </a:br>
            <a:r>
              <a:rPr lang="hu-HU" dirty="0" smtClean="0"/>
              <a:t>hidrológiai vetület </a:t>
            </a:r>
            <a:r>
              <a:rPr lang="hu-HU" dirty="0" smtClean="0"/>
              <a:t>II.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hu-HU" dirty="0" smtClean="0"/>
              <a:t>Cselekvési irányok (folytatás):</a:t>
            </a:r>
          </a:p>
          <a:p>
            <a:pPr lvl="1"/>
            <a:r>
              <a:rPr lang="hu-HU" dirty="0" smtClean="0"/>
              <a:t>A vízjárás és a hidrológiai adottságok mélyebb elemzése</a:t>
            </a:r>
          </a:p>
          <a:p>
            <a:pPr lvl="1"/>
            <a:r>
              <a:rPr lang="hu-HU" dirty="0" smtClean="0"/>
              <a:t>Szélsőséges árvizek és az árvízszintek emelkedési okainak feltárása, árvízi és záportározók lehetőségei</a:t>
            </a:r>
          </a:p>
          <a:p>
            <a:pPr lvl="1"/>
            <a:r>
              <a:rPr lang="hu-HU" dirty="0" smtClean="0"/>
              <a:t>Éghajlati forgatókönyvenként – alternatívák, költségek</a:t>
            </a:r>
          </a:p>
          <a:p>
            <a:pPr lvl="1"/>
            <a:endParaRPr lang="hu-HU" dirty="0" smtClean="0"/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folyószabályozások előtti állapot</a:t>
            </a:r>
            <a:endParaRPr lang="hu-HU" dirty="0"/>
          </a:p>
        </p:txBody>
      </p:sp>
      <p:pic>
        <p:nvPicPr>
          <p:cNvPr id="4" name="Picture 6" descr="http://www.danyikronika.hu/files/images/v%C3%ADzrajzi%20t%C3%A9rk%C3%A9p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62368" y="1600200"/>
            <a:ext cx="7019264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i1.ytimg.com/vi/hzQyTOaBHzI/maxresdefault.jpg?feature=o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00174"/>
            <a:ext cx="8400394" cy="4720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Miről lesz szó?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dirty="0" smtClean="0"/>
              <a:t>Hazai éghajlati tendenciák</a:t>
            </a:r>
          </a:p>
          <a:p>
            <a:pPr lvl="1"/>
            <a:r>
              <a:rPr lang="hu-HU" dirty="0" smtClean="0"/>
              <a:t>a közelmúlt megfigyelései</a:t>
            </a:r>
          </a:p>
          <a:p>
            <a:pPr lvl="1"/>
            <a:r>
              <a:rPr lang="hu-HU" dirty="0" smtClean="0"/>
              <a:t>várható éghajlatváltozás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hu-HU" sz="3200" dirty="0" smtClean="0"/>
              <a:t>Közelmúltbeli példák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hu-HU" sz="3200" dirty="0" smtClean="0"/>
              <a:t>Éghajlati sérülékenység – hidrológiai szempont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hu-HU" sz="3200" dirty="0" smtClean="0"/>
              <a:t>Megoldandó hidrológiai problémák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hu-HU" sz="3200" dirty="0" smtClean="0"/>
              <a:t>Stratégiai lépések – a II. Nemzeti Éghajlat-változási Stratégia hidrológiai szempontjainak , eszközrendszerének bemutatása</a:t>
            </a:r>
            <a:endParaRPr lang="hu-HU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Felhasznált irodalom: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 smtClean="0"/>
              <a:t>Klímaváltozás 2011 – Klímaszcenáriók a Kárpát-medence térségére (Budapest, 2011)</a:t>
            </a:r>
          </a:p>
          <a:p>
            <a:r>
              <a:rPr lang="hu-HU" dirty="0" smtClean="0"/>
              <a:t>Második Nemzeti </a:t>
            </a:r>
            <a:r>
              <a:rPr lang="hu-HU" dirty="0" err="1" smtClean="0"/>
              <a:t>Éghajlatváltozási</a:t>
            </a:r>
            <a:r>
              <a:rPr lang="hu-HU" dirty="0" smtClean="0"/>
              <a:t> Stratégia 2014-2025 kitekintéssel 2050-re (szakpolitikai vitaanyag, 2013. szeptember)</a:t>
            </a:r>
          </a:p>
          <a:p>
            <a:r>
              <a:rPr lang="hu-HU" dirty="0" smtClean="0"/>
              <a:t>HYDROINFO</a:t>
            </a:r>
          </a:p>
          <a:p>
            <a:r>
              <a:rPr lang="hu-HU" dirty="0" smtClean="0"/>
              <a:t>OMSZ honlap – Elmúlt évek/ évszakok/ hónapok időjárása</a:t>
            </a:r>
          </a:p>
          <a:p>
            <a:r>
              <a:rPr lang="hu-HU" dirty="0" smtClean="0"/>
              <a:t>Nemzeti Vízstratégia (2013)</a:t>
            </a:r>
          </a:p>
          <a:p>
            <a:endParaRPr lang="hu-HU" dirty="0" smtClean="0"/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Köszönöm a figyelmet!</a:t>
            </a:r>
            <a:endParaRPr lang="hu-HU" dirty="0"/>
          </a:p>
        </p:txBody>
      </p:sp>
      <p:pic>
        <p:nvPicPr>
          <p:cNvPr id="1030" name="Picture 6" descr="http://www.life.hu/i/1306/20130619-legy-kepben-reszlegesen-megnyilt-a-margitsziget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428736"/>
            <a:ext cx="7429552" cy="49530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Tendenciák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186121"/>
          </a:xfrm>
        </p:spPr>
        <p:txBody>
          <a:bodyPr>
            <a:normAutofit fontScale="92500" lnSpcReduction="20000"/>
          </a:bodyPr>
          <a:lstStyle/>
          <a:p>
            <a:r>
              <a:rPr lang="hu-HU" dirty="0" smtClean="0"/>
              <a:t>Hőmérséklet-emelkedés</a:t>
            </a:r>
          </a:p>
          <a:p>
            <a:r>
              <a:rPr lang="hu-HU" dirty="0" smtClean="0"/>
              <a:t>Evaporáció szintje emelkedik</a:t>
            </a:r>
            <a:endParaRPr lang="hu-HU" dirty="0" smtClean="0"/>
          </a:p>
          <a:p>
            <a:r>
              <a:rPr lang="hu-HU" dirty="0" smtClean="0"/>
              <a:t>Csapadékösszeg csökken</a:t>
            </a:r>
          </a:p>
          <a:p>
            <a:r>
              <a:rPr lang="hu-HU" dirty="0" smtClean="0"/>
              <a:t>Rövid idejű intenzív csapadékhullás valószínűsége megnő</a:t>
            </a:r>
          </a:p>
          <a:p>
            <a:r>
              <a:rPr lang="hu-HU" dirty="0" smtClean="0"/>
              <a:t>Aszályosság nő</a:t>
            </a:r>
          </a:p>
          <a:p>
            <a:r>
              <a:rPr lang="hu-HU" dirty="0" smtClean="0"/>
              <a:t>Hőhullámok</a:t>
            </a:r>
            <a:endParaRPr lang="hu-HU" dirty="0" smtClean="0"/>
          </a:p>
          <a:p>
            <a:endParaRPr lang="hu-HU" dirty="0"/>
          </a:p>
        </p:txBody>
      </p:sp>
      <p:pic>
        <p:nvPicPr>
          <p:cNvPr id="10242" name="Picture 2" descr="http://index.hu/cikkepek/0801/tech/D__MJ200708240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6" y="3571876"/>
            <a:ext cx="4286250" cy="28860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Hőmérséklet-emelkedés</a:t>
            </a:r>
            <a:endParaRPr lang="hu-H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8830" y="1357298"/>
            <a:ext cx="4313970" cy="202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zövegdoboz 4"/>
          <p:cNvSpPr txBox="1"/>
          <p:nvPr/>
        </p:nvSpPr>
        <p:spPr>
          <a:xfrm>
            <a:off x="3929058" y="2071678"/>
            <a:ext cx="45720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/>
              <a:t>Országos éves középhőmérséklet idősora (1901-2009):</a:t>
            </a:r>
          </a:p>
          <a:p>
            <a:pPr algn="ctr"/>
            <a:r>
              <a:rPr lang="hu-HU" dirty="0" smtClean="0"/>
              <a:t>+ lineáris trend, 10 éves mozgóátlag</a:t>
            </a:r>
          </a:p>
          <a:p>
            <a:pPr algn="ctr"/>
            <a:r>
              <a:rPr lang="hu-HU" b="1" dirty="0" smtClean="0"/>
              <a:t>Szignifikáns emelkedés, különösen</a:t>
            </a:r>
          </a:p>
          <a:p>
            <a:pPr algn="ctr"/>
            <a:r>
              <a:rPr lang="hu-HU" b="1" dirty="0" smtClean="0"/>
              <a:t>tavasszal és nyáron</a:t>
            </a:r>
            <a:endParaRPr lang="hu-HU" b="1" dirty="0"/>
          </a:p>
        </p:txBody>
      </p:sp>
      <p:sp>
        <p:nvSpPr>
          <p:cNvPr id="7" name="Szövegdoboz 6"/>
          <p:cNvSpPr txBox="1"/>
          <p:nvPr/>
        </p:nvSpPr>
        <p:spPr>
          <a:xfrm>
            <a:off x="2071670" y="4071942"/>
            <a:ext cx="54377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Hidrológiai hatások:</a:t>
            </a:r>
          </a:p>
          <a:p>
            <a:pPr>
              <a:buFontTx/>
              <a:buChar char="-"/>
            </a:pPr>
            <a:r>
              <a:rPr lang="hu-HU" dirty="0" smtClean="0"/>
              <a:t>Több energia a légkörben: hevesebb záporok, zivatarok</a:t>
            </a:r>
          </a:p>
          <a:p>
            <a:pPr>
              <a:buFontTx/>
              <a:buChar char="-"/>
            </a:pPr>
            <a:r>
              <a:rPr lang="hu-HU" dirty="0" smtClean="0"/>
              <a:t> </a:t>
            </a:r>
            <a:r>
              <a:rPr lang="hu-HU" dirty="0" smtClean="0"/>
              <a:t>Intenzívebb párolgás: aszályosság  nő, vízhiány</a:t>
            </a:r>
            <a:endParaRPr lang="hu-HU" dirty="0"/>
          </a:p>
        </p:txBody>
      </p:sp>
      <p:sp>
        <p:nvSpPr>
          <p:cNvPr id="8" name="Lefelé nyíl 7"/>
          <p:cNvSpPr/>
          <p:nvPr/>
        </p:nvSpPr>
        <p:spPr>
          <a:xfrm rot="2982218">
            <a:off x="4226789" y="3464272"/>
            <a:ext cx="357190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Csapadék – mennyiség és eloszlás</a:t>
            </a:r>
            <a:endParaRPr lang="hu-H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428736"/>
            <a:ext cx="374332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zövegdoboz 5"/>
          <p:cNvSpPr txBox="1"/>
          <p:nvPr/>
        </p:nvSpPr>
        <p:spPr>
          <a:xfrm>
            <a:off x="3929058" y="1643050"/>
            <a:ext cx="45720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/>
              <a:t>Országos éves csapadékösszegek idősora (1901-2009):</a:t>
            </a:r>
          </a:p>
          <a:p>
            <a:pPr algn="ctr"/>
            <a:r>
              <a:rPr lang="hu-HU" dirty="0" smtClean="0"/>
              <a:t>+ lineáris trend, 10 éves mozgóátlag</a:t>
            </a:r>
          </a:p>
          <a:p>
            <a:pPr algn="ctr"/>
            <a:r>
              <a:rPr lang="hu-HU" dirty="0" smtClean="0"/>
              <a:t>0% - 1971-2000 közti időszak átlaga</a:t>
            </a:r>
          </a:p>
          <a:p>
            <a:pPr algn="ctr"/>
            <a:r>
              <a:rPr lang="hu-HU" b="1" dirty="0" smtClean="0"/>
              <a:t>Csökkenő mennyiség</a:t>
            </a:r>
            <a:endParaRPr lang="hu-HU" b="1" dirty="0"/>
          </a:p>
        </p:txBody>
      </p:sp>
      <p:graphicFrame>
        <p:nvGraphicFramePr>
          <p:cNvPr id="7" name="Táblázat 6"/>
          <p:cNvGraphicFramePr>
            <a:graphicFrameLocks noGrp="1"/>
          </p:cNvGraphicFramePr>
          <p:nvPr/>
        </p:nvGraphicFramePr>
        <p:xfrm>
          <a:off x="357156" y="3643314"/>
          <a:ext cx="8429687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4241"/>
                <a:gridCol w="1367529"/>
                <a:gridCol w="1143008"/>
                <a:gridCol w="1214446"/>
                <a:gridCol w="1091981"/>
                <a:gridCol w="1408349"/>
                <a:gridCol w="1000133"/>
              </a:tblGrid>
              <a:tr h="370840">
                <a:tc gridSpan="7"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A csapadékösszeg %-os változása (1901-2009)</a:t>
                      </a:r>
                      <a:endParaRPr lang="hu-H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hu-HU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 smtClean="0"/>
                        <a:t>ORSZÁGOS</a:t>
                      </a:r>
                      <a:endParaRPr lang="hu-H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 smtClean="0"/>
                        <a:t>Budapest</a:t>
                      </a:r>
                      <a:endParaRPr lang="hu-H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 smtClean="0"/>
                        <a:t>Debrecen</a:t>
                      </a:r>
                      <a:endParaRPr lang="hu-H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 smtClean="0"/>
                        <a:t>Szeged</a:t>
                      </a:r>
                      <a:endParaRPr lang="hu-H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 smtClean="0"/>
                        <a:t>Szombathely</a:t>
                      </a:r>
                      <a:endParaRPr lang="hu-H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 smtClean="0"/>
                        <a:t>Pécs</a:t>
                      </a:r>
                      <a:endParaRPr lang="hu-HU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b="1" dirty="0" smtClean="0"/>
                        <a:t>Tavasz</a:t>
                      </a:r>
                      <a:endParaRPr lang="hu-H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b="1" dirty="0" smtClean="0"/>
                        <a:t>-19,8</a:t>
                      </a:r>
                      <a:endParaRPr lang="hu-H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b="1" dirty="0" smtClean="0"/>
                        <a:t>-36,6</a:t>
                      </a:r>
                      <a:endParaRPr lang="hu-H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dirty="0" smtClean="0"/>
                        <a:t>-2,3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b="1" dirty="0" smtClean="0"/>
                        <a:t>-30,1</a:t>
                      </a:r>
                      <a:endParaRPr lang="hu-H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dirty="0" smtClean="0"/>
                        <a:t>-10,3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b="1" dirty="0" smtClean="0"/>
                        <a:t>-32,3</a:t>
                      </a:r>
                      <a:endParaRPr lang="hu-HU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b="1" dirty="0" smtClean="0"/>
                        <a:t>Nyár</a:t>
                      </a:r>
                      <a:endParaRPr lang="hu-H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dirty="0" smtClean="0"/>
                        <a:t>8,9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dirty="0" smtClean="0"/>
                        <a:t>1,3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dirty="0" smtClean="0"/>
                        <a:t>5,4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dirty="0" smtClean="0"/>
                        <a:t>9,</a:t>
                      </a:r>
                      <a:r>
                        <a:rPr lang="hu-HU" dirty="0" err="1" smtClean="0"/>
                        <a:t>9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dirty="0" smtClean="0"/>
                        <a:t>-6,0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dirty="0" smtClean="0"/>
                        <a:t>16,3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b="1" dirty="0" smtClean="0"/>
                        <a:t>Ősz</a:t>
                      </a:r>
                      <a:endParaRPr lang="hu-H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dirty="0" smtClean="0"/>
                        <a:t>-16,6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dirty="0" smtClean="0"/>
                        <a:t>-25,0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b="1" dirty="0" smtClean="0"/>
                        <a:t>-28,4</a:t>
                      </a:r>
                      <a:endParaRPr lang="hu-H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dirty="0" smtClean="0"/>
                        <a:t>-27,1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dirty="0" smtClean="0"/>
                        <a:t>-10,0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dirty="0" smtClean="0"/>
                        <a:t>-1,0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b="1" dirty="0" smtClean="0"/>
                        <a:t>Tél</a:t>
                      </a:r>
                      <a:endParaRPr lang="hu-H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dirty="0" smtClean="0"/>
                        <a:t>1,4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dirty="0" smtClean="0"/>
                        <a:t>-19,9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dirty="0" smtClean="0"/>
                        <a:t>3,9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dirty="0" smtClean="0"/>
                        <a:t>6,4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dirty="0" smtClean="0"/>
                        <a:t>-21,7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dirty="0" smtClean="0"/>
                        <a:t>-12,6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b="1" dirty="0" smtClean="0"/>
                        <a:t>ÉV együtt</a:t>
                      </a:r>
                      <a:endParaRPr lang="hu-H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dirty="0" smtClean="0"/>
                        <a:t>-7,0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b="1" dirty="0" smtClean="0"/>
                        <a:t>-20,5</a:t>
                      </a:r>
                      <a:endParaRPr lang="hu-H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dirty="0" smtClean="0"/>
                        <a:t>-4,7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dirty="0" smtClean="0"/>
                        <a:t>-10,1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dirty="0" smtClean="0"/>
                        <a:t>-10,8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dirty="0" smtClean="0"/>
                        <a:t>-8,5</a:t>
                      </a:r>
                      <a:endParaRPr lang="hu-H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Csapadékváltozás mértéke régiónként</a:t>
            </a:r>
            <a:br>
              <a:rPr lang="hu-HU" dirty="0" smtClean="0"/>
            </a:br>
            <a:r>
              <a:rPr lang="hu-HU" dirty="0" smtClean="0"/>
              <a:t>(1960-2009 között)</a:t>
            </a:r>
            <a:endParaRPr lang="hu-H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929066"/>
            <a:ext cx="3961791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0082" y="1714488"/>
            <a:ext cx="3603363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Lekerekített téglalap 5"/>
          <p:cNvSpPr/>
          <p:nvPr/>
        </p:nvSpPr>
        <p:spPr>
          <a:xfrm>
            <a:off x="1285852" y="1857364"/>
            <a:ext cx="2571768" cy="1428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b="1" dirty="0" smtClean="0"/>
              <a:t>Éves</a:t>
            </a:r>
            <a:endParaRPr lang="hu-HU" sz="3200" b="1" dirty="0"/>
          </a:p>
        </p:txBody>
      </p:sp>
      <p:sp>
        <p:nvSpPr>
          <p:cNvPr id="7" name="Lekerekített téglalap 6"/>
          <p:cNvSpPr/>
          <p:nvPr/>
        </p:nvSpPr>
        <p:spPr>
          <a:xfrm>
            <a:off x="5500694" y="4572008"/>
            <a:ext cx="2571768" cy="1428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b="1" dirty="0" smtClean="0"/>
              <a:t>Évszakos</a:t>
            </a:r>
            <a:endParaRPr lang="hu-HU" sz="3200" b="1" dirty="0"/>
          </a:p>
        </p:txBody>
      </p:sp>
      <p:sp>
        <p:nvSpPr>
          <p:cNvPr id="8" name="Jobbra nyíl 7"/>
          <p:cNvSpPr/>
          <p:nvPr/>
        </p:nvSpPr>
        <p:spPr>
          <a:xfrm>
            <a:off x="4143372" y="2571744"/>
            <a:ext cx="500066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Jobbra nyíl 9"/>
          <p:cNvSpPr/>
          <p:nvPr/>
        </p:nvSpPr>
        <p:spPr>
          <a:xfrm rot="10800000">
            <a:off x="4714876" y="5143512"/>
            <a:ext cx="500066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A csapadékhullás szeszélyességének változása (1960-2009)</a:t>
            </a:r>
            <a:endParaRPr lang="hu-H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785926"/>
            <a:ext cx="6296349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églalap 6"/>
          <p:cNvSpPr/>
          <p:nvPr/>
        </p:nvSpPr>
        <p:spPr>
          <a:xfrm>
            <a:off x="214282" y="1571612"/>
            <a:ext cx="264320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A csapadékos napok (éves) száma csökkent</a:t>
            </a:r>
            <a:endParaRPr lang="hu-HU" dirty="0"/>
          </a:p>
        </p:txBody>
      </p:sp>
      <p:sp>
        <p:nvSpPr>
          <p:cNvPr id="8" name="Téglalap 7"/>
          <p:cNvSpPr/>
          <p:nvPr/>
        </p:nvSpPr>
        <p:spPr>
          <a:xfrm>
            <a:off x="4286248" y="1643050"/>
            <a:ext cx="2071702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Maximális 1 napos csapadékösszeg</a:t>
            </a:r>
            <a:endParaRPr lang="hu-HU" dirty="0"/>
          </a:p>
        </p:txBody>
      </p:sp>
      <p:sp>
        <p:nvSpPr>
          <p:cNvPr id="9" name="Téglalap 8"/>
          <p:cNvSpPr/>
          <p:nvPr/>
        </p:nvSpPr>
        <p:spPr>
          <a:xfrm>
            <a:off x="642910" y="3786190"/>
            <a:ext cx="2428892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Maximális 5 napos csapadékösszeg</a:t>
            </a:r>
            <a:endParaRPr lang="hu-HU" dirty="0"/>
          </a:p>
        </p:txBody>
      </p:sp>
      <p:sp>
        <p:nvSpPr>
          <p:cNvPr id="10" name="Téglalap 9"/>
          <p:cNvSpPr/>
          <p:nvPr/>
        </p:nvSpPr>
        <p:spPr>
          <a:xfrm>
            <a:off x="4572000" y="3786190"/>
            <a:ext cx="2071702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Nyári napi csapadékosság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A csapadékmennyiség várható változása a 21. században</a:t>
            </a:r>
            <a:endParaRPr lang="hu-H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1" y="1643050"/>
            <a:ext cx="4773357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zövegdoboz 4"/>
          <p:cNvSpPr txBox="1"/>
          <p:nvPr/>
        </p:nvSpPr>
        <p:spPr>
          <a:xfrm>
            <a:off x="1071538" y="4500570"/>
            <a:ext cx="721523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smtClean="0"/>
              <a:t>Négy regionális klímamodell eredménye:</a:t>
            </a:r>
          </a:p>
          <a:p>
            <a:pPr>
              <a:buFont typeface="Arial" pitchFamily="34" charset="0"/>
              <a:buChar char="•"/>
            </a:pPr>
            <a:r>
              <a:rPr lang="hu-HU" sz="2000" dirty="0" smtClean="0"/>
              <a:t> Szárazabb nyár, különösen a 21. század második felében</a:t>
            </a:r>
          </a:p>
          <a:p>
            <a:pPr>
              <a:buFont typeface="Arial" pitchFamily="34" charset="0"/>
              <a:buChar char="•"/>
            </a:pPr>
            <a:r>
              <a:rPr lang="hu-HU" sz="2000" dirty="0" smtClean="0"/>
              <a:t> Csapadékosabb ősz, tél</a:t>
            </a:r>
          </a:p>
          <a:p>
            <a:pPr>
              <a:buFont typeface="Arial" pitchFamily="34" charset="0"/>
              <a:buChar char="•"/>
            </a:pPr>
            <a:r>
              <a:rPr lang="hu-HU" sz="2000" dirty="0" smtClean="0"/>
              <a:t> </a:t>
            </a:r>
            <a:r>
              <a:rPr lang="hu-HU" sz="2000" dirty="0" smtClean="0"/>
              <a:t>A csapadék éves eloszlása </a:t>
            </a:r>
          </a:p>
          <a:p>
            <a:pPr>
              <a:buFont typeface="Arial" pitchFamily="34" charset="0"/>
              <a:buChar char="•"/>
            </a:pPr>
            <a:r>
              <a:rPr lang="hu-HU" sz="2000" dirty="0" smtClean="0"/>
              <a:t> Az éves csapadékösszeg csökken</a:t>
            </a:r>
          </a:p>
          <a:p>
            <a:pPr>
              <a:buFontTx/>
              <a:buChar char="-"/>
            </a:pPr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5857884" y="2000240"/>
            <a:ext cx="235745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b="1" dirty="0" smtClean="0"/>
              <a:t>ALADIN</a:t>
            </a:r>
          </a:p>
          <a:p>
            <a:pPr algn="ctr"/>
            <a:r>
              <a:rPr lang="hu-HU" sz="3200" b="1" dirty="0" smtClean="0"/>
              <a:t>PRECIS</a:t>
            </a:r>
          </a:p>
          <a:p>
            <a:pPr algn="ctr"/>
            <a:r>
              <a:rPr lang="hu-HU" sz="3200" b="1" dirty="0" err="1" smtClean="0"/>
              <a:t>RegCM</a:t>
            </a:r>
            <a:endParaRPr lang="hu-HU" sz="3200" b="1" dirty="0" smtClean="0"/>
          </a:p>
          <a:p>
            <a:pPr algn="ctr"/>
            <a:r>
              <a:rPr lang="hu-HU" sz="3200" b="1" dirty="0" smtClean="0"/>
              <a:t>REMO</a:t>
            </a:r>
            <a:endParaRPr lang="hu-H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Évszakos csapadékösszeg csökkenésének valószínűsége</a:t>
            </a:r>
            <a:endParaRPr lang="hu-HU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8675" y="1762125"/>
            <a:ext cx="7485063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églalap 4"/>
          <p:cNvSpPr/>
          <p:nvPr/>
        </p:nvSpPr>
        <p:spPr>
          <a:xfrm>
            <a:off x="714348" y="5429264"/>
            <a:ext cx="2571768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/>
              <a:t>1961-1990</a:t>
            </a:r>
            <a:endParaRPr lang="hu-HU" b="1" dirty="0"/>
          </a:p>
        </p:txBody>
      </p:sp>
      <p:sp>
        <p:nvSpPr>
          <p:cNvPr id="6" name="Téglalap 5"/>
          <p:cNvSpPr/>
          <p:nvPr/>
        </p:nvSpPr>
        <p:spPr>
          <a:xfrm>
            <a:off x="5357818" y="5429264"/>
            <a:ext cx="2571768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/>
              <a:t>2071-2100</a:t>
            </a:r>
            <a:endParaRPr lang="hu-HU" b="1" dirty="0"/>
          </a:p>
        </p:txBody>
      </p:sp>
      <p:sp>
        <p:nvSpPr>
          <p:cNvPr id="7" name="Jobbra nyíl 6"/>
          <p:cNvSpPr/>
          <p:nvPr/>
        </p:nvSpPr>
        <p:spPr>
          <a:xfrm>
            <a:off x="3786182" y="5715016"/>
            <a:ext cx="928694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Szövegdoboz 7"/>
          <p:cNvSpPr txBox="1"/>
          <p:nvPr/>
        </p:nvSpPr>
        <p:spPr>
          <a:xfrm>
            <a:off x="3357554" y="6215082"/>
            <a:ext cx="1965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A 4 modell alapján</a:t>
            </a:r>
            <a:endParaRPr lang="hu-H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511</TotalTime>
  <Words>585</Words>
  <Application>Microsoft Office PowerPoint</Application>
  <PresentationFormat>Diavetítés a képernyőre (4:3 oldalarány)</PresentationFormat>
  <Paragraphs>152</Paragraphs>
  <Slides>21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21</vt:i4>
      </vt:variant>
    </vt:vector>
  </HeadingPairs>
  <TitlesOfParts>
    <vt:vector size="22" baseType="lpstr">
      <vt:lpstr>Office-téma</vt:lpstr>
      <vt:lpstr>A klímaváltozás hidrológiai vonatkozásai a Kárpát-medencében</vt:lpstr>
      <vt:lpstr>Miről lesz szó?</vt:lpstr>
      <vt:lpstr>Tendenciák</vt:lpstr>
      <vt:lpstr>Hőmérséklet-emelkedés</vt:lpstr>
      <vt:lpstr>Csapadék – mennyiség és eloszlás</vt:lpstr>
      <vt:lpstr>Csapadékváltozás mértéke régiónként (1960-2009 között)</vt:lpstr>
      <vt:lpstr>A csapadékhullás szeszélyességének változása (1960-2009)</vt:lpstr>
      <vt:lpstr>A csapadékmennyiség várható változása a 21. században</vt:lpstr>
      <vt:lpstr>Évszakos csapadékösszeg csökkenésének valószínűsége</vt:lpstr>
      <vt:lpstr>A Duna vízállása 2013.05.21-06.17. között</vt:lpstr>
      <vt:lpstr>Csapadék 2010-2012 között</vt:lpstr>
      <vt:lpstr>II. Nemzeti Éghajlatváltozási Stratágia (NÉS-2)</vt:lpstr>
      <vt:lpstr>Magyarország vizeiben megfigyelt változások</vt:lpstr>
      <vt:lpstr>Aszállyal szembeni sérülékenység</vt:lpstr>
      <vt:lpstr>Alkalmazkodási irányok a NAS alapján hidrológiai vetület I.</vt:lpstr>
      <vt:lpstr>16. dia</vt:lpstr>
      <vt:lpstr>Alkalmazkodási irányok a NAS alapján hidrológiai vetület II.</vt:lpstr>
      <vt:lpstr>A folyószabályozások előtti állapot</vt:lpstr>
      <vt:lpstr>19. dia</vt:lpstr>
      <vt:lpstr>Felhasznált irodalom:</vt:lpstr>
      <vt:lpstr>Köszönöm a figyelmet!</vt:lpstr>
    </vt:vector>
  </TitlesOfParts>
  <Company>Edi és Laci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klímaváltozás hatása a Kárpát-medence éghajlatára Hidrológiai szempont</dc:title>
  <dc:creator>Edi és Laci</dc:creator>
  <cp:lastModifiedBy>Edi és Laci</cp:lastModifiedBy>
  <cp:revision>64</cp:revision>
  <dcterms:created xsi:type="dcterms:W3CDTF">2013-11-12T19:46:30Z</dcterms:created>
  <dcterms:modified xsi:type="dcterms:W3CDTF">2013-11-14T00:27:28Z</dcterms:modified>
</cp:coreProperties>
</file>