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75" r:id="rId5"/>
    <p:sldId id="260" r:id="rId6"/>
    <p:sldId id="261" r:id="rId7"/>
    <p:sldId id="262" r:id="rId8"/>
    <p:sldId id="263" r:id="rId9"/>
    <p:sldId id="258" r:id="rId10"/>
    <p:sldId id="259" r:id="rId11"/>
    <p:sldId id="268" r:id="rId12"/>
    <p:sldId id="270" r:id="rId13"/>
    <p:sldId id="269" r:id="rId14"/>
    <p:sldId id="271" r:id="rId15"/>
    <p:sldId id="273" r:id="rId16"/>
    <p:sldId id="272" r:id="rId17"/>
    <p:sldId id="267" r:id="rId18"/>
    <p:sldId id="264" r:id="rId19"/>
    <p:sldId id="276" r:id="rId20"/>
    <p:sldId id="277" r:id="rId21"/>
    <p:sldId id="265" r:id="rId22"/>
    <p:sldId id="278" r:id="rId23"/>
    <p:sldId id="266" r:id="rId2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ím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40C1-E64C-462E-8817-4727FAEACC39}" type="datetimeFigureOut">
              <a:rPr lang="hu-HU" smtClean="0"/>
              <a:pPr/>
              <a:t>2013.11.13.</a:t>
            </a:fld>
            <a:endParaRPr lang="hu-HU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80FC39-774B-48E0-ABEA-C8F248C769E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40C1-E64C-462E-8817-4727FAEACC39}" type="datetimeFigureOut">
              <a:rPr lang="hu-HU" smtClean="0"/>
              <a:pPr/>
              <a:t>2013.11.13.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0FC39-774B-48E0-ABEA-C8F248C769E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40C1-E64C-462E-8817-4727FAEACC39}" type="datetimeFigureOut">
              <a:rPr lang="hu-HU" smtClean="0"/>
              <a:pPr/>
              <a:t>2013.11.13.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0FC39-774B-48E0-ABEA-C8F248C769E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7" name="Tartalom hely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40C1-E64C-462E-8817-4727FAEACC39}" type="datetimeFigureOut">
              <a:rPr lang="hu-HU" smtClean="0"/>
              <a:pPr/>
              <a:t>2013.11.13.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80FC39-774B-48E0-ABEA-C8F248C769E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40C1-E64C-462E-8817-4727FAEACC39}" type="datetimeFigureOut">
              <a:rPr lang="hu-HU" smtClean="0"/>
              <a:pPr/>
              <a:t>2013.11.13.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0FC39-774B-48E0-ABEA-C8F248C769E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40C1-E64C-462E-8817-4727FAEACC39}" type="datetimeFigureOut">
              <a:rPr lang="hu-HU" smtClean="0"/>
              <a:pPr/>
              <a:t>2013.11.13.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0FC39-774B-48E0-ABEA-C8F248C769E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8" name="Tartalom hely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40C1-E64C-462E-8817-4727FAEACC39}" type="datetimeFigureOut">
              <a:rPr lang="hu-HU" smtClean="0"/>
              <a:pPr/>
              <a:t>2013.11.13.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680FC39-774B-48E0-ABEA-C8F248C769E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40C1-E64C-462E-8817-4727FAEACC39}" type="datetimeFigureOut">
              <a:rPr lang="hu-HU" smtClean="0"/>
              <a:pPr/>
              <a:t>2013.11.13.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0FC39-774B-48E0-ABEA-C8F248C769E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40C1-E64C-462E-8817-4727FAEACC39}" type="datetimeFigureOut">
              <a:rPr lang="hu-HU" smtClean="0"/>
              <a:pPr/>
              <a:t>2013.11.13.</a:t>
            </a:fld>
            <a:endParaRPr lang="hu-HU"/>
          </a:p>
        </p:txBody>
      </p:sp>
      <p:sp>
        <p:nvSpPr>
          <p:cNvPr id="24" name="Élőláb hely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0FC39-774B-48E0-ABEA-C8F248C769E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40C1-E64C-462E-8817-4727FAEACC39}" type="datetimeFigureOut">
              <a:rPr lang="hu-HU" smtClean="0"/>
              <a:pPr/>
              <a:t>2013.11.13.</a:t>
            </a:fld>
            <a:endParaRPr lang="hu-HU"/>
          </a:p>
        </p:txBody>
      </p:sp>
      <p:sp>
        <p:nvSpPr>
          <p:cNvPr id="29" name="Élőláb hely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0FC39-774B-48E0-ABEA-C8F248C769E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40C1-E64C-462E-8817-4727FAEACC39}" type="datetimeFigureOut">
              <a:rPr lang="hu-HU" smtClean="0"/>
              <a:pPr/>
              <a:t>2013.11.13.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0FC39-774B-48E0-ABEA-C8F248C769E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ADE40C1-E64C-462E-8817-4727FAEACC39}" type="datetimeFigureOut">
              <a:rPr lang="hu-HU" smtClean="0"/>
              <a:pPr/>
              <a:t>2013.11.13.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680FC39-774B-48E0-ABEA-C8F248C769E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Cím hely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hvg.hu/tudomany/20110104_kina_elsivatagosodas" TargetMode="External"/><Relationship Id="rId3" Type="http://schemas.openxmlformats.org/officeDocument/2006/relationships/hyperlink" Target="http://www.fao.org/docrep/t4410e/t4410e06.htm" TargetMode="External"/><Relationship Id="rId7" Type="http://schemas.openxmlformats.org/officeDocument/2006/relationships/hyperlink" Target="http://termtud.akg.hu/okt/9/valtozof/6elsivat.htm" TargetMode="External"/><Relationship Id="rId2" Type="http://schemas.openxmlformats.org/officeDocument/2006/relationships/hyperlink" Target="http://www.greenafricadirectory.org/event/world-day-to-combat-desertification-2013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emzetigeografia.hu/node/542" TargetMode="External"/><Relationship Id="rId5" Type="http://schemas.openxmlformats.org/officeDocument/2006/relationships/hyperlink" Target="http://globalproblems.nyf.hu/talaj/elsivatagosodas/" TargetMode="External"/><Relationship Id="rId10" Type="http://schemas.openxmlformats.org/officeDocument/2006/relationships/hyperlink" Target="http://www.zoldmuzeum.hu/afrika-szukulo-vilaga-a-szahel-ovezet" TargetMode="External"/><Relationship Id="rId4" Type="http://schemas.openxmlformats.org/officeDocument/2006/relationships/hyperlink" Target="http://www.sinoukde-desertification.com/" TargetMode="External"/><Relationship Id="rId9" Type="http://schemas.openxmlformats.org/officeDocument/2006/relationships/hyperlink" Target="http://www.felsofokon.hu/meszaros-andras-blogja/2011/06/15/elsivatagosodas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9911025-concept-desertification-of-the-ear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5536" y="4437112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A változó éghajlattal összefüggő változások, problémák bemutatása (elsivatagosodás)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7544" y="5733256"/>
            <a:ext cx="8458200" cy="914400"/>
          </a:xfrm>
        </p:spPr>
        <p:txBody>
          <a:bodyPr/>
          <a:lstStyle/>
          <a:p>
            <a:r>
              <a:rPr lang="hu-HU" dirty="0" smtClean="0"/>
              <a:t>Készítette: Szedmák Krisztina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esertific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39896" cy="504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talaj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6135" y="9000"/>
            <a:ext cx="5351731" cy="68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rou-outlook-48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9333" cy="6984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mazon0kb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62500" cy="4772025"/>
          </a:xfrm>
          <a:prstGeom prst="rect">
            <a:avLst/>
          </a:prstGeom>
        </p:spPr>
      </p:pic>
      <p:pic>
        <p:nvPicPr>
          <p:cNvPr id="3" name="Kép 2" descr="amazon11kb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1500" y="2257425"/>
            <a:ext cx="4762500" cy="4600575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788024" y="692696"/>
            <a:ext cx="4157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jövő előrevetítése:</a:t>
            </a:r>
          </a:p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11.000 évvel később</a:t>
            </a: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esertification_map_austral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348" y="621000"/>
            <a:ext cx="8339304" cy="5616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eserts20china-jj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4293096"/>
            <a:ext cx="4200525" cy="238125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907704" y="548680"/>
            <a:ext cx="5602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Kína elsivatagosodásának visszafordítása</a:t>
            </a:r>
            <a:endParaRPr lang="hu-HU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34418" y="1556792"/>
            <a:ext cx="9082743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400" dirty="0" smtClean="0"/>
              <a:t> 1,73 millió km</a:t>
            </a:r>
            <a:r>
              <a:rPr lang="hu-HU" sz="2400" baseline="30000" dirty="0" smtClean="0"/>
              <a:t>2</a:t>
            </a:r>
            <a:r>
              <a:rPr lang="hu-HU" sz="2400" dirty="0" smtClean="0"/>
              <a:t> elsivatagosodott terület, melyből kb. 530 ezer km</a:t>
            </a:r>
            <a:r>
              <a:rPr lang="hu-HU" sz="2400" baseline="30000" dirty="0" smtClean="0"/>
              <a:t>2</a:t>
            </a:r>
          </a:p>
          <a:p>
            <a:r>
              <a:rPr lang="hu-HU" sz="2400" dirty="0" smtClean="0"/>
              <a:t>  terület menthető meg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 A rekultivációhoz legalább 300 évre lenne szükség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 2005-2009 között majdnem 3 millió tonna földterület romlott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 2009-2013 között 0,5%-al sikerült az érintett földterületeket </a:t>
            </a:r>
          </a:p>
          <a:p>
            <a:r>
              <a:rPr lang="hu-HU" sz="2400" dirty="0" smtClean="0"/>
              <a:t>  csökkenteni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 Javítás érdekében 2005-höz képest 40 millió hektárral kívánja </a:t>
            </a:r>
          </a:p>
          <a:p>
            <a:r>
              <a:rPr lang="hu-HU" sz="2400" dirty="0" smtClean="0"/>
              <a:t>  növelni 2020-ig</a:t>
            </a:r>
          </a:p>
          <a:p>
            <a:pPr>
              <a:buFont typeface="Arial" pitchFamily="34" charset="0"/>
              <a:buChar char="•"/>
            </a:pPr>
            <a:endParaRPr lang="hu-H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desertification-505x3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547" y="693000"/>
            <a:ext cx="8856907" cy="5472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CT13708326059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72" y="980728"/>
            <a:ext cx="9116228" cy="5616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779912" y="188640"/>
            <a:ext cx="1587679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ARAL-TÓ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Tchad-cartes-evolu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0" y="0"/>
            <a:ext cx="5521181" cy="6840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11560" y="1484784"/>
            <a:ext cx="727507" cy="3878562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hu-H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CSÁD-TÓ</a:t>
            </a:r>
            <a:endParaRPr lang="hu-H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Küzdelem az elsivatagosodás ellen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Teraszok kialakítása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Körbeszántás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Bakhátak és lejtők művelésbe vonása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Vízmosásokkal szemben gátak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Vegyes kultúrák termesztése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Körpalántázás helyett sávpalántázás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Meredek lejtőkön legeltetés és erdők telepítése</a:t>
            </a:r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slider1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708920"/>
            <a:ext cx="8106676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zövegdoboz 2"/>
          <p:cNvSpPr txBox="1"/>
          <p:nvPr/>
        </p:nvSpPr>
        <p:spPr>
          <a:xfrm>
            <a:off x="323528" y="548680"/>
            <a:ext cx="86491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„</a:t>
            </a:r>
            <a:r>
              <a:rPr lang="hu-HU" sz="2400" i="1" dirty="0" smtClean="0"/>
              <a:t>Az elsivatagosodás az </a:t>
            </a:r>
            <a:r>
              <a:rPr lang="hu-HU" sz="2400" i="1" dirty="0" err="1" smtClean="0"/>
              <a:t>arid</a:t>
            </a:r>
            <a:r>
              <a:rPr lang="hu-HU" sz="2400" i="1" dirty="0" smtClean="0"/>
              <a:t>, </a:t>
            </a:r>
            <a:r>
              <a:rPr lang="hu-HU" sz="2400" i="1" dirty="0" err="1" smtClean="0"/>
              <a:t>szemiarid</a:t>
            </a:r>
            <a:r>
              <a:rPr lang="hu-HU" sz="2400" i="1" dirty="0" smtClean="0"/>
              <a:t> és </a:t>
            </a:r>
            <a:r>
              <a:rPr lang="hu-HU" sz="2400" i="1" dirty="0" err="1" smtClean="0"/>
              <a:t>szubhumid</a:t>
            </a:r>
            <a:r>
              <a:rPr lang="hu-HU" sz="2400" i="1" dirty="0" smtClean="0"/>
              <a:t> területek </a:t>
            </a:r>
          </a:p>
          <a:p>
            <a:r>
              <a:rPr lang="hu-HU" sz="2400" i="1" dirty="0" smtClean="0"/>
              <a:t>különböző tényezők hatására bekövetkező </a:t>
            </a:r>
            <a:r>
              <a:rPr lang="hu-HU" sz="2400" i="1" dirty="0" err="1" smtClean="0"/>
              <a:t>tájdegradációs</a:t>
            </a:r>
            <a:r>
              <a:rPr lang="hu-HU" sz="2400" i="1" dirty="0" smtClean="0"/>
              <a:t> </a:t>
            </a:r>
          </a:p>
          <a:p>
            <a:r>
              <a:rPr lang="hu-HU" sz="2400" i="1" dirty="0" smtClean="0"/>
              <a:t>folyamatait foglalja össze, beleértve a klímaváltozás és az emberi</a:t>
            </a:r>
          </a:p>
          <a:p>
            <a:r>
              <a:rPr lang="hu-HU" sz="2400" i="1" dirty="0" smtClean="0"/>
              <a:t>tevékenység hatásait is</a:t>
            </a:r>
            <a:r>
              <a:rPr lang="hu-HU" sz="2400" dirty="0" smtClean="0"/>
              <a:t>”. </a:t>
            </a:r>
            <a:r>
              <a:rPr lang="hu-HU" sz="2000" dirty="0" smtClean="0"/>
              <a:t>(Az Egyesült Nemzetek Elsivatagosodás </a:t>
            </a:r>
          </a:p>
          <a:p>
            <a:r>
              <a:rPr lang="hu-HU" sz="2000" dirty="0" smtClean="0"/>
              <a:t>Leküzdésével Foglalkozó Kormányközi Bizottsága definíciója)</a:t>
            </a:r>
            <a:endParaRPr lang="hu-HU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marok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10250" cy="3810000"/>
          </a:xfrm>
          <a:prstGeom prst="rect">
            <a:avLst/>
          </a:prstGeom>
        </p:spPr>
      </p:pic>
      <p:pic>
        <p:nvPicPr>
          <p:cNvPr id="3" name="Kép 2" descr="ChinaDeserttrees-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1336" y="3078000"/>
            <a:ext cx="5032664" cy="37800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23528" y="5157192"/>
            <a:ext cx="2944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Erdősítés Kínában</a:t>
            </a:r>
            <a:endParaRPr lang="hu-HU" sz="2800" dirty="0"/>
          </a:p>
        </p:txBody>
      </p:sp>
      <p:sp>
        <p:nvSpPr>
          <p:cNvPr id="5" name="Jobbra nyíl 4"/>
          <p:cNvSpPr/>
          <p:nvPr/>
        </p:nvSpPr>
        <p:spPr>
          <a:xfrm>
            <a:off x="1475656" y="58052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6070786" y="476672"/>
            <a:ext cx="3073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Gátak Marokkóban</a:t>
            </a:r>
            <a:endParaRPr lang="hu-HU" sz="2800" dirty="0"/>
          </a:p>
        </p:txBody>
      </p:sp>
      <p:sp>
        <p:nvSpPr>
          <p:cNvPr id="7" name="Jobbra nyíl 6"/>
          <p:cNvSpPr/>
          <p:nvPr/>
        </p:nvSpPr>
        <p:spPr>
          <a:xfrm rot="10800000">
            <a:off x="6948264" y="11247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World-Day-to-Combat-Desertification-20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507" y="1803603"/>
            <a:ext cx="8126985" cy="325079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494959" y="260648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Források</a:t>
            </a:r>
            <a:endParaRPr lang="hu-HU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51520" y="1556792"/>
            <a:ext cx="850502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u-HU" u="sng" dirty="0" smtClean="0">
                <a:hlinkClick r:id="rId2"/>
              </a:rPr>
              <a:t>http://www.greenafricadirectory.org/event/world-day-to-combat-desertification-2013/</a:t>
            </a:r>
            <a:endParaRPr lang="hu-HU" dirty="0" smtClean="0"/>
          </a:p>
          <a:p>
            <a:r>
              <a:rPr lang="hu-HU" u="sng" dirty="0" smtClean="0">
                <a:hlinkClick r:id="rId3"/>
              </a:rPr>
              <a:t>http://</a:t>
            </a:r>
            <a:r>
              <a:rPr lang="hu-HU" u="sng" dirty="0" smtClean="0">
                <a:hlinkClick r:id="rId3"/>
              </a:rPr>
              <a:t>www.fao.org/docrep/t4410e/t4410e06.htm</a:t>
            </a:r>
            <a:endParaRPr lang="hu-HU" u="sng" dirty="0" smtClean="0"/>
          </a:p>
          <a:p>
            <a:pPr lvl="0"/>
            <a:r>
              <a:rPr lang="hu-HU" u="sng" dirty="0" smtClean="0">
                <a:hlinkClick r:id="rId4"/>
              </a:rPr>
              <a:t>http://www.sinoukde-desertification.com/</a:t>
            </a:r>
            <a:endParaRPr lang="hu-HU" dirty="0" smtClean="0"/>
          </a:p>
          <a:p>
            <a:pPr lvl="0"/>
            <a:r>
              <a:rPr lang="hu-HU" u="sng" dirty="0" smtClean="0">
                <a:hlinkClick r:id="rId5"/>
              </a:rPr>
              <a:t>http://globalproblems.nyf.hu/talaj/elsivatagosodas/</a:t>
            </a:r>
            <a:endParaRPr lang="hu-HU" dirty="0" smtClean="0"/>
          </a:p>
          <a:p>
            <a:pPr lvl="0"/>
            <a:r>
              <a:rPr lang="hu-HU" u="sng" dirty="0" smtClean="0">
                <a:hlinkClick r:id="rId6"/>
              </a:rPr>
              <a:t>http://www.nemzetigeografia.hu/node/542</a:t>
            </a:r>
            <a:endParaRPr lang="hu-HU" dirty="0" smtClean="0"/>
          </a:p>
          <a:p>
            <a:pPr lvl="0"/>
            <a:r>
              <a:rPr lang="hu-HU" u="sng" dirty="0" smtClean="0">
                <a:hlinkClick r:id="rId7"/>
              </a:rPr>
              <a:t>http://termtud.akg.hu/okt/9/valtozof/6elsivat.htm</a:t>
            </a:r>
            <a:endParaRPr lang="hu-HU" dirty="0" smtClean="0"/>
          </a:p>
          <a:p>
            <a:r>
              <a:rPr lang="hu-HU" u="sng" dirty="0" smtClean="0">
                <a:hlinkClick r:id="rId8"/>
              </a:rPr>
              <a:t>http://</a:t>
            </a:r>
            <a:r>
              <a:rPr lang="hu-HU" u="sng" dirty="0" smtClean="0">
                <a:hlinkClick r:id="rId8"/>
              </a:rPr>
              <a:t>hvg.hu/tudomany/20110104_kina_elsivatagosodas</a:t>
            </a:r>
            <a:endParaRPr lang="hu-HU" u="sng" dirty="0" smtClean="0"/>
          </a:p>
          <a:p>
            <a:pPr lvl="0"/>
            <a:r>
              <a:rPr lang="hu-HU" u="sng" dirty="0" smtClean="0">
                <a:hlinkClick r:id="rId9"/>
              </a:rPr>
              <a:t>http://www.felsofokon.hu/meszaros-andras-blogja/2011/06/15/elsivatagosodas</a:t>
            </a:r>
            <a:endParaRPr lang="hu-HU" dirty="0" smtClean="0"/>
          </a:p>
          <a:p>
            <a:pPr lvl="0"/>
            <a:r>
              <a:rPr lang="hu-HU" u="sng" dirty="0" smtClean="0">
                <a:hlinkClick r:id="rId10"/>
              </a:rPr>
              <a:t>http://www.zoldmuzeum.hu/afrika-szukulo-vilaga-a-szahel-ovezet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979712" y="3284984"/>
            <a:ext cx="5636158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figyelmet! </a:t>
            </a:r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</a:t>
            </a:r>
            <a:endParaRPr 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Általános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340768"/>
            <a:ext cx="86868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400" dirty="0" smtClean="0"/>
              <a:t>Nem szabad összekeverni az elsivatagosodás szót a sivatagokkal, ugyanis míg a sivatagok a természet csodás képződményei, addig az elsivatagosodás egy viszonylag hosszú folyamatot, a talaj pusztulását jelenti. Ez történhet a klímaváltozás, az emberi tevékenységek és a természet erőinek behatására. Ez a folyamat egészen addig tart, míg a föld ténylegesen sivataggá nem válik.</a:t>
            </a:r>
          </a:p>
          <a:p>
            <a:pPr>
              <a:buNone/>
            </a:pPr>
            <a:r>
              <a:rPr lang="hu-HU" sz="2400" dirty="0" smtClean="0"/>
              <a:t>Az elsivatagosodás egyrészt a klímaváltozás hatására indul meg, viszont maga az elsivatagosodás is hozzájárul a klímaváltozáshoz.</a:t>
            </a:r>
          </a:p>
          <a:p>
            <a:pPr>
              <a:buNone/>
            </a:pPr>
            <a:r>
              <a:rPr lang="hu-HU" sz="2400" dirty="0" smtClean="0"/>
              <a:t>Nagy károkat tesz: termések tönkretétele (rossz terméshozam), aszály, éhínség</a:t>
            </a:r>
          </a:p>
          <a:p>
            <a:pPr>
              <a:buNone/>
            </a:pPr>
            <a:endParaRPr lang="hu-HU" sz="2400" b="1" u="sn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300px-ShrinkingLakeChad-1973-1997-E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0113" y="0"/>
            <a:ext cx="3473887" cy="3636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Kialakulásának okai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916832"/>
            <a:ext cx="86868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Szél</a:t>
            </a:r>
          </a:p>
          <a:p>
            <a:pPr>
              <a:buFont typeface="Arial" pitchFamily="34" charset="0"/>
              <a:buChar char="•"/>
            </a:pPr>
            <a:r>
              <a:rPr lang="hu-HU" u="sng" dirty="0" smtClean="0"/>
              <a:t>Túllegeltetés</a:t>
            </a:r>
          </a:p>
          <a:p>
            <a:pPr>
              <a:buFont typeface="Arial" pitchFamily="34" charset="0"/>
              <a:buChar char="•"/>
            </a:pPr>
            <a:r>
              <a:rPr lang="hu-HU" u="sng" dirty="0" smtClean="0"/>
              <a:t>Erdőirtás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Talajhasznosítás talajjavítás nélkül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Földművelés nem megfelelő talajon, ill. talaj tömörödése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Felszíni és talajvizek elapadása</a:t>
            </a:r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endParaRPr lang="hu-H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Causes+of+desertific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8000"/>
            <a:ext cx="6588441" cy="684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linkages-and-feedback-loops-among-desertification--global-climate-change--a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143"/>
            <a:ext cx="9144000" cy="67457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hart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701694" cy="630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musu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46000"/>
            <a:ext cx="9147757" cy="6012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987824" y="260648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Megoszlás Földi átlagban</a:t>
            </a:r>
            <a:endParaRPr lang="hu-HU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esertification_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úra">
  <a:themeElements>
    <a:clrScheme name="Tú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ú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ú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1064</TotalTime>
  <Words>280</Words>
  <Application>Microsoft Office PowerPoint</Application>
  <PresentationFormat>Diavetítés a képernyőre (4:3 oldalarány)</PresentationFormat>
  <Paragraphs>58</Paragraphs>
  <Slides>23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4" baseType="lpstr">
      <vt:lpstr>Túra</vt:lpstr>
      <vt:lpstr>A változó éghajlattal összefüggő változások, problémák bemutatása (elsivatagosodás) </vt:lpstr>
      <vt:lpstr>2. dia</vt:lpstr>
      <vt:lpstr>Általános</vt:lpstr>
      <vt:lpstr>Kialakulásának okai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Küzdelem az elsivatagosodás ellen</vt:lpstr>
      <vt:lpstr>20. dia</vt:lpstr>
      <vt:lpstr>21. dia</vt:lpstr>
      <vt:lpstr>22. dia</vt:lpstr>
      <vt:lpstr>23.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változó éghajlattal összefüggő változások, problémák bemutatása (elsivatagosodás)</dc:title>
  <dc:creator>1234</dc:creator>
  <cp:lastModifiedBy>1234</cp:lastModifiedBy>
  <cp:revision>85</cp:revision>
  <dcterms:created xsi:type="dcterms:W3CDTF">2013-10-29T16:27:39Z</dcterms:created>
  <dcterms:modified xsi:type="dcterms:W3CDTF">2013-11-13T21:21:32Z</dcterms:modified>
</cp:coreProperties>
</file>