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3" r:id="rId8"/>
    <p:sldId id="266" r:id="rId9"/>
    <p:sldId id="267" r:id="rId10"/>
    <p:sldId id="269" r:id="rId11"/>
    <p:sldId id="270" r:id="rId12"/>
    <p:sldId id="268" r:id="rId13"/>
    <p:sldId id="271" r:id="rId14"/>
    <p:sldId id="276" r:id="rId15"/>
    <p:sldId id="272" r:id="rId16"/>
    <p:sldId id="273" r:id="rId17"/>
    <p:sldId id="274" r:id="rId18"/>
    <p:sldId id="275" r:id="rId19"/>
    <p:sldId id="278" r:id="rId20"/>
    <p:sldId id="277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010B-0AA8-4261-95A1-7517473C43F5}" type="datetimeFigureOut">
              <a:rPr lang="hu-HU" smtClean="0"/>
              <a:pPr/>
              <a:t>2013.11.13.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9C6C-5A6C-49C0-A22A-CC256EDF336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010B-0AA8-4261-95A1-7517473C43F5}" type="datetimeFigureOut">
              <a:rPr lang="hu-HU" smtClean="0"/>
              <a:pPr/>
              <a:t>2013.11.13.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9C6C-5A6C-49C0-A22A-CC256EDF336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010B-0AA8-4261-95A1-7517473C43F5}" type="datetimeFigureOut">
              <a:rPr lang="hu-HU" smtClean="0"/>
              <a:pPr/>
              <a:t>2013.11.13.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9C6C-5A6C-49C0-A22A-CC256EDF336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010B-0AA8-4261-95A1-7517473C43F5}" type="datetimeFigureOut">
              <a:rPr lang="hu-HU" smtClean="0"/>
              <a:pPr/>
              <a:t>2013.11.13.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9C6C-5A6C-49C0-A22A-CC256EDF336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010B-0AA8-4261-95A1-7517473C43F5}" type="datetimeFigureOut">
              <a:rPr lang="hu-HU" smtClean="0"/>
              <a:pPr/>
              <a:t>2013.11.13.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9C6C-5A6C-49C0-A22A-CC256EDF336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010B-0AA8-4261-95A1-7517473C43F5}" type="datetimeFigureOut">
              <a:rPr lang="hu-HU" smtClean="0"/>
              <a:pPr/>
              <a:t>2013.11.13.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9C6C-5A6C-49C0-A22A-CC256EDF336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010B-0AA8-4261-95A1-7517473C43F5}" type="datetimeFigureOut">
              <a:rPr lang="hu-HU" smtClean="0"/>
              <a:pPr/>
              <a:t>2013.11.13.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9C6C-5A6C-49C0-A22A-CC256EDF336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010B-0AA8-4261-95A1-7517473C43F5}" type="datetimeFigureOut">
              <a:rPr lang="hu-HU" smtClean="0"/>
              <a:pPr/>
              <a:t>2013.11.13.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9C6C-5A6C-49C0-A22A-CC256EDF336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010B-0AA8-4261-95A1-7517473C43F5}" type="datetimeFigureOut">
              <a:rPr lang="hu-HU" smtClean="0"/>
              <a:pPr/>
              <a:t>2013.11.13.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9C6C-5A6C-49C0-A22A-CC256EDF336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010B-0AA8-4261-95A1-7517473C43F5}" type="datetimeFigureOut">
              <a:rPr lang="hu-HU" smtClean="0"/>
              <a:pPr/>
              <a:t>2013.11.13.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9C6C-5A6C-49C0-A22A-CC256EDF336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010B-0AA8-4261-95A1-7517473C43F5}" type="datetimeFigureOut">
              <a:rPr lang="hu-HU" smtClean="0"/>
              <a:pPr/>
              <a:t>2013.11.13.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9C6C-5A6C-49C0-A22A-CC256EDF336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E010B-0AA8-4261-95A1-7517473C43F5}" type="datetimeFigureOut">
              <a:rPr lang="hu-HU" smtClean="0"/>
              <a:pPr/>
              <a:t>2013.11.13.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39C6C-5A6C-49C0-A22A-CC256EDF336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hu.wikipedia.org/wiki/Fenntarthat%C3%B3_fejl%C5%91d%C3%A9s" TargetMode="External"/><Relationship Id="rId2" Type="http://schemas.openxmlformats.org/officeDocument/2006/relationships/hyperlink" Target="http://www.ff3.hu/fejlode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hu/" TargetMode="External"/><Relationship Id="rId5" Type="http://schemas.openxmlformats.org/officeDocument/2006/relationships/hyperlink" Target="http://epp.eurostat.ec.europa.eu/cache/ITY_OFFPUB/224-HU/HU/224-HU-HU.PDF" TargetMode="External"/><Relationship Id="rId4" Type="http://schemas.openxmlformats.org/officeDocument/2006/relationships/hyperlink" Target="http://www.ceeweb.org/hu/eu-sd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>
            <a:normAutofit/>
          </a:bodyPr>
          <a:lstStyle/>
          <a:p>
            <a:r>
              <a:rPr lang="hu-HU" sz="6600" i="1" u="sng" dirty="0" smtClean="0"/>
              <a:t>Fenntartható fejlődés</a:t>
            </a:r>
            <a:endParaRPr lang="hu-HU" sz="6600" i="1" u="sng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1988840"/>
            <a:ext cx="6400800" cy="1752600"/>
          </a:xfrm>
        </p:spPr>
        <p:txBody>
          <a:bodyPr>
            <a:noAutofit/>
          </a:bodyPr>
          <a:lstStyle/>
          <a:p>
            <a:r>
              <a:rPr lang="hu-HU" sz="3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fenntartható fejlődés fogalma, alapelemei, európai célkitűzések</a:t>
            </a:r>
          </a:p>
          <a:p>
            <a:r>
              <a:rPr lang="hu-HU" sz="3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(13. téma)</a:t>
            </a:r>
          </a:p>
          <a:p>
            <a:endParaRPr lang="hu-HU" sz="3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sz="3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u-HU" sz="3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hu-H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2013.11.14.</a:t>
            </a:r>
            <a:endParaRPr lang="hu-HU" sz="36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55576" y="260648"/>
            <a:ext cx="7200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i="1" dirty="0"/>
              <a:t>Világunk jelenleg jóval több erőforrást használ, mint amennyit a fenntarthatóság megenged. Ebből következően a jelenlegi gazdasági rendszer csak jelentős többlet-erőforrásokkal képes működni. Ha ezek az erőforrások kimerülnek, a gazdaság komoly veszélybe kerülhet. Mivel az erőforrás-felhasználás 87%-át fosszilis energiahordozók képviselik, ezek fogyása rejti a legnagyobb kockázatot. A legújabb bizonyítékok alapján a könnyen kitermelhető fosszilis energiahordozókat már kitermeltük. Ezek közül is a legnyilvánvalóbb a </a:t>
            </a:r>
            <a:r>
              <a:rPr lang="hu-HU" sz="2800" i="1" dirty="0" smtClean="0"/>
              <a:t>kőolaj fogyása.</a:t>
            </a:r>
            <a:endParaRPr lang="hu-HU" sz="28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hu-HU" sz="2400" dirty="0"/>
              <a:t>Önmagában semmilyen termék nem képes arra, hogy a fenntartható társadalmat létrehozza. A fenntarthatósághoz elsősorban értékrend váltásra van </a:t>
            </a:r>
            <a:r>
              <a:rPr lang="hu-HU" sz="2400" dirty="0" smtClean="0"/>
              <a:t>szükség.</a:t>
            </a:r>
            <a:br>
              <a:rPr lang="hu-HU" sz="2400" dirty="0" smtClean="0"/>
            </a:br>
            <a:r>
              <a:rPr lang="hu-HU" sz="2400" dirty="0" smtClean="0"/>
              <a:t>Például minél nagyobb szerep a megújuló energiaforrásoknak.</a:t>
            </a:r>
            <a:endParaRPr lang="hu-HU" sz="2400" dirty="0"/>
          </a:p>
        </p:txBody>
      </p:sp>
      <p:pic>
        <p:nvPicPr>
          <p:cNvPr id="4" name="Tartalom helye 3" descr="p002_0_02_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844824"/>
            <a:ext cx="7117462" cy="4477874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i="1" dirty="0" smtClean="0"/>
              <a:t>Önfenntartó rendszereket kell kialakítani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i="1" dirty="0"/>
              <a:t>Az önfenntartó rendszerek kialakulásának és fennmaradásának </a:t>
            </a:r>
            <a:r>
              <a:rPr lang="hu-HU" sz="2400" i="1" u="sng" dirty="0"/>
              <a:t>két feltétele </a:t>
            </a:r>
            <a:r>
              <a:rPr lang="hu-HU" sz="2400" i="1" dirty="0" smtClean="0"/>
              <a:t>van:</a:t>
            </a:r>
          </a:p>
          <a:p>
            <a:r>
              <a:rPr lang="hu-HU" sz="2400" i="1" dirty="0"/>
              <a:t>Az egyik, hogy a rendszer elemei kölcsönhatásban legyenek egymással. Sokszor elegendő már az is hogy az elemek a közvetlen szomszédjaikkal legyenek kölcsönhatásban. A kölcsönhatás jellege lehet összetartó és taszító is, de hosszú távon az összetartás kell, hogy domináljon</a:t>
            </a:r>
            <a:r>
              <a:rPr lang="hu-HU" sz="2400" i="1" dirty="0" smtClean="0"/>
              <a:t>.</a:t>
            </a:r>
          </a:p>
          <a:p>
            <a:r>
              <a:rPr lang="hu-HU" sz="2400" i="1" dirty="0"/>
              <a:t>A másik feltétel az, hogy a rendszer legyen nyitott, azaz álljon kölcsönhatásban a környezettel. Az önfenntartó rendszernek szoros kapcsolatban kell állnia a környezettel, amivel anyagot és energiát cserél.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772400" cy="1470025"/>
          </a:xfrm>
        </p:spPr>
        <p:txBody>
          <a:bodyPr>
            <a:noAutofit/>
          </a:bodyPr>
          <a:lstStyle/>
          <a:p>
            <a:r>
              <a:rPr lang="hu-HU" sz="5400" i="1" u="sng" dirty="0" smtClean="0"/>
              <a:t>Az EU fenntartható fejlődés stratégiájának bemutatása</a:t>
            </a:r>
            <a:endParaRPr lang="hu-HU" sz="5400" i="1" u="sng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 descr="77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4300" y="2506354"/>
            <a:ext cx="7222116" cy="416300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755576" y="332656"/>
            <a:ext cx="777686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i="1" dirty="0" smtClean="0"/>
              <a:t>Az EU fenntartható fejlődési stratégiája (</a:t>
            </a:r>
            <a:r>
              <a:rPr lang="hu-HU" sz="3200" i="1" u="sng" dirty="0" smtClean="0"/>
              <a:t>EU </a:t>
            </a:r>
            <a:r>
              <a:rPr lang="hu-HU" sz="3200" i="1" u="sng" dirty="0" err="1" smtClean="0"/>
              <a:t>Sustainable</a:t>
            </a:r>
            <a:r>
              <a:rPr lang="hu-HU" sz="3200" i="1" u="sng" dirty="0" smtClean="0"/>
              <a:t> </a:t>
            </a:r>
            <a:r>
              <a:rPr lang="hu-HU" sz="3200" i="1" u="sng" dirty="0" err="1" smtClean="0"/>
              <a:t>Development</a:t>
            </a:r>
            <a:r>
              <a:rPr lang="hu-HU" sz="3200" i="1" u="sng" dirty="0" smtClean="0"/>
              <a:t> </a:t>
            </a:r>
            <a:r>
              <a:rPr lang="hu-HU" sz="3200" i="1" u="sng" dirty="0" err="1" smtClean="0"/>
              <a:t>Strategy</a:t>
            </a:r>
            <a:r>
              <a:rPr lang="hu-HU" sz="3200" i="1" u="sng" dirty="0" smtClean="0"/>
              <a:t>, EU SDS</a:t>
            </a:r>
            <a:r>
              <a:rPr lang="hu-HU" sz="3200" i="1" dirty="0" smtClean="0"/>
              <a:t>) leírja, hogy az EU hogyan felelhet meg még jobban a fenntartható fejlődés jelentette kihívásnak. </a:t>
            </a:r>
          </a:p>
          <a:p>
            <a:r>
              <a:rPr lang="hu-HU" sz="3200" i="1" dirty="0" smtClean="0"/>
              <a:t>Az átfogó cél a polgárok életminőségének folyamatos javítása olyan fenntartható közösségek révén, amelyek hatékonyan kezelik és használják fel az erőforrásokat, és kiaknázzák a gazdaságban rejlő ökológiai és szociális innovációs lehetőségeket, biztosítva egyúttal a jólétet, a környezet védelmét és a társadalmi kohéziót. </a:t>
            </a:r>
            <a:endParaRPr lang="hu-HU" sz="32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hu-HU" i="1" u="sng" dirty="0" smtClean="0"/>
              <a:t>Bevezetés</a:t>
            </a:r>
            <a:endParaRPr lang="hu-HU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Autofit/>
          </a:bodyPr>
          <a:lstStyle/>
          <a:p>
            <a:r>
              <a:rPr lang="hu-HU" sz="2600" i="1" dirty="0" smtClean="0"/>
              <a:t>A fenntartható fejlődés alapvető célkitűzésként jelenik meg az EU jelenlegi Szerződéseiben.</a:t>
            </a:r>
          </a:p>
          <a:p>
            <a:r>
              <a:rPr lang="hu-HU" sz="2600" i="1" dirty="0" smtClean="0"/>
              <a:t>2001 júniusában az Európai Tanács Göteborgban elfogadta a Bizottság által készített Fenntartható Fejlődés Stratégiát</a:t>
            </a:r>
            <a:r>
              <a:rPr lang="hu-HU" sz="2600" dirty="0" smtClean="0"/>
              <a:t>.</a:t>
            </a:r>
          </a:p>
          <a:p>
            <a:r>
              <a:rPr lang="hu-HU" sz="2600" i="1" dirty="0" smtClean="0"/>
              <a:t>Sajnos ez figyelmen kívül hagyja azt a felismerést, hogy a környezeti, társadalmi és gazdasági kérdések és problémák összefonódnak és nem lehetséges őket egymással ellentmondó stratégiákkal kezelni.</a:t>
            </a:r>
          </a:p>
          <a:p>
            <a:r>
              <a:rPr lang="hu-HU" sz="2600" i="1" dirty="0" smtClean="0"/>
              <a:t>A Stratégia megfogalmaz néhány javaslatot az előrelépés érdekében, amelyek ugyan a legtöbb esetben valóban kívánatosak, de a tagországokra nézve semmilyen kötelező érvénnyel nem bírnak.</a:t>
            </a:r>
            <a:endParaRPr lang="hu-HU" sz="26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u="sng" dirty="0" smtClean="0"/>
              <a:t>Célok</a:t>
            </a:r>
            <a:endParaRPr lang="hu-HU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2800" i="1" dirty="0" smtClean="0"/>
              <a:t>A hosszú távú célok és intézkedések meghatározásánál a következő területeket vették sorra:</a:t>
            </a:r>
          </a:p>
          <a:p>
            <a:r>
              <a:rPr lang="hu-HU" sz="2800" i="1" dirty="0" smtClean="0"/>
              <a:t>klímaváltozás és megújuló energiák használata;</a:t>
            </a:r>
          </a:p>
          <a:p>
            <a:r>
              <a:rPr lang="hu-HU" sz="2800" i="1" dirty="0" smtClean="0"/>
              <a:t>közegészségügyi veszélyek;</a:t>
            </a:r>
          </a:p>
          <a:p>
            <a:r>
              <a:rPr lang="hu-HU" sz="2800" i="1" dirty="0" smtClean="0"/>
              <a:t>természeti erőforrások felelősségteljesebb kezelése;</a:t>
            </a:r>
          </a:p>
          <a:p>
            <a:r>
              <a:rPr lang="hu-HU" sz="2800" i="1" dirty="0" smtClean="0"/>
              <a:t>a közlekedés és földhasználat fejlesztése;</a:t>
            </a:r>
          </a:p>
          <a:p>
            <a:r>
              <a:rPr lang="hu-HU" sz="2800" i="1" dirty="0" smtClean="0"/>
              <a:t>az előrehaladás éves értékelése;</a:t>
            </a:r>
          </a:p>
          <a:p>
            <a:r>
              <a:rPr lang="hu-HU" sz="2800" i="1" dirty="0" smtClean="0"/>
              <a:t>az EU intézmények munkamódszereinek megváltoztatása;</a:t>
            </a:r>
          </a:p>
          <a:p>
            <a:r>
              <a:rPr lang="hu-HU" sz="2800" i="1" dirty="0" smtClean="0"/>
              <a:t>a Stratégia középtávú felülvizsgálatai.</a:t>
            </a:r>
            <a:endParaRPr lang="hu-HU" sz="28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95536" y="260648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i="1" dirty="0" smtClean="0"/>
              <a:t>A célkitűzések néhány esetben valóban ambiciózusak. Többek között a klímaváltozás esetében megjegyzi, hogy a Kiotói vállalások teljesítése csupán az első lépés, és az EU-nak arra kell törekednie, hogy évente átlagosan 1%-kal csökkentse az üvegházhatású gázok kibocsátását.</a:t>
            </a:r>
            <a:endParaRPr lang="hu-HU" sz="2400" i="1" dirty="0"/>
          </a:p>
        </p:txBody>
      </p:sp>
      <p:pic>
        <p:nvPicPr>
          <p:cNvPr id="3" name="Kép 2" descr="carbon-dioxide-emission-from-energy-u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60848"/>
            <a:ext cx="9144000" cy="479715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i="1" u="sng" dirty="0" smtClean="0"/>
              <a:t>Az Európai Unióban a fenntartható fejlődéssel kapcsolatosan elért eredmények</a:t>
            </a:r>
            <a:endParaRPr lang="hu-HU" sz="3600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fenntartható fejlődést illetően elért eredmények mérése az EU SDS szerves részét képezi, és az </a:t>
            </a:r>
            <a:r>
              <a:rPr lang="hu-HU" dirty="0" err="1" smtClean="0"/>
              <a:t>Eurostat</a:t>
            </a:r>
            <a:r>
              <a:rPr lang="hu-HU" dirty="0" smtClean="0"/>
              <a:t> feladata az, hogy az EU fenntartható fejlődésre vonatkozó mutatói (EU </a:t>
            </a:r>
            <a:r>
              <a:rPr lang="hu-HU" dirty="0" err="1" smtClean="0"/>
              <a:t>sustainable</a:t>
            </a:r>
            <a:r>
              <a:rPr lang="hu-HU" dirty="0" smtClean="0"/>
              <a:t> </a:t>
            </a:r>
            <a:r>
              <a:rPr lang="hu-HU" dirty="0" err="1" smtClean="0"/>
              <a:t>development</a:t>
            </a:r>
            <a:r>
              <a:rPr lang="hu-HU" dirty="0" smtClean="0"/>
              <a:t> </a:t>
            </a:r>
            <a:r>
              <a:rPr lang="hu-HU" dirty="0" err="1" smtClean="0"/>
              <a:t>indicator</a:t>
            </a:r>
            <a:r>
              <a:rPr lang="hu-HU" dirty="0" smtClean="0"/>
              <a:t>, </a:t>
            </a:r>
            <a:r>
              <a:rPr lang="hu-HU" dirty="0" err="1" smtClean="0"/>
              <a:t>EU</a:t>
            </a:r>
            <a:r>
              <a:rPr lang="hu-HU" dirty="0" smtClean="0"/>
              <a:t> SDI) alapján kétévente monitoring jelentést készítsen.</a:t>
            </a:r>
          </a:p>
          <a:p>
            <a:endParaRPr lang="hu-H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u="sng" dirty="0" smtClean="0"/>
              <a:t>SDI- témá</a:t>
            </a:r>
            <a:r>
              <a:rPr lang="hu-HU" dirty="0" smtClean="0"/>
              <a:t>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r>
              <a:rPr lang="hu-HU" sz="2800" i="1" dirty="0" smtClean="0"/>
              <a:t>Társadalmi-gazdasági fejlődés</a:t>
            </a:r>
          </a:p>
          <a:p>
            <a:r>
              <a:rPr lang="hu-HU" sz="2800" i="1" dirty="0" smtClean="0"/>
              <a:t>Fenntartható fogyasztás és termelés </a:t>
            </a:r>
          </a:p>
          <a:p>
            <a:r>
              <a:rPr lang="hu-HU" sz="2800" i="1" dirty="0" smtClean="0"/>
              <a:t>Társadalmi integráció </a:t>
            </a:r>
          </a:p>
          <a:p>
            <a:r>
              <a:rPr lang="hu-HU" sz="2800" i="1" dirty="0" smtClean="0"/>
              <a:t>Demográfiai változások</a:t>
            </a:r>
          </a:p>
          <a:p>
            <a:r>
              <a:rPr lang="hu-HU" sz="2800" i="1" dirty="0" smtClean="0"/>
              <a:t>Közegészségügy</a:t>
            </a:r>
          </a:p>
          <a:p>
            <a:r>
              <a:rPr lang="hu-HU" sz="2800" i="1" dirty="0" smtClean="0"/>
              <a:t>Éghajlatváltozás és energia</a:t>
            </a:r>
          </a:p>
          <a:p>
            <a:r>
              <a:rPr lang="hu-HU" sz="2800" i="1" dirty="0" smtClean="0"/>
              <a:t>Fenntartható közlekedés</a:t>
            </a:r>
          </a:p>
          <a:p>
            <a:r>
              <a:rPr lang="hu-HU" sz="2800" i="1" dirty="0" smtClean="0"/>
              <a:t>Természeti erőforrások</a:t>
            </a:r>
          </a:p>
          <a:p>
            <a:r>
              <a:rPr lang="hu-HU" sz="2800" i="1" dirty="0" smtClean="0"/>
              <a:t>Globális partnerség </a:t>
            </a:r>
          </a:p>
          <a:p>
            <a:r>
              <a:rPr lang="hu-HU" sz="2800" i="1" dirty="0" smtClean="0"/>
              <a:t>Jó kormányzás </a:t>
            </a:r>
            <a:endParaRPr lang="hu-HU" sz="28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298378"/>
          </a:xfrm>
        </p:spPr>
        <p:txBody>
          <a:bodyPr>
            <a:normAutofit fontScale="90000"/>
          </a:bodyPr>
          <a:lstStyle/>
          <a:p>
            <a:pPr algn="l"/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i="1" dirty="0" smtClean="0"/>
              <a:t>A </a:t>
            </a:r>
            <a:r>
              <a:rPr lang="hu-HU" i="1" dirty="0"/>
              <a:t>fenntartható fejlődés olyan fejlődés, amely kielégíti a jelen szükségleteit, anélkül, hogy veszélyeztetné a jövő nemzedékek esélyét arra, hogy ők is kielégíthessék </a:t>
            </a:r>
            <a:r>
              <a:rPr lang="hu-HU" i="1" dirty="0" smtClean="0"/>
              <a:t>szükségleteiket.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4" name="Tartalom helye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3102154"/>
            <a:ext cx="4464496" cy="37558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u="sng" dirty="0" smtClean="0"/>
              <a:t>Négyféle változást különböztetünk meg:</a:t>
            </a:r>
            <a:endParaRPr lang="hu-HU" sz="4000" i="1" u="sng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sz="4100" i="1" dirty="0" smtClean="0"/>
              <a:t>Egyértelműen kedvező változások</a:t>
            </a:r>
          </a:p>
          <a:p>
            <a:r>
              <a:rPr lang="hu-HU" sz="4100" i="1" dirty="0" smtClean="0"/>
              <a:t>Mérsékelten kedvező változások</a:t>
            </a:r>
          </a:p>
          <a:p>
            <a:r>
              <a:rPr lang="hu-HU" sz="4100" i="1" dirty="0" smtClean="0"/>
              <a:t>Mérsékelten kedvezőtlen változások</a:t>
            </a:r>
          </a:p>
          <a:p>
            <a:r>
              <a:rPr lang="hu-HU" sz="4100" i="1" dirty="0" smtClean="0"/>
              <a:t>Egyértelműen kedvezőtlen változások</a:t>
            </a:r>
          </a:p>
          <a:p>
            <a:pPr>
              <a:buNone/>
            </a:pPr>
            <a:endParaRPr lang="hu-HU" sz="4100" i="1" dirty="0" smtClean="0"/>
          </a:p>
          <a:p>
            <a:r>
              <a:rPr lang="hu-HU" sz="4100" i="1" dirty="0" smtClean="0"/>
              <a:t>A 2000 óta elért eredmények e fő mutatók alapján történő értékelése meglehetősen vegyes képet mutat.                                     (2011. évi jelentés szerint.)</a:t>
            </a:r>
          </a:p>
        </p:txBody>
      </p:sp>
      <p:sp>
        <p:nvSpPr>
          <p:cNvPr id="6" name="Nap 5"/>
          <p:cNvSpPr/>
          <p:nvPr/>
        </p:nvSpPr>
        <p:spPr>
          <a:xfrm>
            <a:off x="7092280" y="1628800"/>
            <a:ext cx="611560" cy="504056"/>
          </a:xfrm>
          <a:prstGeom prst="sun">
            <a:avLst>
              <a:gd name="adj" fmla="val 15556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Villám 6"/>
          <p:cNvSpPr/>
          <p:nvPr/>
        </p:nvSpPr>
        <p:spPr>
          <a:xfrm>
            <a:off x="7956376" y="3501008"/>
            <a:ext cx="504056" cy="360040"/>
          </a:xfrm>
          <a:prstGeom prst="lightningBol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Felhő 7"/>
          <p:cNvSpPr/>
          <p:nvPr/>
        </p:nvSpPr>
        <p:spPr>
          <a:xfrm>
            <a:off x="7452320" y="2636912"/>
            <a:ext cx="683568" cy="432048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Nap 8"/>
          <p:cNvSpPr/>
          <p:nvPr/>
        </p:nvSpPr>
        <p:spPr>
          <a:xfrm>
            <a:off x="6732240" y="2060848"/>
            <a:ext cx="576064" cy="504056"/>
          </a:xfrm>
          <a:prstGeom prst="su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Felhő 9"/>
          <p:cNvSpPr/>
          <p:nvPr/>
        </p:nvSpPr>
        <p:spPr>
          <a:xfrm>
            <a:off x="6876256" y="2276872"/>
            <a:ext cx="720080" cy="360040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Felhő 10"/>
          <p:cNvSpPr/>
          <p:nvPr/>
        </p:nvSpPr>
        <p:spPr>
          <a:xfrm>
            <a:off x="7668344" y="3140968"/>
            <a:ext cx="792088" cy="432048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i="1" u="sng" dirty="0" smtClean="0"/>
              <a:t>Egyértelműen kedvező változások</a:t>
            </a:r>
            <a:endParaRPr lang="hu-HU" sz="4000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hu-HU" sz="2800" i="1" u="sng" dirty="0" smtClean="0"/>
              <a:t>Éghajlatváltozás és energia</a:t>
            </a:r>
            <a:r>
              <a:rPr lang="hu-HU" dirty="0" smtClean="0"/>
              <a:t>:   	          </a:t>
            </a:r>
            <a:r>
              <a:rPr lang="hu-HU" sz="2800" i="1" u="sng" dirty="0" smtClean="0"/>
              <a:t>Éghajlatváltozás</a:t>
            </a:r>
            <a:r>
              <a:rPr lang="hu-HU" dirty="0" smtClean="0"/>
              <a:t>:                               	             	</a:t>
            </a:r>
            <a:r>
              <a:rPr lang="hu-HU" sz="2800" i="1" dirty="0" smtClean="0"/>
              <a:t>2000 és 2009 között az EU </a:t>
            </a:r>
            <a:r>
              <a:rPr lang="hu-HU" sz="2800" i="1" dirty="0" err="1" smtClean="0"/>
              <a:t>üvegházhatásúgáz-</a:t>
            </a:r>
            <a:r>
              <a:rPr lang="hu-HU" sz="2800" i="1" dirty="0" smtClean="0"/>
              <a:t>	kibocsátása jelentősen visszaesett, ami 	valószínűvé teszi, hogy mind az EU-15 kiotói 	kötelezettségvállalása (utalva a 2008- 2012-ig 	történő 8%-os csökkenésre), mind az EU-27 	konkrét célkitűzése – az 1990-es szinthez képest 	2020-ig a kibocsátás 20%-kal történő 	csökkentésére – megvalósul.</a:t>
            </a:r>
            <a:endParaRPr lang="hu-HU" sz="2800" i="1" dirty="0"/>
          </a:p>
        </p:txBody>
      </p:sp>
      <p:sp>
        <p:nvSpPr>
          <p:cNvPr id="4" name="Nap 3"/>
          <p:cNvSpPr/>
          <p:nvPr/>
        </p:nvSpPr>
        <p:spPr>
          <a:xfrm>
            <a:off x="8229600" y="476672"/>
            <a:ext cx="734888" cy="792088"/>
          </a:xfrm>
          <a:prstGeom prst="su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i="1" u="sng" dirty="0" smtClean="0"/>
              <a:t>Egyértelműen kedvező változások</a:t>
            </a:r>
            <a:endParaRPr lang="hu-HU" sz="4000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 lnSpcReduction="10000"/>
          </a:bodyPr>
          <a:lstStyle/>
          <a:p>
            <a:r>
              <a:rPr lang="hu-HU" i="1" u="sng" dirty="0" smtClean="0"/>
              <a:t>Energia</a:t>
            </a:r>
            <a:r>
              <a:rPr lang="hu-HU" dirty="0" smtClean="0"/>
              <a:t>:  							</a:t>
            </a:r>
            <a:r>
              <a:rPr lang="hu-HU" sz="2800" i="1" dirty="0" smtClean="0"/>
              <a:t>a </a:t>
            </a:r>
            <a:r>
              <a:rPr lang="hu-HU" sz="2800" i="1" dirty="0" err="1" smtClean="0"/>
              <a:t>megújulóenergia-fogyasztáshoz</a:t>
            </a:r>
            <a:r>
              <a:rPr lang="hu-HU" sz="2800" i="1" dirty="0" smtClean="0"/>
              <a:t> 			kapcsolódó második fő mutató adatai csak 		2006-tól 2008-ig állnak rendelkezésre. Ha 	azonban e rövid időszak változásának jelenlegi 	ütemét fenn tudjuk tartani, az EU valószínűleg 	teljesíteni tudja a bruttó végső 	energiafelhasználásban 2020-ra kitűzött 20%-os 	</a:t>
            </a:r>
            <a:r>
              <a:rPr lang="hu-HU" sz="2800" i="1" dirty="0" err="1" smtClean="0"/>
              <a:t>megújulóenergia</a:t>
            </a:r>
            <a:r>
              <a:rPr lang="hu-HU" sz="2800" i="1" dirty="0" smtClean="0"/>
              <a:t> arányra vonatkozó célkitűzését.								</a:t>
            </a:r>
          </a:p>
          <a:p>
            <a:r>
              <a:rPr lang="hu-HU" sz="2800" i="1" dirty="0" smtClean="0"/>
              <a:t>A </a:t>
            </a:r>
            <a:r>
              <a:rPr lang="hu-HU" sz="2800" i="1" u="sng" dirty="0" smtClean="0"/>
              <a:t>társadalmi integráció</a:t>
            </a:r>
            <a:r>
              <a:rPr lang="hu-HU" sz="2800" i="1" dirty="0" smtClean="0"/>
              <a:t> is az egyértelműen kedvező változások közé tartozik.								 </a:t>
            </a:r>
          </a:p>
          <a:p>
            <a:endParaRPr lang="hu-HU" sz="2800" i="1" dirty="0"/>
          </a:p>
        </p:txBody>
      </p:sp>
      <p:sp>
        <p:nvSpPr>
          <p:cNvPr id="4" name="Nap 3"/>
          <p:cNvSpPr/>
          <p:nvPr/>
        </p:nvSpPr>
        <p:spPr>
          <a:xfrm>
            <a:off x="8229600" y="260648"/>
            <a:ext cx="662880" cy="792088"/>
          </a:xfrm>
          <a:prstGeom prst="su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i="1" u="sng" dirty="0" smtClean="0"/>
              <a:t>Mérsékelten kedvező változások</a:t>
            </a:r>
            <a:endParaRPr lang="hu-HU" sz="4000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616624"/>
          </a:xfrm>
        </p:spPr>
        <p:txBody>
          <a:bodyPr>
            <a:normAutofit/>
          </a:bodyPr>
          <a:lstStyle/>
          <a:p>
            <a:r>
              <a:rPr lang="hu-HU" sz="2800" i="1" u="sng" dirty="0" smtClean="0"/>
              <a:t>Természeti erőforrások</a:t>
            </a:r>
            <a:r>
              <a:rPr lang="hu-HU" sz="2800" i="1" dirty="0" smtClean="0"/>
              <a:t>:  					A madárfajok egyedszámára vonatkozó adatok 	arra utalnak, hogy a valamennyi madárra 	vonatkozó index kis mértékben nőtt, bár a 	szántóföldi madárfajok egyedszáma 2000 és 	2008 között kedvezőtlen mértékben csökkent. </a:t>
            </a:r>
          </a:p>
          <a:p>
            <a:endParaRPr lang="hu-HU" sz="2800" i="1" dirty="0" smtClean="0"/>
          </a:p>
          <a:p>
            <a:pPr>
              <a:buNone/>
            </a:pPr>
            <a:endParaRPr lang="hu-HU" sz="2800" i="1" dirty="0" smtClean="0"/>
          </a:p>
        </p:txBody>
      </p:sp>
      <p:sp>
        <p:nvSpPr>
          <p:cNvPr id="4" name="Nap 3"/>
          <p:cNvSpPr/>
          <p:nvPr/>
        </p:nvSpPr>
        <p:spPr>
          <a:xfrm>
            <a:off x="7956376" y="260648"/>
            <a:ext cx="504056" cy="504056"/>
          </a:xfrm>
          <a:prstGeom prst="su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Felhő 4"/>
          <p:cNvSpPr/>
          <p:nvPr/>
        </p:nvSpPr>
        <p:spPr>
          <a:xfrm>
            <a:off x="8028384" y="548680"/>
            <a:ext cx="755576" cy="360040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" name="Kép 6" descr="1_orig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692817"/>
            <a:ext cx="4752528" cy="31651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i="1" u="sng" dirty="0" smtClean="0"/>
              <a:t>Mérsékelten kedvező változások</a:t>
            </a:r>
            <a:endParaRPr lang="hu-HU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 smtClean="0"/>
              <a:t>Ebbe a csoportba tartoznak továbbá:</a:t>
            </a:r>
            <a:r>
              <a:rPr lang="hu-HU" dirty="0" smtClean="0"/>
              <a:t>		</a:t>
            </a:r>
            <a:r>
              <a:rPr lang="hu-HU" i="1" dirty="0" smtClean="0"/>
              <a:t>a </a:t>
            </a:r>
            <a:r>
              <a:rPr lang="hu-HU" i="1" u="sng" dirty="0" smtClean="0"/>
              <a:t>társadalmi-gazdasági fejlődés</a:t>
            </a:r>
            <a:r>
              <a:rPr lang="hu-HU" i="1" dirty="0" smtClean="0"/>
              <a:t>			 és a </a:t>
            </a:r>
            <a:r>
              <a:rPr lang="hu-HU" i="1" u="sng" dirty="0" smtClean="0"/>
              <a:t>közegészségüg</a:t>
            </a:r>
            <a:r>
              <a:rPr lang="hu-HU" i="1" dirty="0" smtClean="0"/>
              <a:t>y</a:t>
            </a:r>
            <a:endParaRPr lang="hu-HU" i="1" dirty="0"/>
          </a:p>
        </p:txBody>
      </p:sp>
      <p:sp>
        <p:nvSpPr>
          <p:cNvPr id="4" name="Nap 3"/>
          <p:cNvSpPr/>
          <p:nvPr/>
        </p:nvSpPr>
        <p:spPr>
          <a:xfrm>
            <a:off x="8244408" y="404664"/>
            <a:ext cx="626368" cy="576064"/>
          </a:xfrm>
          <a:prstGeom prst="su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Felhő 4"/>
          <p:cNvSpPr/>
          <p:nvPr/>
        </p:nvSpPr>
        <p:spPr>
          <a:xfrm>
            <a:off x="8316416" y="692696"/>
            <a:ext cx="827584" cy="432048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i="1" u="sng" dirty="0" smtClean="0"/>
              <a:t>Mérsékelten kedvezőtlen változások</a:t>
            </a:r>
            <a:endParaRPr lang="hu-HU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949280"/>
          </a:xfrm>
        </p:spPr>
        <p:txBody>
          <a:bodyPr/>
          <a:lstStyle/>
          <a:p>
            <a:r>
              <a:rPr lang="hu-HU" i="1" u="sng" dirty="0" smtClean="0"/>
              <a:t>Természeti erőforrások</a:t>
            </a:r>
            <a:r>
              <a:rPr lang="hu-HU" dirty="0" smtClean="0"/>
              <a:t>:				       </a:t>
            </a:r>
            <a:r>
              <a:rPr lang="hu-HU" sz="2800" i="1" dirty="0" smtClean="0"/>
              <a:t>A halállományok megőrzését illetően a biztonságos biológiai határértékeken kívüli összes halfogás aránya 2009-ben megközelítette a 24%-ot. Bár ez a 2000. évi 37%-os arányhoz viszonyítva javulásnak tekinthető, az összes halfogás még mindig meghaladta a fenntartható halászati szintet.</a:t>
            </a:r>
            <a:endParaRPr lang="hu-HU" sz="2800" i="1" dirty="0"/>
          </a:p>
        </p:txBody>
      </p:sp>
      <p:sp>
        <p:nvSpPr>
          <p:cNvPr id="4" name="Felhő 3"/>
          <p:cNvSpPr/>
          <p:nvPr/>
        </p:nvSpPr>
        <p:spPr>
          <a:xfrm>
            <a:off x="8244408" y="404664"/>
            <a:ext cx="720080" cy="432048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5" name="Kép 4" descr="southern_bluefin_tuna_thunnus_maccoyii_ian_gordon_auscape_internatio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4077072"/>
            <a:ext cx="5544616" cy="27809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i="1" u="sng" dirty="0" smtClean="0"/>
              <a:t>Mérsékelten kedvezőtlen változások</a:t>
            </a:r>
            <a:endParaRPr lang="hu-HU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 smtClean="0"/>
              <a:t>A jelentés ide sorolja még a következő témákat</a:t>
            </a:r>
            <a:r>
              <a:rPr lang="hu-HU" dirty="0" smtClean="0"/>
              <a:t>:									</a:t>
            </a:r>
            <a:r>
              <a:rPr lang="hu-HU" i="1" u="sng" dirty="0" smtClean="0"/>
              <a:t>Fenntartható fogyasztás és termelés</a:t>
            </a:r>
            <a:r>
              <a:rPr lang="hu-HU" i="1" dirty="0" smtClean="0"/>
              <a:t>		</a:t>
            </a:r>
            <a:r>
              <a:rPr lang="hu-HU" i="1" u="sng" dirty="0" smtClean="0"/>
              <a:t>Demográfiai változások</a:t>
            </a:r>
            <a:r>
              <a:rPr lang="hu-HU" i="1" dirty="0" smtClean="0"/>
              <a:t>				</a:t>
            </a:r>
            <a:r>
              <a:rPr lang="hu-HU" i="1" u="sng" dirty="0" smtClean="0"/>
              <a:t>Fenntartható közlekedés</a:t>
            </a:r>
            <a:r>
              <a:rPr lang="hu-HU" i="1" dirty="0" smtClean="0"/>
              <a:t>				</a:t>
            </a:r>
            <a:r>
              <a:rPr lang="hu-HU" i="1" u="sng" dirty="0" smtClean="0"/>
              <a:t>Globális partnerség</a:t>
            </a:r>
            <a:endParaRPr lang="hu-HU" i="1" u="sng" dirty="0"/>
          </a:p>
        </p:txBody>
      </p:sp>
      <p:sp>
        <p:nvSpPr>
          <p:cNvPr id="4" name="Felhő 3"/>
          <p:cNvSpPr/>
          <p:nvPr/>
        </p:nvSpPr>
        <p:spPr>
          <a:xfrm>
            <a:off x="8279904" y="692696"/>
            <a:ext cx="864096" cy="432048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i="1" u="sng" dirty="0" smtClean="0"/>
              <a:t>Egyértelműen kedvezőtlen változások</a:t>
            </a:r>
            <a:endParaRPr lang="hu-HU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i="1" dirty="0" smtClean="0"/>
              <a:t>Egyik fő mutató sem mutat egyértelműen kedvezőtlen változást – ami arra utal, hogy az Európai Unió a fenntartható fejlődés irányában tartó úton valamelyest tett előrelépést</a:t>
            </a:r>
            <a:r>
              <a:rPr lang="hu-HU" dirty="0" smtClean="0"/>
              <a:t>.</a:t>
            </a:r>
          </a:p>
          <a:p>
            <a:endParaRPr lang="hu-HU" dirty="0" smtClean="0"/>
          </a:p>
          <a:p>
            <a:r>
              <a:rPr lang="hu-HU" i="1" dirty="0" smtClean="0"/>
              <a:t>(</a:t>
            </a:r>
            <a:r>
              <a:rPr lang="hu-HU" sz="3000" i="1" dirty="0" smtClean="0"/>
              <a:t>A „jó kormányzás” témájában nincs fő mutató, mivel egyetlen mutató sem tekinthető kellően szilárdnak ahhoz, hogy a jó kormányzás koncepciójáról átfogó képet nyújtson</a:t>
            </a:r>
            <a:r>
              <a:rPr lang="hu-HU" i="1" dirty="0" smtClean="0"/>
              <a:t>.)</a:t>
            </a:r>
            <a:endParaRPr lang="hu-HU" i="1" dirty="0"/>
          </a:p>
        </p:txBody>
      </p:sp>
      <p:sp>
        <p:nvSpPr>
          <p:cNvPr id="5" name="Villám 4"/>
          <p:cNvSpPr/>
          <p:nvPr/>
        </p:nvSpPr>
        <p:spPr>
          <a:xfrm>
            <a:off x="8639944" y="980728"/>
            <a:ext cx="504056" cy="432048"/>
          </a:xfrm>
          <a:prstGeom prst="lightningBol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Felhő 5"/>
          <p:cNvSpPr/>
          <p:nvPr/>
        </p:nvSpPr>
        <p:spPr>
          <a:xfrm>
            <a:off x="8351912" y="692696"/>
            <a:ext cx="792088" cy="432048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u="sng" dirty="0" smtClean="0"/>
              <a:t>Összegzés</a:t>
            </a:r>
            <a:endParaRPr lang="hu-HU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 smtClean="0"/>
              <a:t>Összességében nem egyértelmű a válasz arra a kérdésre, hogy történt-e előrelépés, vagy sem. 					        Figyelembe véve azonban, hogy a fő mutatók közel fele mérsékelten kedvezőtlen irányban halad, nem lehet még azt a következtetést levonni, hogy az Európai Unió a fenntartható fejlődés útján haladna…</a:t>
            </a:r>
            <a:endParaRPr lang="hu-HU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u="sng" dirty="0" smtClean="0"/>
              <a:t>Források</a:t>
            </a:r>
            <a:endParaRPr lang="hu-HU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hlinkClick r:id="rId2"/>
              </a:rPr>
              <a:t>http://www.ff3.hu/</a:t>
            </a:r>
            <a:r>
              <a:rPr lang="hu-HU" dirty="0" err="1" smtClean="0">
                <a:hlinkClick r:id="rId2"/>
              </a:rPr>
              <a:t>fejlodes.html</a:t>
            </a:r>
            <a:endParaRPr lang="hu-HU" dirty="0" smtClean="0"/>
          </a:p>
          <a:p>
            <a:r>
              <a:rPr lang="hu-HU" dirty="0" smtClean="0">
                <a:hlinkClick r:id="rId3"/>
              </a:rPr>
              <a:t>http://hu.wikipedia.org/wiki/Fenntarthat%C3%B3_fejl%C5%91d%C3%A9s</a:t>
            </a:r>
            <a:endParaRPr lang="hu-HU" dirty="0" smtClean="0"/>
          </a:p>
          <a:p>
            <a:r>
              <a:rPr lang="hu-HU" dirty="0" smtClean="0">
                <a:hlinkClick r:id="rId4"/>
              </a:rPr>
              <a:t>http://www.ceeweb.org/hu/eu-sd/</a:t>
            </a:r>
            <a:endParaRPr lang="hu-HU" dirty="0" smtClean="0"/>
          </a:p>
          <a:p>
            <a:r>
              <a:rPr lang="hu-HU" dirty="0" smtClean="0">
                <a:hlinkClick r:id="rId5"/>
              </a:rPr>
              <a:t>http://epp.eurostat.ec.europa.eu/cache/ITY_OFFPUB/224-HU/HU/224-HU-HU.PDF</a:t>
            </a:r>
            <a:endParaRPr lang="hu-HU" dirty="0" smtClean="0"/>
          </a:p>
          <a:p>
            <a:r>
              <a:rPr lang="hu-HU" dirty="0" smtClean="0"/>
              <a:t>Képek: </a:t>
            </a:r>
            <a:r>
              <a:rPr lang="hu-HU" dirty="0" smtClean="0">
                <a:hlinkClick r:id="rId6"/>
              </a:rPr>
              <a:t>https://www.google.hu/</a:t>
            </a:r>
            <a:endParaRPr lang="hu-H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 smtClean="0"/>
              <a:t>Eredete</a:t>
            </a:r>
            <a:endParaRPr lang="hu-HU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i="1" dirty="0" smtClean="0"/>
              <a:t>A nyolcvanas évek elején jelent meg a „fenntartható fejlődés” kifejezés a nemzetközi szakirodalomban. Ismertségét </a:t>
            </a:r>
            <a:r>
              <a:rPr lang="hu-HU" i="1" u="sng" dirty="0" err="1" smtClean="0"/>
              <a:t>Lester</a:t>
            </a:r>
            <a:r>
              <a:rPr lang="hu-HU" i="1" u="sng" dirty="0" smtClean="0"/>
              <a:t> R. Brown  </a:t>
            </a:r>
            <a:r>
              <a:rPr lang="hu-HU" i="1" dirty="0" smtClean="0"/>
              <a:t>a fenntartható társadalom kialakításával foglalkozó műve váltotta ki.</a:t>
            </a:r>
            <a:r>
              <a:rPr lang="hu-HU" i="1" dirty="0"/>
              <a:t> A szerző összekapcsolta a népesség növekedését a természeti erőforrások hasznosításával és mindezt úgy kívánta megoldani, hogy a lehető legkisebb legyen a természeti környezet mennyiségi és minőségi romlása.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390602"/>
            <a:ext cx="7560840" cy="209288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hu-HU" sz="2800" dirty="0"/>
              <a:t>1983-ban az ENSZ Közgyűlés határozata alapján megkezdte munkáját az ENSZ Környezet és Fejlődés Világbizottsága, amelyet </a:t>
            </a:r>
            <a:r>
              <a:rPr lang="hu-HU" sz="2800" dirty="0" err="1"/>
              <a:t>Gro</a:t>
            </a:r>
            <a:r>
              <a:rPr lang="hu-HU" sz="2800" dirty="0"/>
              <a:t> Harlem </a:t>
            </a:r>
            <a:r>
              <a:rPr lang="hu-HU" sz="2800" dirty="0" err="1"/>
              <a:t>Brundtland</a:t>
            </a:r>
            <a:r>
              <a:rPr lang="hu-HU" sz="2800" dirty="0"/>
              <a:t> norvég miniszterelnöknő vezetett</a:t>
            </a:r>
            <a:r>
              <a:rPr lang="hu-HU" sz="2800" dirty="0" smtClean="0"/>
              <a:t>.</a:t>
            </a:r>
          </a:p>
          <a:p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611560" y="2708920"/>
            <a:ext cx="75963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/>
              <a:t>A Bizottság 1987-ben ,,Közös jövőnk'' címmel kiadott jelentésében a gazdasági növekedés olyan új korszakának lehetőségét vázolta fel, amely a fenntartható fejlődés globális megvalósítására épít, megőrzi a természeti erőforrásokat, s amely megoldás lehetne a fejlődő országok nagy részében elhatalmasodó szegénység leküzdésére is.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800" i="1" u="sng" dirty="0" smtClean="0"/>
              <a:t>A fenntartható fejlődés modellje</a:t>
            </a:r>
            <a:endParaRPr lang="hu-HU" sz="4800" i="1" u="sng" dirty="0"/>
          </a:p>
        </p:txBody>
      </p:sp>
      <p:pic>
        <p:nvPicPr>
          <p:cNvPr id="4" name="Tartalom helye 3" descr="mode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5" y="1600200"/>
            <a:ext cx="8208912" cy="525780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800" i="1" u="sng" dirty="0" smtClean="0"/>
              <a:t>A fenntartható fejlődés alappillérei</a:t>
            </a:r>
            <a:endParaRPr lang="hu-HU" sz="4800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600" i="1" dirty="0" smtClean="0"/>
              <a:t>Három alappilléren nyugszik: a </a:t>
            </a:r>
            <a:r>
              <a:rPr lang="hu-HU" sz="3600" i="1" u="sng" dirty="0"/>
              <a:t>szociális</a:t>
            </a:r>
            <a:r>
              <a:rPr lang="hu-HU" sz="3600" i="1" dirty="0"/>
              <a:t>, a </a:t>
            </a:r>
            <a:r>
              <a:rPr lang="hu-HU" sz="3600" i="1" u="sng" dirty="0"/>
              <a:t>gazdaság</a:t>
            </a:r>
            <a:r>
              <a:rPr lang="hu-HU" sz="3600" i="1" dirty="0"/>
              <a:t>i és a </a:t>
            </a:r>
            <a:r>
              <a:rPr lang="hu-HU" sz="3600" i="1" u="sng" dirty="0"/>
              <a:t>környezeti</a:t>
            </a:r>
            <a:r>
              <a:rPr lang="hu-HU" sz="3600" i="1" dirty="0"/>
              <a:t> pilléreken és mindhármat együttesen, kölcsönhatásaik figyelembevételével mérlegelni kell a különböző fejlesztési stratégiák, programok kidolgozása során, illetve a konkrét intézkedésekben, cselekvésekben. 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i="1" u="sng" dirty="0" smtClean="0"/>
              <a:t>A fejlődés alapvető célja</a:t>
            </a:r>
            <a:endParaRPr lang="hu-HU" sz="5400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i="1" dirty="0"/>
              <a:t>a szociális jólét, a méltányos életfeltételek lehetőségének biztosítása mindenki és egyaránt a jelenlegi és a jövőbeli nemzedékek számára, ami csak úgy lehetséges, ha közben fenntartható módon hasznosítjuk a természeti erőforrásokat, elkerüljük a káros hatásokat, s különösen a környezet állapotában bekövetkező visszafordíthatatlan változásokat</a:t>
            </a:r>
            <a:r>
              <a:rPr lang="hu-HU" dirty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u="sng" dirty="0" smtClean="0"/>
              <a:t>A fenntarthatóság elvi alapja</a:t>
            </a:r>
            <a:endParaRPr lang="hu-HU" i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i="1" dirty="0"/>
              <a:t>Életrendünk akkor fenntartható, ha anyagforgalma körkörös, azaz </a:t>
            </a:r>
            <a:r>
              <a:rPr lang="hu-HU" sz="2800" i="1" dirty="0" smtClean="0"/>
              <a:t>illeszkedik </a:t>
            </a:r>
            <a:r>
              <a:rPr lang="hu-HU" sz="2800" i="1" dirty="0"/>
              <a:t>a természet rendjébe</a:t>
            </a:r>
            <a:r>
              <a:rPr lang="hu-HU" sz="2800" i="1" dirty="0" smtClean="0"/>
              <a:t>.</a:t>
            </a:r>
          </a:p>
          <a:p>
            <a:endParaRPr lang="hu-HU" sz="2800" i="1" dirty="0"/>
          </a:p>
        </p:txBody>
      </p:sp>
      <p:pic>
        <p:nvPicPr>
          <p:cNvPr id="4" name="Kép 3" descr="009_index_sustcorp_201204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636912"/>
            <a:ext cx="7344816" cy="422108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188640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i="1" dirty="0"/>
              <a:t>A fenntarthatóság elsősorban az erőforrásainktól függ</a:t>
            </a:r>
            <a:r>
              <a:rPr lang="hu-HU" sz="2400" i="1" dirty="0"/>
              <a:t>.</a:t>
            </a:r>
          </a:p>
        </p:txBody>
      </p:sp>
      <p:sp>
        <p:nvSpPr>
          <p:cNvPr id="3" name="Téglalap 2"/>
          <p:cNvSpPr/>
          <p:nvPr/>
        </p:nvSpPr>
        <p:spPr>
          <a:xfrm>
            <a:off x="611560" y="836712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i="1" dirty="0" smtClean="0"/>
              <a:t>A folyamatok </a:t>
            </a:r>
            <a:r>
              <a:rPr lang="hu-HU" sz="2800" i="1" dirty="0"/>
              <a:t>körfolyamatokká alakíthatóak, ha kívülről elég energiát viszünk be a rendszerbe</a:t>
            </a:r>
          </a:p>
        </p:txBody>
      </p:sp>
      <p:sp>
        <p:nvSpPr>
          <p:cNvPr id="4" name="Téglalap 3"/>
          <p:cNvSpPr/>
          <p:nvPr/>
        </p:nvSpPr>
        <p:spPr>
          <a:xfrm>
            <a:off x="539552" y="2060848"/>
            <a:ext cx="813690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i="1" dirty="0"/>
              <a:t>Ezért bármilyen gyártási eljárás és az azt követő felhasználás körfolyamattá zárható, amennyiben van elég energia. Bőséges erőforrások birtokában életrendünk könnyen fenntarthatóvá tehető, gyakorlatilag függetlenül attól, mekkora bolygónk népessége.</a:t>
            </a: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539552" y="4797152"/>
            <a:ext cx="78488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i="1" dirty="0"/>
              <a:t>Pillanatnyilag még van elég erőforrás, de már nem sokáig. Számos véges erőforrás - kőszén, kőolaj, földgáz, urán - kitermelésének tetőzése a XXI. század első két évtizedében várható.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387</TotalTime>
  <Words>1049</Words>
  <Application>Microsoft Office PowerPoint</Application>
  <PresentationFormat>Diavetítés a képernyőre (4:3 oldalarány)</PresentationFormat>
  <Paragraphs>93</Paragraphs>
  <Slides>29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29</vt:i4>
      </vt:variant>
    </vt:vector>
  </HeadingPairs>
  <TitlesOfParts>
    <vt:vector size="30" baseType="lpstr">
      <vt:lpstr>Office-téma</vt:lpstr>
      <vt:lpstr>Fenntartható fejlődés</vt:lpstr>
      <vt:lpstr>      A fenntartható fejlődés olyan fejlődés, amely kielégíti a jelen szükségleteit, anélkül, hogy veszélyeztetné a jövő nemzedékek esélyét arra, hogy ők is kielégíthessék szükségleteiket.       </vt:lpstr>
      <vt:lpstr>Eredete</vt:lpstr>
      <vt:lpstr>4. dia</vt:lpstr>
      <vt:lpstr>A fenntartható fejlődés modellje</vt:lpstr>
      <vt:lpstr>A fenntartható fejlődés alappillérei</vt:lpstr>
      <vt:lpstr>A fejlődés alapvető célja</vt:lpstr>
      <vt:lpstr>A fenntarthatóság elvi alapja</vt:lpstr>
      <vt:lpstr>9. dia</vt:lpstr>
      <vt:lpstr>10. dia</vt:lpstr>
      <vt:lpstr>Önmagában semmilyen termék nem képes arra, hogy a fenntartható társadalmat létrehozza. A fenntarthatósághoz elsősorban értékrend váltásra van szükség. Például minél nagyobb szerep a megújuló energiaforrásoknak.</vt:lpstr>
      <vt:lpstr>Önfenntartó rendszereket kell kialakítani</vt:lpstr>
      <vt:lpstr>Az EU fenntartható fejlődés stratégiájának bemutatása</vt:lpstr>
      <vt:lpstr>14. dia</vt:lpstr>
      <vt:lpstr>Bevezetés</vt:lpstr>
      <vt:lpstr>Célok</vt:lpstr>
      <vt:lpstr>17. dia</vt:lpstr>
      <vt:lpstr>Az Európai Unióban a fenntartható fejlődéssel kapcsolatosan elért eredmények</vt:lpstr>
      <vt:lpstr>SDI- témák</vt:lpstr>
      <vt:lpstr>Négyféle változást különböztetünk meg:</vt:lpstr>
      <vt:lpstr>Egyértelműen kedvező változások</vt:lpstr>
      <vt:lpstr>Egyértelműen kedvező változások</vt:lpstr>
      <vt:lpstr>Mérsékelten kedvező változások</vt:lpstr>
      <vt:lpstr>Mérsékelten kedvező változások</vt:lpstr>
      <vt:lpstr>Mérsékelten kedvezőtlen változások</vt:lpstr>
      <vt:lpstr>Mérsékelten kedvezőtlen változások</vt:lpstr>
      <vt:lpstr>Egyértelműen kedvezőtlen változások</vt:lpstr>
      <vt:lpstr>Összegzés</vt:lpstr>
      <vt:lpstr>Források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Fenntartható fejlődés</dc:title>
  <dc:creator>Levente</dc:creator>
  <cp:lastModifiedBy>Levente</cp:lastModifiedBy>
  <cp:revision>56</cp:revision>
  <dcterms:created xsi:type="dcterms:W3CDTF">2013-11-11T20:33:59Z</dcterms:created>
  <dcterms:modified xsi:type="dcterms:W3CDTF">2013-11-13T23:08:32Z</dcterms:modified>
</cp:coreProperties>
</file>