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2"/>
  </p:notesMasterIdLst>
  <p:handoutMasterIdLst>
    <p:handoutMasterId r:id="rId43"/>
  </p:handoutMasterIdLst>
  <p:sldIdLst>
    <p:sldId id="257" r:id="rId3"/>
    <p:sldId id="265" r:id="rId4"/>
    <p:sldId id="266" r:id="rId5"/>
    <p:sldId id="267" r:id="rId6"/>
    <p:sldId id="268" r:id="rId7"/>
    <p:sldId id="272" r:id="rId8"/>
    <p:sldId id="270" r:id="rId9"/>
    <p:sldId id="271" r:id="rId10"/>
    <p:sldId id="269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303" r:id="rId19"/>
    <p:sldId id="281" r:id="rId20"/>
    <p:sldId id="280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305" r:id="rId29"/>
    <p:sldId id="306" r:id="rId30"/>
    <p:sldId id="307" r:id="rId31"/>
    <p:sldId id="290" r:id="rId32"/>
    <p:sldId id="291" r:id="rId33"/>
    <p:sldId id="292" r:id="rId34"/>
    <p:sldId id="293" r:id="rId35"/>
    <p:sldId id="294" r:id="rId36"/>
    <p:sldId id="289" r:id="rId37"/>
    <p:sldId id="295" r:id="rId38"/>
    <p:sldId id="296" r:id="rId39"/>
    <p:sldId id="263" r:id="rId40"/>
    <p:sldId id="304" r:id="rId41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4704" autoAdjust="0"/>
  </p:normalViewPr>
  <p:slideViewPr>
    <p:cSldViewPr snapToGrid="0">
      <p:cViewPr varScale="1">
        <p:scale>
          <a:sx n="69" d="100"/>
          <a:sy n="69" d="100"/>
        </p:scale>
        <p:origin x="-1224" y="-10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041400"/>
            <a:ext cx="6859191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83-4358-4069-9A04-36F684952B41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BB5-8E37-492B-8843-1477E0364CB8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691662"/>
            <a:ext cx="1972017" cy="490903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691662"/>
            <a:ext cx="5801732" cy="490903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E38-DB3A-4089-B386-FFD9F1943ECB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356-1F59-4D89-9F54-28C9F76813D7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9" y="1709738"/>
            <a:ext cx="788807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59" y="4589464"/>
            <a:ext cx="788807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8F21-3C02-407D-A180-361657C962A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60" y="1825625"/>
            <a:ext cx="3669667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Mintaszöveg szerkesztése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Második szint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Harmadik szint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Negyedik szint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Ötödik szint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8629" y="1825625"/>
            <a:ext cx="3669667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Mintaszöveg szerkesztése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Második szint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Harmadik szint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Negyedik szint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Ötödik szint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FB26-DB44-4B23-8E2C-73FCFB6E6A5C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45" y="639150"/>
            <a:ext cx="7548024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944" y="1793873"/>
            <a:ext cx="366966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944" y="2498724"/>
            <a:ext cx="3669667" cy="310197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Mintaszöveg szerkesztése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Második szint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Harmadik szint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Negyedik szint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Ötödik szint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3302" y="1793873"/>
            <a:ext cx="366966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3302" y="2498724"/>
            <a:ext cx="3669667" cy="310197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Mintaszöveg szerkesztése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Második szint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Harmadik szint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Negyedik szint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Ötödik szint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1B2-E24B-4D01-B1F3-1C91DA614AC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829-4D67-4482-B952-BBD9DCA0A41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990D-3D92-40C3-8F0D-2F9DF871B3E2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0" y="609599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075" y="987425"/>
            <a:ext cx="4315574" cy="461327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Mintaszöveg szerkesztése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Második szint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Harmadik szint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Negyedik szint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Ötödik szint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60" y="2254249"/>
            <a:ext cx="2949690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5C0-D298-4C67-8022-2A6AB1B2BA62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60" y="609599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1075" y="987425"/>
            <a:ext cx="4315574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60" y="2254249"/>
            <a:ext cx="2949690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8098-106E-436A-B7C8-8017C782259C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60" y="639794"/>
            <a:ext cx="757369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60" y="1825625"/>
            <a:ext cx="757369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457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3619435-DEBC-444A-913E-FBD2C4CF0E5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756" y="6356351"/>
            <a:ext cx="2172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8952" y="6356351"/>
            <a:ext cx="2457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0" pos="3840" userDrawn="1">
          <p15:clr>
            <a:srgbClr val="F26B43"/>
          </p15:clr>
        </p15:guide>
        <p15:guide id="0" pos="288" userDrawn="1">
          <p15:clr>
            <a:srgbClr val="F26B43"/>
          </p15:clr>
        </p15:guide>
        <p15:guide id="0" pos="6648" userDrawn="1">
          <p15:clr>
            <a:srgbClr val="F26B43"/>
          </p15:clr>
        </p15:guide>
        <p15:guide id="0" orient="horz" pos="3528" userDrawn="1">
          <p15:clr>
            <a:srgbClr val="F26B43"/>
          </p15:clr>
        </p15:guide>
        <p15:guide id="1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568026"/>
            <a:ext cx="6859191" cy="1648690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hu-HU" sz="5400" dirty="0" smtClean="0"/>
              <a:t>Az IPCC szervezete és az IPCC jelentések </a:t>
            </a:r>
            <a:endParaRPr lang="en-US" sz="5400" dirty="0"/>
          </a:p>
        </p:txBody>
      </p:sp>
      <p:pic>
        <p:nvPicPr>
          <p:cNvPr id="4" name="Kép 3" descr="ipcc_altlogo_full_rgb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7175" y="3331188"/>
            <a:ext cx="4031239" cy="288949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43199" y="6331384"/>
            <a:ext cx="6859191" cy="52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Budapest, 2013. november 21.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2452091"/>
            <a:ext cx="6859191" cy="1039246"/>
          </a:xfrm>
        </p:spPr>
        <p:txBody>
          <a:bodyPr>
            <a:noAutofit/>
          </a:bodyPr>
          <a:lstStyle/>
          <a:p>
            <a:r>
              <a:rPr lang="hu-HU" dirty="0" smtClean="0"/>
              <a:t>Készítette: Szentes Olivér</a:t>
            </a:r>
          </a:p>
          <a:p>
            <a:r>
              <a:rPr lang="hu-HU" dirty="0" smtClean="0"/>
              <a:t>Földtudományi </a:t>
            </a:r>
            <a:r>
              <a:rPr lang="hu-HU" dirty="0" err="1" smtClean="0"/>
              <a:t>BSc</a:t>
            </a:r>
            <a:r>
              <a:rPr lang="hu-HU" dirty="0" smtClean="0"/>
              <a:t>, meteorológus szakirány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46350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noProof="0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WGI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243249" y="1316182"/>
            <a:ext cx="8659091" cy="515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Jelentések tartalma: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történelmi és </a:t>
            </a:r>
            <a:r>
              <a:rPr lang="hu-HU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paleoklimatikus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szempontból az éghajlatváltozásra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biogeokémia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szénciklus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gázok és aeroszolok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műholdas  és egyéb adatok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éghajlati modellek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éghajlati prognózisok</a:t>
            </a: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Kép 4" descr="a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145" y="712349"/>
            <a:ext cx="4467298" cy="60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Kép 3" descr="2013-11-21_08-48_IPCC_AR4.pdf.jpg"/>
          <p:cNvPicPr>
            <a:picLocks noChangeAspect="1"/>
          </p:cNvPicPr>
          <p:nvPr/>
        </p:nvPicPr>
        <p:blipFill>
          <a:blip r:embed="rId3" cstate="print"/>
          <a:srcRect b="24244"/>
          <a:stretch>
            <a:fillRect/>
          </a:stretch>
        </p:blipFill>
        <p:spPr>
          <a:xfrm>
            <a:off x="447307" y="1280905"/>
            <a:ext cx="8250974" cy="49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49_IPCC_AR4.pdf.jpg"/>
          <p:cNvPicPr>
            <a:picLocks noChangeAspect="1"/>
          </p:cNvPicPr>
          <p:nvPr/>
        </p:nvPicPr>
        <p:blipFill>
          <a:blip r:embed="rId3" cstate="print"/>
          <a:srcRect r="1225" b="17536"/>
          <a:stretch>
            <a:fillRect/>
          </a:stretch>
        </p:blipFill>
        <p:spPr>
          <a:xfrm>
            <a:off x="547176" y="1208597"/>
            <a:ext cx="8051237" cy="48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49_IPCC_AR4.pdf(2).jpg"/>
          <p:cNvPicPr>
            <a:picLocks noChangeAspect="1"/>
          </p:cNvPicPr>
          <p:nvPr/>
        </p:nvPicPr>
        <p:blipFill>
          <a:blip r:embed="rId3" cstate="print"/>
          <a:srcRect r="2918" b="15776"/>
          <a:stretch>
            <a:fillRect/>
          </a:stretch>
        </p:blipFill>
        <p:spPr>
          <a:xfrm>
            <a:off x="576858" y="1290837"/>
            <a:ext cx="7991872" cy="4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49_IPCC_AR4.pdf(3).jpg"/>
          <p:cNvPicPr>
            <a:picLocks noChangeAspect="1"/>
          </p:cNvPicPr>
          <p:nvPr/>
        </p:nvPicPr>
        <p:blipFill>
          <a:blip r:embed="rId3" cstate="print"/>
          <a:srcRect r="3182" b="33322"/>
          <a:stretch>
            <a:fillRect/>
          </a:stretch>
        </p:blipFill>
        <p:spPr>
          <a:xfrm>
            <a:off x="622082" y="1343891"/>
            <a:ext cx="7901424" cy="46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08_IPCC_AR5.pdf.jpg"/>
          <p:cNvPicPr>
            <a:picLocks noChangeAspect="1"/>
          </p:cNvPicPr>
          <p:nvPr/>
        </p:nvPicPr>
        <p:blipFill>
          <a:blip r:embed="rId3" cstate="print"/>
          <a:srcRect b="16349"/>
          <a:stretch>
            <a:fillRect/>
          </a:stretch>
        </p:blipFill>
        <p:spPr>
          <a:xfrm>
            <a:off x="617717" y="1260901"/>
            <a:ext cx="7910154" cy="48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08_IPCC_AR5.pdf(2).jpg"/>
          <p:cNvPicPr>
            <a:picLocks noChangeAspect="1"/>
          </p:cNvPicPr>
          <p:nvPr/>
        </p:nvPicPr>
        <p:blipFill>
          <a:blip r:embed="rId3" cstate="print"/>
          <a:srcRect b="9538"/>
          <a:stretch>
            <a:fillRect/>
          </a:stretch>
        </p:blipFill>
        <p:spPr>
          <a:xfrm>
            <a:off x="567070" y="1189547"/>
            <a:ext cx="8011449" cy="50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37_IPCC_AR4.pdf.jpg"/>
          <p:cNvPicPr>
            <a:picLocks noChangeAspect="1"/>
          </p:cNvPicPr>
          <p:nvPr/>
        </p:nvPicPr>
        <p:blipFill>
          <a:blip r:embed="rId3" cstate="print"/>
          <a:srcRect b="24583"/>
          <a:stretch>
            <a:fillRect/>
          </a:stretch>
        </p:blipFill>
        <p:spPr>
          <a:xfrm>
            <a:off x="1348454" y="974252"/>
            <a:ext cx="6448680" cy="49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37_IPCC_AR4.pdf(2).jpg"/>
          <p:cNvPicPr>
            <a:picLocks noChangeAspect="1"/>
          </p:cNvPicPr>
          <p:nvPr/>
        </p:nvPicPr>
        <p:blipFill>
          <a:blip r:embed="rId3" cstate="print"/>
          <a:srcRect b="21338"/>
          <a:stretch>
            <a:fillRect/>
          </a:stretch>
        </p:blipFill>
        <p:spPr>
          <a:xfrm>
            <a:off x="1358747" y="1328756"/>
            <a:ext cx="6428094" cy="49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243249" y="1825625"/>
            <a:ext cx="8659091" cy="4505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Neve magyarul: Éghajlat-változási Kormányközi Testület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1988-ban megalakult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800" noProof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Kezdeményezte: UNEP, WMO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Saját kutatásokat nem végez (referált publikációkat jelentésekbe foglalja)</a:t>
            </a:r>
          </a:p>
          <a:p>
            <a:pPr marL="0" marR="0" lvl="0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Célja</a:t>
            </a:r>
            <a:r>
              <a:rPr lang="hu-HU" sz="2800" noProof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 a klímaváltozással kapcsolatos kutatási eredmények összefoglalása, értékelése,  annak megfelelő kommunikációjának megteremtése</a:t>
            </a:r>
          </a:p>
          <a:p>
            <a:pPr marL="0" marR="0" lvl="0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800" noProof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2007-ben Nobel-békedíj</a:t>
            </a:r>
          </a:p>
          <a:p>
            <a:pPr marL="0" marR="0" lvl="0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hu-H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Jelentések: FAR(1990), SAR(1996), TAR(2001), AR4(2007), AR5(2014)</a:t>
            </a:r>
            <a:endParaRPr lang="hu-HU" sz="28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785949" y="692725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Történeti áttekintés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37_IPCC_AR4.pdf(3).jpg"/>
          <p:cNvPicPr>
            <a:picLocks noChangeAspect="1"/>
          </p:cNvPicPr>
          <p:nvPr/>
        </p:nvPicPr>
        <p:blipFill>
          <a:blip r:embed="rId3" cstate="print"/>
          <a:srcRect b="17653"/>
          <a:stretch>
            <a:fillRect/>
          </a:stretch>
        </p:blipFill>
        <p:spPr>
          <a:xfrm>
            <a:off x="1546943" y="1364533"/>
            <a:ext cx="6051703" cy="46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38_IPCC_AR4.pdf.jpg"/>
          <p:cNvPicPr>
            <a:picLocks noChangeAspect="1"/>
          </p:cNvPicPr>
          <p:nvPr/>
        </p:nvPicPr>
        <p:blipFill>
          <a:blip r:embed="rId3" cstate="print"/>
          <a:srcRect b="18787"/>
          <a:stretch>
            <a:fillRect/>
          </a:stretch>
        </p:blipFill>
        <p:spPr>
          <a:xfrm>
            <a:off x="1312304" y="1104484"/>
            <a:ext cx="6520981" cy="5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38_IPCC_AR4.pdf(2).jpg"/>
          <p:cNvPicPr>
            <a:picLocks noChangeAspect="1"/>
          </p:cNvPicPr>
          <p:nvPr/>
        </p:nvPicPr>
        <p:blipFill>
          <a:blip r:embed="rId3" cstate="print"/>
          <a:srcRect b="16901"/>
          <a:stretch>
            <a:fillRect/>
          </a:stretch>
        </p:blipFill>
        <p:spPr>
          <a:xfrm>
            <a:off x="1326032" y="1142859"/>
            <a:ext cx="6493525" cy="50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8-39_IPCC_AR4.pdf.jpg"/>
          <p:cNvPicPr>
            <a:picLocks noChangeAspect="1"/>
          </p:cNvPicPr>
          <p:nvPr/>
        </p:nvPicPr>
        <p:blipFill>
          <a:blip r:embed="rId3" cstate="print"/>
          <a:srcRect b="16715"/>
          <a:stretch>
            <a:fillRect/>
          </a:stretch>
        </p:blipFill>
        <p:spPr>
          <a:xfrm>
            <a:off x="1163298" y="975082"/>
            <a:ext cx="6818993" cy="53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06_IPCC_AR5.pdf.jpg"/>
          <p:cNvPicPr>
            <a:picLocks noChangeAspect="1"/>
          </p:cNvPicPr>
          <p:nvPr/>
        </p:nvPicPr>
        <p:blipFill>
          <a:blip r:embed="rId3" cstate="print"/>
          <a:srcRect b="10986"/>
          <a:stretch>
            <a:fillRect/>
          </a:stretch>
        </p:blipFill>
        <p:spPr>
          <a:xfrm>
            <a:off x="753701" y="678869"/>
            <a:ext cx="7638186" cy="60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14_IPCC_AR5.pdf.jpg"/>
          <p:cNvPicPr>
            <a:picLocks noChangeAspect="1"/>
          </p:cNvPicPr>
          <p:nvPr/>
        </p:nvPicPr>
        <p:blipFill>
          <a:blip r:embed="rId3" cstate="print"/>
          <a:srcRect t="3295" b="20912"/>
          <a:stretch>
            <a:fillRect/>
          </a:stretch>
        </p:blipFill>
        <p:spPr>
          <a:xfrm>
            <a:off x="304708" y="1399309"/>
            <a:ext cx="8536173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12_IPCC_AR5.pdf.jpg"/>
          <p:cNvPicPr>
            <a:picLocks noChangeAspect="1"/>
          </p:cNvPicPr>
          <p:nvPr/>
        </p:nvPicPr>
        <p:blipFill>
          <a:blip r:embed="rId3" cstate="print"/>
          <a:srcRect b="11295"/>
          <a:stretch>
            <a:fillRect/>
          </a:stretch>
        </p:blipFill>
        <p:spPr>
          <a:xfrm>
            <a:off x="2789215" y="626181"/>
            <a:ext cx="3567158" cy="61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Kép 3" descr="2013-11-21_09-37_IPCC_AR5.pdf.jpg"/>
          <p:cNvPicPr>
            <a:picLocks noChangeAspect="1"/>
          </p:cNvPicPr>
          <p:nvPr/>
        </p:nvPicPr>
        <p:blipFill>
          <a:blip r:embed="rId3" cstate="print"/>
          <a:srcRect b="11222"/>
          <a:stretch>
            <a:fillRect/>
          </a:stretch>
        </p:blipFill>
        <p:spPr>
          <a:xfrm>
            <a:off x="511284" y="905809"/>
            <a:ext cx="8123021" cy="55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37_IPCC_AR5.pdf(2).jpg"/>
          <p:cNvPicPr>
            <a:picLocks noChangeAspect="1"/>
          </p:cNvPicPr>
          <p:nvPr/>
        </p:nvPicPr>
        <p:blipFill>
          <a:blip r:embed="rId3" cstate="print"/>
          <a:srcRect b="10194"/>
          <a:stretch>
            <a:fillRect/>
          </a:stretch>
        </p:blipFill>
        <p:spPr>
          <a:xfrm>
            <a:off x="370382" y="1026621"/>
            <a:ext cx="8404824" cy="5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37_IPCC_AR5.pdf(3).jpg"/>
          <p:cNvPicPr>
            <a:picLocks noChangeAspect="1"/>
          </p:cNvPicPr>
          <p:nvPr/>
        </p:nvPicPr>
        <p:blipFill>
          <a:blip r:embed="rId3" cstate="print"/>
          <a:srcRect b="10929"/>
          <a:stretch>
            <a:fillRect/>
          </a:stretch>
        </p:blipFill>
        <p:spPr>
          <a:xfrm>
            <a:off x="426456" y="1018861"/>
            <a:ext cx="8292676" cy="52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46350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Szervezeti felépítés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 descr="ipcc-chart-web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38" y="1183697"/>
            <a:ext cx="7373112" cy="55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21_IPCC_AR5.pdf.jpg"/>
          <p:cNvPicPr>
            <a:picLocks noChangeAspect="1"/>
          </p:cNvPicPr>
          <p:nvPr/>
        </p:nvPicPr>
        <p:blipFill>
          <a:blip r:embed="rId3" cstate="print"/>
          <a:srcRect b="25185"/>
          <a:stretch>
            <a:fillRect/>
          </a:stretch>
        </p:blipFill>
        <p:spPr>
          <a:xfrm>
            <a:off x="458898" y="1563065"/>
            <a:ext cx="8227792" cy="40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427" y="876714"/>
            <a:ext cx="8726735" cy="57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25_IPCC_AR5.p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027" y="835428"/>
            <a:ext cx="8315535" cy="56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26_IPCC_AR5.p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892" y="980902"/>
            <a:ext cx="8799804" cy="53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27_IPCC_AR5.pdf.jpg"/>
          <p:cNvPicPr>
            <a:picLocks noChangeAspect="1"/>
          </p:cNvPicPr>
          <p:nvPr/>
        </p:nvPicPr>
        <p:blipFill>
          <a:blip r:embed="rId3" cstate="print"/>
          <a:srcRect b="11684"/>
          <a:stretch>
            <a:fillRect/>
          </a:stretch>
        </p:blipFill>
        <p:spPr>
          <a:xfrm>
            <a:off x="1932099" y="744751"/>
            <a:ext cx="5281391" cy="59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17_IPCC_AR5.pdf.jpg"/>
          <p:cNvPicPr>
            <a:picLocks noChangeAspect="1"/>
          </p:cNvPicPr>
          <p:nvPr/>
        </p:nvPicPr>
        <p:blipFill>
          <a:blip r:embed="rId3" cstate="print"/>
          <a:srcRect b="22070"/>
          <a:stretch>
            <a:fillRect/>
          </a:stretch>
        </p:blipFill>
        <p:spPr>
          <a:xfrm>
            <a:off x="847496" y="1055298"/>
            <a:ext cx="7450596" cy="52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29_IPCC_AR5.pdf.jpg"/>
          <p:cNvPicPr>
            <a:picLocks noChangeAspect="1"/>
          </p:cNvPicPr>
          <p:nvPr/>
        </p:nvPicPr>
        <p:blipFill>
          <a:blip r:embed="rId3" cstate="print"/>
          <a:srcRect b="23601"/>
          <a:stretch>
            <a:fillRect/>
          </a:stretch>
        </p:blipFill>
        <p:spPr>
          <a:xfrm>
            <a:off x="652303" y="904563"/>
            <a:ext cx="7840983" cy="53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Kép 2" descr="2013-11-21_09-30_IPCC_AR5.pdf.jpg"/>
          <p:cNvPicPr>
            <a:picLocks noChangeAspect="1"/>
          </p:cNvPicPr>
          <p:nvPr/>
        </p:nvPicPr>
        <p:blipFill>
          <a:blip r:embed="rId3" cstate="print"/>
          <a:srcRect b="33489"/>
          <a:stretch>
            <a:fillRect/>
          </a:stretch>
        </p:blipFill>
        <p:spPr>
          <a:xfrm>
            <a:off x="401805" y="1344721"/>
            <a:ext cx="8341979" cy="47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87915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Irodalomjegyzék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45499" y="1537855"/>
            <a:ext cx="8854591" cy="509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http://www.ipcc.ch/organization/organization_history.shtml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http://www.ipcc.ch/organization/organization_structure.shtml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http://www.ipcc.ch/working_groups/working_groups.shtml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http://www.ipcc.ch/publications_and_data/ar4/wg1/en/contents.html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http://www.ipcc.ch/report/ar5/wg1/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http://hu.wikipedia.org/wiki/Éghajlat-változási_Kormányközi_Testület</a:t>
            </a: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2867878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Köszönöm a figyelmet!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46350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noProof="0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WGII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243249" y="1316182"/>
            <a:ext cx="8659091" cy="51538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Értékeli: éghajlatváltozás hatásaira való felkészülés, alkalmazkodás lehetőségei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Jelentéseik részei: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vízkészletek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ökoszisztéma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élelmezés- és erdők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tengerparti rendszerek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ipar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emberi egészség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régiónként is (Afrika, Ázsia, Ausztrália és Új-Zéland, Európa, Latin-Amerika, Észak-Amerikában, a sarki régiók; kisebb szigetek)</a:t>
            </a: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Kép 3" descr="2013-11-21_07-37_ar4_wg2_full_report.png"/>
          <p:cNvPicPr>
            <a:picLocks noChangeAspect="1"/>
          </p:cNvPicPr>
          <p:nvPr/>
        </p:nvPicPr>
        <p:blipFill>
          <a:blip r:embed="rId3" cstate="print"/>
          <a:srcRect b="6568"/>
          <a:stretch>
            <a:fillRect/>
          </a:stretch>
        </p:blipFill>
        <p:spPr>
          <a:xfrm>
            <a:off x="2214120" y="651416"/>
            <a:ext cx="4717349" cy="61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46350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noProof="0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WGIII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243249" y="1316182"/>
            <a:ext cx="8659091" cy="515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Értékeli: az éghajlati rendszerre gyakorolt emberi hatások mérséklésének lehetőségeivel foglalkozik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Üvegházhatású gázok kibocsátásának korlátozására, megakadályozására irányul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Megoldás-orientált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Költségelemzés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Különböző előnyös megoldások kidolgozása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figyelembe véve: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rendelkezésre álló erőforrásokat és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aktuális politikai állapotokat</a:t>
            </a: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46350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noProof="0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WGIII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243249" y="1316182"/>
            <a:ext cx="8659091" cy="515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Jelentéseik részei: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Főbb gazdasági ágazatok figyelembe vétele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Rövid- és </a:t>
            </a:r>
            <a:r>
              <a:rPr lang="hu-HU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hosszútávú</a:t>
            </a: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lehetőségek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Egyes szektoronként: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energia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közlekedés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épületek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ipar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mezőgazdaság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erdészet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hulladékgazdálkodás</a:t>
            </a: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Kép 4" descr="2013-11-21_08-23_ar4_wg3_full_report.png"/>
          <p:cNvPicPr>
            <a:picLocks noChangeAspect="1"/>
          </p:cNvPicPr>
          <p:nvPr/>
        </p:nvPicPr>
        <p:blipFill>
          <a:blip r:embed="rId3" cstate="print"/>
          <a:srcRect b="5331"/>
          <a:stretch>
            <a:fillRect/>
          </a:stretch>
        </p:blipFill>
        <p:spPr>
          <a:xfrm>
            <a:off x="2262104" y="748141"/>
            <a:ext cx="4621381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785949" y="346350"/>
            <a:ext cx="7573690" cy="904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noProof="0" dirty="0" smtClean="0">
                <a:ln w="12700" cmpd="sng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WGI</a:t>
            </a:r>
            <a:endParaRPr kumimoji="0" lang="en-U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43249" y="1413164"/>
            <a:ext cx="8659091" cy="491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endParaRPr lang="hu-HU" sz="2600" noProof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243249" y="1316182"/>
            <a:ext cx="8659091" cy="515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Értékeli: fizikai szempontból az éghajlati rendszert és az éghajlatváltozást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Jelentések tartalma: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üvegházhatást okozó gázok és aeroszolok változása a légkörben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tapasztalt változások légkörben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szárazföldi és tengeri hőmérséklet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csapadék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gleccserek és jégtakarók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</a:pPr>
            <a:r>
              <a:rPr lang="hu-HU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óceánok és a tengerek szintje</a:t>
            </a:r>
          </a:p>
        </p:txBody>
      </p:sp>
    </p:spTree>
    <p:extLst>
      <p:ext uri="{BB962C8B-B14F-4D97-AF65-F5344CB8AC3E}">
        <p14:creationId xmlns:p14="http://schemas.microsoft.com/office/powerpoint/2010/main" xmlns="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ertical Lexicon design template" id="{E3A5883B-E8CE-46E1-BD06-0BEE2E0AFA71}" vid="{B9CB0296-E107-40DB-82AD-8FB388C56E4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CC2096-6844-4B95-B463-E84303707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TS103460611</Template>
  <TotalTime>0</TotalTime>
  <Words>308</Words>
  <Application>Microsoft Office PowerPoint</Application>
  <PresentationFormat>Egyéni</PresentationFormat>
  <Paragraphs>110</Paragraphs>
  <Slides>39</Slides>
  <Notes>39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TS103460611</vt:lpstr>
      <vt:lpstr>Az IPCC szervezete és az IPCC jelentések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2013-11-21T05:21:25Z</dcterms:created>
  <dcterms:modified xsi:type="dcterms:W3CDTF">2013-11-21T10:17:09Z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TC034606119991</vt:lpwstr>
  </property>
</Properties>
</file>