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73" r:id="rId9"/>
    <p:sldId id="274" r:id="rId10"/>
    <p:sldId id="275" r:id="rId11"/>
    <p:sldId id="263" r:id="rId12"/>
    <p:sldId id="264" r:id="rId13"/>
    <p:sldId id="268" r:id="rId14"/>
    <p:sldId id="265" r:id="rId15"/>
    <p:sldId id="266" r:id="rId16"/>
    <p:sldId id="267" r:id="rId17"/>
    <p:sldId id="269" r:id="rId18"/>
    <p:sldId id="272" r:id="rId19"/>
    <p:sldId id="270" r:id="rId20"/>
    <p:sldId id="271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 varScale="1">
        <p:scale>
          <a:sx n="68" d="100"/>
          <a:sy n="68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zis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Téglalap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zis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3" name="Téglalap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églalap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zis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zis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artalom hely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Tartalom hely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Téglalap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Téglalap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u-HU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artalom hely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Tartalom hely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Ellipszis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zis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Cím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églalap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artalom hely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Ellipszis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zis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Téglalap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gyenes összekötő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zis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2" name="Téglalap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AAC521-9080-46DD-9174-E840BF4B0122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zis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D0605A-3B91-43CB-83A8-A6ADC6C39A5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globális klímaváltozás globális gazdasági következményei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buz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980728"/>
            <a:ext cx="8596882" cy="3882925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2483768" y="515719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Magyarországra</a:t>
            </a:r>
            <a:r>
              <a:rPr lang="hu-HU" dirty="0" smtClean="0"/>
              <a:t> </a:t>
            </a:r>
            <a:r>
              <a:rPr lang="hu-HU" sz="1200" dirty="0" smtClean="0"/>
              <a:t>nézve</a:t>
            </a:r>
            <a:endParaRPr lang="hu-HU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Ipar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hu-HU" b="1" u="sng" dirty="0" smtClean="0"/>
              <a:t>Árak növekedése </a:t>
            </a:r>
            <a:r>
              <a:rPr lang="hu-HU" dirty="0" smtClean="0"/>
              <a:t>(-)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Kevesebb termés az élelmiszeripari árak ugrásszerű emelkedését fogja eredményezni</a:t>
            </a:r>
          </a:p>
          <a:p>
            <a:r>
              <a:rPr lang="hu-HU" b="1" u="sng" dirty="0" smtClean="0"/>
              <a:t>Csökkenő fűtési igény </a:t>
            </a:r>
            <a:r>
              <a:rPr lang="hu-HU" dirty="0" smtClean="0"/>
              <a:t>(-)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Egyre melegebb éghajlat, és a fagyos napok számának csökkenése a fa, és a földgáz iránti kereslet visszaesését eredményezheti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Egyes területeken nőhet a fűtési igény, hiszen Skandinávia területén 5-8 °C csökkenést jósolnak a Golf-áramlat gyengülése/ megszűnése miatt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Ipar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b="1" u="sng" dirty="0" smtClean="0"/>
              <a:t>Ipar átstrukturálódása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A hagyományos energiahasználat helyett egyre népszerűbbé válik a megújuló energia használata, ami nem erősíti tovább a globális felmelegedés folyamatát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Szolgáltatás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u="sng" dirty="0" smtClean="0"/>
              <a:t>Ivóvíz ellátás </a:t>
            </a:r>
            <a:r>
              <a:rPr lang="hu-HU" dirty="0" smtClean="0"/>
              <a:t>(-) 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Egyre nagyobb problémát fog jelenteni a megfelelő mennyiségű és minőségű víz biztosítási (főleg az eddig is ebben a problémában érintett területeket fogja súlytani)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Ivóvíz hiányában a munkaerő elvándorolhat az adott területről, és a gazdasági termelés megszűnhet</a:t>
            </a:r>
          </a:p>
          <a:p>
            <a:pPr>
              <a:buFont typeface="Wingdings" pitchFamily="2" charset="2"/>
              <a:buChar char="Ø"/>
            </a:pP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Szolgáltatás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hu-HU" b="1" u="sng" dirty="0" smtClean="0"/>
              <a:t>Közlekedés</a:t>
            </a:r>
            <a:r>
              <a:rPr lang="hu-HU" dirty="0" smtClean="0"/>
              <a:t> (+)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Eddig a jég miatt hajózhatatlan átjárók, szorosok a jég olvadásának hatására hajózhatóvá válnak, ami sok esetben lerövidítheti majd a szállítási útvonalakat (pl.: az északnyugati átjáró akadálytalanul hajózhatóvá válik)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Olcsóbbá válik a szállítás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Áttérés a környezetbarát közlekedési eszközökre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Szolgáltatás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u="sng" dirty="0" smtClean="0"/>
              <a:t>Egészségügy</a:t>
            </a:r>
            <a:r>
              <a:rPr lang="hu-HU" dirty="0" smtClean="0"/>
              <a:t> (-)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A hőség miatt egyre nagyobb figyelmet kell fordítani az öreg és beteg emberekre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Újabb kórokozók megjelenése, amik az adott terület jelenlegi éghajlatán nem éltek meg, de a melegebb klíma kedvező feltételeket teremt majd számukra </a:t>
            </a:r>
            <a:r>
              <a:rPr lang="hu-HU" dirty="0" smtClean="0">
                <a:sym typeface="Wingdings" pitchFamily="2" charset="2"/>
              </a:rPr>
              <a:t> járványok előfordulása</a:t>
            </a: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Szolgáltatás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u="sng" dirty="0" smtClean="0"/>
              <a:t>Turisztika</a:t>
            </a:r>
            <a:r>
              <a:rPr lang="hu-HU" dirty="0" smtClean="0"/>
              <a:t> (-)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Eddigi híres sí központok hanyatlása a kevesebb csapadék és a melegebb telek miatt</a:t>
            </a:r>
            <a:r>
              <a:rPr lang="hu-HU" dirty="0" smtClean="0">
                <a:sym typeface="Wingdings" pitchFamily="2" charset="2"/>
              </a:rPr>
              <a:t>egyes alpesi országok számára ez gazdasági kiesét fog jelenteni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>
                <a:sym typeface="Wingdings" pitchFamily="2" charset="2"/>
              </a:rPr>
              <a:t>Turisztikai célpontok változása: az eddig hideg klímájú területek felmelegedése kedvező célkitűzés lehet a turisták számára, ami az eddigi híres turisztikai központok hanyatlását idézheti elő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>
                <a:sym typeface="Wingdings" pitchFamily="2" charset="2"/>
              </a:rPr>
              <a:t>Veszélyben a Nagy-Korallzátony</a:t>
            </a:r>
          </a:p>
          <a:p>
            <a:pPr>
              <a:buNone/>
            </a:pPr>
            <a:endParaRPr lang="hu-HU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4. Kutatás és fejlesztés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b="1" u="sng" dirty="0" smtClean="0"/>
              <a:t>A klímaváltozás kutatására és hatásai vizsgálatára megnő az igény</a:t>
            </a:r>
          </a:p>
          <a:p>
            <a:r>
              <a:rPr lang="hu-HU" b="1" u="sng" dirty="0" smtClean="0"/>
              <a:t>Környezetbarát technikák kifejlesztése fontos szempont a nagyobb cégek számára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Hibrid/ elektromos autó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Megújuló energiaforrások ( napelem, vízenergia, szélenergia, geotermikus energia)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Összegezve</a:t>
            </a:r>
            <a:br>
              <a:rPr lang="hu-HU" dirty="0" smtClean="0"/>
            </a:br>
            <a:endParaRPr lang="hu-HU" dirty="0"/>
          </a:p>
        </p:txBody>
      </p:sp>
      <p:pic>
        <p:nvPicPr>
          <p:cNvPr id="4" name="Tartalom helye 3" descr="abra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620688"/>
            <a:ext cx="7848872" cy="5943574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Stern-jelentés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Szerzője: Sir </a:t>
            </a:r>
            <a:r>
              <a:rPr lang="hu-HU" dirty="0" err="1" smtClean="0"/>
              <a:t>Nicholas</a:t>
            </a:r>
            <a:r>
              <a:rPr lang="hu-HU" dirty="0" smtClean="0"/>
              <a:t> Stern, a Világbank volt főközgazdásza </a:t>
            </a:r>
          </a:p>
          <a:p>
            <a:r>
              <a:rPr lang="hu-HU" dirty="0" smtClean="0"/>
              <a:t>Dátum: 2006. okt. 30.</a:t>
            </a:r>
          </a:p>
          <a:p>
            <a:r>
              <a:rPr lang="hu-HU" dirty="0" smtClean="0"/>
              <a:t>Első közgazdasági szempontok szerint megírt tanulmány a globális klímaváltozásról</a:t>
            </a:r>
          </a:p>
          <a:p>
            <a:r>
              <a:rPr lang="hu-HU" dirty="0" smtClean="0"/>
              <a:t>A brit miniszterelnök kérésére lett megírva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Gazdaság szektorai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1. Mezőgazdaság</a:t>
            </a:r>
            <a:endParaRPr lang="hu-HU" dirty="0"/>
          </a:p>
          <a:p>
            <a:r>
              <a:rPr lang="hu-HU" dirty="0" smtClean="0"/>
              <a:t>2. Ipar</a:t>
            </a:r>
          </a:p>
          <a:p>
            <a:r>
              <a:rPr lang="hu-HU" dirty="0" smtClean="0"/>
              <a:t>3. Szolgáltatások</a:t>
            </a:r>
          </a:p>
          <a:p>
            <a:r>
              <a:rPr lang="hu-HU" dirty="0" smtClean="0"/>
              <a:t>4. Kutatás és fejlesztés</a:t>
            </a:r>
            <a:endParaRPr lang="hu-H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Stern-jelentés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Határozott idejében megtett intézkedések kellenek, különben a GDP éves szinten akár 20%-kal lehet kevesebb</a:t>
            </a:r>
          </a:p>
          <a:p>
            <a:r>
              <a:rPr lang="hu-HU" dirty="0" smtClean="0"/>
              <a:t>A kibocsátás csökkentése érdekében tett intézkedéseket befektetéseknek kell tekinteni</a:t>
            </a:r>
          </a:p>
          <a:p>
            <a:r>
              <a:rPr lang="hu-HU" dirty="0" smtClean="0"/>
              <a:t>Az éghajlatváltozás hatásai nem egyenletesen oszlanak el – a legszegényebb országok </a:t>
            </a:r>
          </a:p>
          <a:p>
            <a:r>
              <a:rPr lang="hu-HU" dirty="0" smtClean="0"/>
              <a:t>és emberek fogják a legkorábban és legjobban megszenvedni azokat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Mezőgazdaság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u="sng" dirty="0" smtClean="0"/>
              <a:t>Termésátlagok visszaesése </a:t>
            </a:r>
            <a:r>
              <a:rPr lang="hu-HU" dirty="0" smtClean="0"/>
              <a:t>(-)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Kevesebb termés a növekvő társadalom miatt éhínségeket eredményezhet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Főbb gabonanövények termesztési helyeinek megváltozása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 Több nagy múltú borvidéken (pl.: </a:t>
            </a:r>
            <a:r>
              <a:rPr lang="hu-HU" dirty="0" err="1" smtClean="0"/>
              <a:t>Franciao</a:t>
            </a:r>
            <a:r>
              <a:rPr lang="hu-HU" dirty="0" smtClean="0"/>
              <a:t>., </a:t>
            </a:r>
            <a:r>
              <a:rPr lang="hu-HU" dirty="0" err="1" smtClean="0"/>
              <a:t>Spanyolo</a:t>
            </a:r>
            <a:r>
              <a:rPr lang="hu-HU" dirty="0" smtClean="0"/>
              <a:t>. ) komoly gazdasági visszaesés várható, hiszen a borszőlők elterjedése a kedvezőbb klíma felé tolódik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</a:t>
            </a:r>
            <a:r>
              <a:rPr lang="hu-HU" dirty="0" smtClean="0"/>
              <a:t>. Mezőgazdaság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b="1" u="sng" dirty="0" smtClean="0"/>
              <a:t>Egyes helyeken a termésátlag növekedhet </a:t>
            </a:r>
            <a:r>
              <a:rPr lang="hu-HU" dirty="0" smtClean="0"/>
              <a:t>(+)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Lesznek országok akik számára kedvezően hat a globális felmelegedés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Pl.: Észak-Európában elképzelhető, hogy a mediterrán környezet fog meghonosodni, és az enyhébb klíma akár 70%-kal is növelheti a terméshozamot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Mezőgazdaság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b="1" u="sng" dirty="0" smtClean="0"/>
              <a:t>Öntözés megoldása </a:t>
            </a:r>
            <a:r>
              <a:rPr lang="hu-HU" dirty="0" smtClean="0"/>
              <a:t>(-)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Az egyre szárazabb klíma miatt az öntözés megoldása kulcsfontosságú dologgá válik, de ezáltal a termény előállításának költsége is nő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A szélsőséges klíma (aszályok, árvizek gyakorisága) egyre több víztározó építését teszi szükségessé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Mezőgazdaság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hu-HU" b="1" u="sng" dirty="0" smtClean="0"/>
              <a:t>Halászat</a:t>
            </a:r>
            <a:r>
              <a:rPr lang="hu-HU" dirty="0" smtClean="0"/>
              <a:t> (-)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A melegedő vizekben élő halak a nekik megfelelő hőmérsékletű víz után fognak vándorolni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Tovább rontja a helyzetet a tengerekben megfigyelhető savasodás folyamata</a:t>
            </a:r>
          </a:p>
          <a:p>
            <a:pPr>
              <a:buNone/>
            </a:pPr>
            <a:r>
              <a:rPr lang="hu-HU" dirty="0" smtClean="0">
                <a:sym typeface="Wingdings" pitchFamily="2" charset="2"/>
              </a:rPr>
              <a:t>az eddig halászatból élő emberek megélhetése veszélybe kerül</a:t>
            </a:r>
          </a:p>
          <a:p>
            <a:pPr>
              <a:buNone/>
            </a:pPr>
            <a:r>
              <a:rPr lang="hu-HU" dirty="0" smtClean="0">
                <a:sym typeface="Wingdings" pitchFamily="2" charset="2"/>
              </a:rPr>
              <a:t> olyan országokban, ahol eddig nagy volt a halászat gazdasági szerepe, gazdasági visszaesés várható </a:t>
            </a:r>
            <a:endParaRPr lang="hu-H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1. Mezőgazdaság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b="1" u="sng" dirty="0" smtClean="0"/>
              <a:t>Művelhető területek csökkenése </a:t>
            </a:r>
            <a:r>
              <a:rPr lang="hu-HU" dirty="0" smtClean="0"/>
              <a:t>(-)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Tengerszint emelkedés hatására a part menti területek művelhetetlenné válnak, ez tovább fokozza a terméshozamok csökkenését</a:t>
            </a:r>
          </a:p>
          <a:p>
            <a:r>
              <a:rPr lang="hu-HU" b="1" u="sng" dirty="0" smtClean="0"/>
              <a:t>Szélsőséges időjárási események gyakoriságának növekedése </a:t>
            </a:r>
            <a:r>
              <a:rPr lang="hu-HU" dirty="0" smtClean="0"/>
              <a:t>(-)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Egy szélsőséges esemény évekre tönkre teheti a mezőgazdasági termelést</a:t>
            </a:r>
          </a:p>
          <a:p>
            <a:pPr>
              <a:buFont typeface="Wingdings" pitchFamily="2" charset="2"/>
              <a:buChar char="Ø"/>
            </a:pP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1200" dirty="0" smtClean="0"/>
              <a:t>A magyar kukorica augusztusi képén jól látható, hogy a területet aszály </a:t>
            </a:r>
            <a:r>
              <a:rPr lang="hu-HU" sz="1200" dirty="0" err="1" smtClean="0"/>
              <a:t>súlytja</a:t>
            </a:r>
            <a:endParaRPr lang="hu-HU" sz="1200" dirty="0"/>
          </a:p>
        </p:txBody>
      </p:sp>
      <p:pic>
        <p:nvPicPr>
          <p:cNvPr id="5" name="Kép helye 4" descr="002-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5391" r="15391"/>
          <a:stretch>
            <a:fillRect/>
          </a:stretch>
        </p:blipFill>
        <p:spPr/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1200" dirty="0" smtClean="0"/>
              <a:t>Az árvíz során a mezőgazdasági földek művelhetetlenné válnak</a:t>
            </a:r>
            <a:endParaRPr lang="hu-HU" sz="1200" dirty="0"/>
          </a:p>
        </p:txBody>
      </p:sp>
      <p:pic>
        <p:nvPicPr>
          <p:cNvPr id="5" name="Kép helye 4" descr="arviz062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1288" r="11288"/>
          <a:stretch>
            <a:fillRect/>
          </a:stretch>
        </p:blipFill>
        <p:spPr/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lgári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olgár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lgár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307</TotalTime>
  <Words>663</Words>
  <Application>Microsoft Office PowerPoint</Application>
  <PresentationFormat>Diavetítés a képernyőre (4:3 oldalarány)</PresentationFormat>
  <Paragraphs>76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Polgári</vt:lpstr>
      <vt:lpstr>A globális klímaváltozás globális gazdasági következményei</vt:lpstr>
      <vt:lpstr>Gazdaság szektorai</vt:lpstr>
      <vt:lpstr>1. Mezőgazdaság</vt:lpstr>
      <vt:lpstr>1. Mezőgazdaság</vt:lpstr>
      <vt:lpstr>1. Mezőgazdaság</vt:lpstr>
      <vt:lpstr>1. Mezőgazdaság</vt:lpstr>
      <vt:lpstr>1. Mezőgazdaság</vt:lpstr>
      <vt:lpstr>A magyar kukorica augusztusi képén jól látható, hogy a területet aszály súlytja</vt:lpstr>
      <vt:lpstr>Az árvíz során a mezőgazdasági földek művelhetetlenné válnak</vt:lpstr>
      <vt:lpstr>10. dia</vt:lpstr>
      <vt:lpstr>2. Ipar</vt:lpstr>
      <vt:lpstr>2. Ipar</vt:lpstr>
      <vt:lpstr>3. Szolgáltatás</vt:lpstr>
      <vt:lpstr>3. Szolgáltatás</vt:lpstr>
      <vt:lpstr>3. Szolgáltatás</vt:lpstr>
      <vt:lpstr>3. Szolgáltatás</vt:lpstr>
      <vt:lpstr>4. Kutatás és fejlesztés </vt:lpstr>
      <vt:lpstr>Összegezve </vt:lpstr>
      <vt:lpstr>Stern-jelentés</vt:lpstr>
      <vt:lpstr>Stern-jelentés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globális klímaváltozás globális gazdasági következményei</dc:title>
  <dc:creator>Várkonyi Anikó</dc:creator>
  <cp:lastModifiedBy>Várkonyi Anikó</cp:lastModifiedBy>
  <cp:revision>11</cp:revision>
  <dcterms:created xsi:type="dcterms:W3CDTF">2013-11-20T19:25:44Z</dcterms:created>
  <dcterms:modified xsi:type="dcterms:W3CDTF">2013-11-21T08:12:22Z</dcterms:modified>
</cp:coreProperties>
</file>