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CC66"/>
    <a:srgbClr val="FF3300"/>
    <a:srgbClr val="FFFFFF"/>
    <a:srgbClr val="CC3300"/>
    <a:srgbClr val="FF7C8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6CC-3885-42FE-B704-D925B827C0C8}" type="datetimeFigureOut">
              <a:rPr lang="hu-HU" smtClean="0"/>
              <a:pPr/>
              <a:t>2013.11.27.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ECEF-2188-4098-9D91-1B3AC959C2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6CC-3885-42FE-B704-D925B827C0C8}" type="datetimeFigureOut">
              <a:rPr lang="hu-HU" smtClean="0"/>
              <a:pPr/>
              <a:t>2013.11.27.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ECEF-2188-4098-9D91-1B3AC959C2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6CC-3885-42FE-B704-D925B827C0C8}" type="datetimeFigureOut">
              <a:rPr lang="hu-HU" smtClean="0"/>
              <a:pPr/>
              <a:t>2013.11.27.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ECEF-2188-4098-9D91-1B3AC959C2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6CC-3885-42FE-B704-D925B827C0C8}" type="datetimeFigureOut">
              <a:rPr lang="hu-HU" smtClean="0"/>
              <a:pPr/>
              <a:t>2013.11.27.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ECEF-2188-4098-9D91-1B3AC959C2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6CC-3885-42FE-B704-D925B827C0C8}" type="datetimeFigureOut">
              <a:rPr lang="hu-HU" smtClean="0"/>
              <a:pPr/>
              <a:t>2013.11.27.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ECEF-2188-4098-9D91-1B3AC959C2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6CC-3885-42FE-B704-D925B827C0C8}" type="datetimeFigureOut">
              <a:rPr lang="hu-HU" smtClean="0"/>
              <a:pPr/>
              <a:t>2013.11.27.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ECEF-2188-4098-9D91-1B3AC959C2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6CC-3885-42FE-B704-D925B827C0C8}" type="datetimeFigureOut">
              <a:rPr lang="hu-HU" smtClean="0"/>
              <a:pPr/>
              <a:t>2013.11.27.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ECEF-2188-4098-9D91-1B3AC959C2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6CC-3885-42FE-B704-D925B827C0C8}" type="datetimeFigureOut">
              <a:rPr lang="hu-HU" smtClean="0"/>
              <a:pPr/>
              <a:t>2013.11.27.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ECEF-2188-4098-9D91-1B3AC959C2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6CC-3885-42FE-B704-D925B827C0C8}" type="datetimeFigureOut">
              <a:rPr lang="hu-HU" smtClean="0"/>
              <a:pPr/>
              <a:t>2013.11.27.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ECEF-2188-4098-9D91-1B3AC959C2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6CC-3885-42FE-B704-D925B827C0C8}" type="datetimeFigureOut">
              <a:rPr lang="hu-HU" smtClean="0"/>
              <a:pPr/>
              <a:t>2013.11.27.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ECEF-2188-4098-9D91-1B3AC959C2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6CC-3885-42FE-B704-D925B827C0C8}" type="datetimeFigureOut">
              <a:rPr lang="hu-HU" smtClean="0"/>
              <a:pPr/>
              <a:t>2013.11.27.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ECEF-2188-4098-9D91-1B3AC959C28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FF6CC-3885-42FE-B704-D925B827C0C8}" type="datetimeFigureOut">
              <a:rPr lang="hu-HU" smtClean="0"/>
              <a:pPr/>
              <a:t>2013.11.27.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6ECEF-2188-4098-9D91-1B3AC959C28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1. Globális éghajlati jövőkép a XXI. század végére a modelleredmények alapján.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anchor="b" anchorCtr="0">
            <a:normAutofit/>
          </a:bodyPr>
          <a:lstStyle/>
          <a:p>
            <a:r>
              <a:rPr lang="hu-HU" sz="2000" dirty="0" smtClean="0">
                <a:solidFill>
                  <a:schemeClr val="tx1"/>
                </a:solidFill>
              </a:rPr>
              <a:t>Készítette: </a:t>
            </a:r>
            <a:r>
              <a:rPr lang="hu-HU" sz="2000" dirty="0" err="1" smtClean="0">
                <a:solidFill>
                  <a:schemeClr val="tx1"/>
                </a:solidFill>
              </a:rPr>
              <a:t>Góth</a:t>
            </a:r>
            <a:r>
              <a:rPr lang="hu-HU" sz="2000" dirty="0" smtClean="0">
                <a:solidFill>
                  <a:schemeClr val="tx1"/>
                </a:solidFill>
              </a:rPr>
              <a:t> Roland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CO</a:t>
            </a:r>
            <a:r>
              <a:rPr lang="hu-HU" sz="2800" dirty="0" smtClean="0"/>
              <a:t>2 </a:t>
            </a:r>
            <a:r>
              <a:rPr lang="hu-HU" dirty="0" smtClean="0"/>
              <a:t>emisszió alakulása a XXI. </a:t>
            </a:r>
            <a:r>
              <a:rPr lang="hu-HU" dirty="0" smtClean="0"/>
              <a:t>s</a:t>
            </a:r>
            <a:r>
              <a:rPr lang="hu-HU" dirty="0" smtClean="0"/>
              <a:t>zázadban (IPCC)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7544" y="1556791"/>
            <a:ext cx="8136904" cy="618083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 két diagram az IPCC négy emissziós forgatókönyvének CO</a:t>
            </a:r>
            <a:r>
              <a:rPr lang="hu-HU" sz="1500" dirty="0" smtClean="0"/>
              <a:t>2</a:t>
            </a:r>
            <a:r>
              <a:rPr lang="hu-HU" dirty="0" smtClean="0"/>
              <a:t> kibocsátási és koncentrációs mutatóit vetíti előre.</a:t>
            </a:r>
            <a:endParaRPr lang="hu-HU" dirty="0"/>
          </a:p>
        </p:txBody>
      </p:sp>
      <p:pic>
        <p:nvPicPr>
          <p:cNvPr id="7" name="Tartalom helye 6" descr="CO2 menete 6. ábr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5" y="2348880"/>
            <a:ext cx="8136903" cy="3600400"/>
          </a:xfrm>
        </p:spPr>
      </p:pic>
      <p:sp>
        <p:nvSpPr>
          <p:cNvPr id="8" name="Szövegdoboz 7"/>
          <p:cNvSpPr txBox="1"/>
          <p:nvPr/>
        </p:nvSpPr>
        <p:spPr>
          <a:xfrm>
            <a:off x="467544" y="6021288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6. ábra: CO2 kibocsátás és koncentráció</a:t>
            </a:r>
            <a:endParaRPr lang="hu-H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emisszió négy nagyobb szcenáriója (IPCC)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568952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395536" y="6309320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Táblázat forrása: </a:t>
            </a:r>
            <a:r>
              <a:rPr lang="hu-HU" sz="1400" dirty="0" smtClean="0"/>
              <a:t>http://klima.kvvm.hu/documents/14/klima_meteoteljes.pdf</a:t>
            </a:r>
            <a:endParaRPr lang="hu-H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8091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539552" y="6021288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7. ábra: IPCC négy szcenáriója szerint a hőmérséklet változása a XXI. század végére</a:t>
            </a:r>
            <a:endParaRPr lang="hu-H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hu-HU" dirty="0" smtClean="0"/>
              <a:t>A modellekből egyértelműen kiderül, hogy a hőmérséklet globálisan növekedni fog az évszázad során.</a:t>
            </a:r>
          </a:p>
          <a:p>
            <a:r>
              <a:rPr lang="hu-HU" dirty="0" smtClean="0"/>
              <a:t>A növekedés értéke bizonytalan, szcenárióktól függő: 1,5</a:t>
            </a:r>
            <a:r>
              <a:rPr lang="hu-HU" dirty="0" smtClean="0"/>
              <a:t> </a:t>
            </a:r>
            <a:r>
              <a:rPr lang="hu-HU" dirty="0" smtClean="0"/>
              <a:t>℃-4,5</a:t>
            </a:r>
            <a:r>
              <a:rPr lang="hu-HU" dirty="0" smtClean="0"/>
              <a:t> </a:t>
            </a:r>
            <a:r>
              <a:rPr lang="hu-HU" dirty="0" smtClean="0"/>
              <a:t>℃, de akár 4,5</a:t>
            </a:r>
            <a:r>
              <a:rPr lang="hu-HU" dirty="0" smtClean="0"/>
              <a:t> </a:t>
            </a:r>
            <a:r>
              <a:rPr lang="hu-HU" dirty="0" smtClean="0"/>
              <a:t>℃-7,5</a:t>
            </a:r>
            <a:r>
              <a:rPr lang="hu-HU" dirty="0" smtClean="0"/>
              <a:t> </a:t>
            </a:r>
            <a:r>
              <a:rPr lang="hu-HU" dirty="0" smtClean="0"/>
              <a:t>℃ is lehet globális szinten.</a:t>
            </a:r>
          </a:p>
          <a:p>
            <a:r>
              <a:rPr lang="hu-HU" dirty="0" smtClean="0"/>
              <a:t>A legnagyobb mértékű melegedés az északi félteke poláris vidékén várható.</a:t>
            </a:r>
          </a:p>
          <a:p>
            <a:r>
              <a:rPr lang="hu-HU" dirty="0" smtClean="0"/>
              <a:t>A hőmérséklet időben exponenciálisan növekszik  (ahogy várhatóan a kibocsátás is).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DFJ és JJA modellek hőmérsékleti előrejelzése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1" cy="435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467544" y="5949280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8. ábra: Mekkora valószínűséggel éri el a 2℃ </a:t>
            </a:r>
            <a:r>
              <a:rPr lang="hu-HU" sz="1400" dirty="0" err="1" smtClean="0"/>
              <a:t>-ot</a:t>
            </a:r>
            <a:r>
              <a:rPr lang="hu-HU" sz="1400" dirty="0" smtClean="0"/>
              <a:t> a hőmérséklet változása a XXI. század végére</a:t>
            </a:r>
            <a:endParaRPr lang="hu-H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DFJ és JJA modellek </a:t>
            </a:r>
            <a:r>
              <a:rPr lang="hu-HU" dirty="0" smtClean="0"/>
              <a:t>csapadék </a:t>
            </a:r>
            <a:r>
              <a:rPr lang="hu-HU" dirty="0" smtClean="0"/>
              <a:t>előrejelzése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208911" cy="313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467544" y="5085184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9. ábra: Csapadék mennyiségének térbeli változása a XXI. század végére</a:t>
            </a:r>
            <a:endParaRPr lang="hu-HU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hu-HU" dirty="0" smtClean="0"/>
              <a:t>Utóbbi modellek alapján is megállapítható hogy a legnagyobb hőmérsékleti növekedés a magasabb északi szélességeken várható.</a:t>
            </a:r>
          </a:p>
          <a:p>
            <a:r>
              <a:rPr lang="hu-HU" dirty="0" smtClean="0"/>
              <a:t>Óceánoknál kisebb mértékű a hőmérséklet emelkedése.</a:t>
            </a:r>
          </a:p>
          <a:p>
            <a:r>
              <a:rPr lang="hu-HU" dirty="0" smtClean="0"/>
              <a:t>Konkrét hőmérsékleti értékekkel azonban nem szolgálnak a DFJ, illetve a JJA modellek, csak az adott mértékű változás valószínűségét mutatják meg.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hu-HU" dirty="0" smtClean="0"/>
              <a:t>A csapadék modellek alapján megállapítható, hogy a csapadék mennyisége kb. 20. és az 50. szélességi körök között csökken a század végére.</a:t>
            </a:r>
          </a:p>
          <a:p>
            <a:r>
              <a:rPr lang="hu-HU" dirty="0" smtClean="0"/>
              <a:t>Ennél nagyobb szélességeken növekszik a csapadék mennyisége</a:t>
            </a:r>
          </a:p>
          <a:p>
            <a:r>
              <a:rPr lang="hu-HU" dirty="0" smtClean="0"/>
              <a:t>Az Egyenlítő környékén várhatóan nem fog változni, vagy esetleg egy picit nő az éves csapadékmennyiség 2100-ig.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Nagyobb átlaghőmérséklet</a:t>
            </a:r>
          </a:p>
          <a:p>
            <a:r>
              <a:rPr lang="hu-HU" dirty="0" smtClean="0"/>
              <a:t>Jégsapkák elolvadnak</a:t>
            </a:r>
          </a:p>
          <a:p>
            <a:r>
              <a:rPr lang="hu-HU" dirty="0" smtClean="0"/>
              <a:t>Tengerszint emelkedik</a:t>
            </a:r>
          </a:p>
          <a:p>
            <a:r>
              <a:rPr lang="hu-HU" dirty="0" smtClean="0"/>
              <a:t>Nagyobb párolgás (nagyobb felület és nagyobb hőmérséklet miatt)</a:t>
            </a:r>
            <a:r>
              <a:rPr lang="hu-HU" dirty="0" smtClean="0">
                <a:sym typeface="Symbol"/>
              </a:rPr>
              <a:t>hevesebb csapadékhullás (pusztító időjárási események száma növekszik)</a:t>
            </a:r>
          </a:p>
          <a:p>
            <a:r>
              <a:rPr lang="hu-HU" dirty="0" smtClean="0">
                <a:sym typeface="Symbol"/>
              </a:rPr>
              <a:t>Változás kell, emisszió csökkentése!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40000" lnSpcReduction="20000"/>
          </a:bodyPr>
          <a:lstStyle/>
          <a:p>
            <a:r>
              <a:rPr lang="hu-HU" b="1" u="sng" dirty="0" smtClean="0"/>
              <a:t>Internet:</a:t>
            </a:r>
          </a:p>
          <a:p>
            <a:endParaRPr lang="hu-HU" dirty="0" smtClean="0"/>
          </a:p>
          <a:p>
            <a:r>
              <a:rPr lang="hu-HU" dirty="0" smtClean="0"/>
              <a:t>http</a:t>
            </a:r>
            <a:r>
              <a:rPr lang="hu-HU" dirty="0" smtClean="0"/>
              <a:t>://owww.met.hu/omsz.php?almenu_id=homepages&amp;pid=numprog&amp;pri=9&amp;mpx=0</a:t>
            </a:r>
          </a:p>
          <a:p>
            <a:endParaRPr lang="hu-HU" dirty="0" smtClean="0"/>
          </a:p>
          <a:p>
            <a:r>
              <a:rPr lang="hu-HU" dirty="0" smtClean="0"/>
              <a:t>http://www.matud.iif.hu/09okt/15.htm</a:t>
            </a:r>
          </a:p>
          <a:p>
            <a:endParaRPr lang="hu-HU" dirty="0" smtClean="0"/>
          </a:p>
          <a:p>
            <a:r>
              <a:rPr lang="hu-HU" dirty="0" smtClean="0"/>
              <a:t>http://nimbus.elte.hu/~klimakonyv/Klimavaltozas-2011.pdf</a:t>
            </a:r>
          </a:p>
          <a:p>
            <a:endParaRPr lang="hu-HU" dirty="0" smtClean="0"/>
          </a:p>
          <a:p>
            <a:r>
              <a:rPr lang="hu-HU" dirty="0" smtClean="0"/>
              <a:t>http://klima.kvvm.hu/documents/14/klima_meteoteljes.pdf</a:t>
            </a:r>
          </a:p>
          <a:p>
            <a:endParaRPr lang="hu-HU" dirty="0" smtClean="0"/>
          </a:p>
          <a:p>
            <a:r>
              <a:rPr lang="hu-HU" dirty="0" smtClean="0"/>
              <a:t>http://teo.elte.hu/minosites/ertekezes2012/pieczka_i.pdf</a:t>
            </a:r>
          </a:p>
          <a:p>
            <a:endParaRPr lang="hu-HU" dirty="0" smtClean="0"/>
          </a:p>
          <a:p>
            <a:r>
              <a:rPr lang="hu-HU" dirty="0" smtClean="0"/>
              <a:t>http://www.vahavahalozat.hu/system/files/klima-21-62.pdf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http://www.vedegylet.hu/globfeszt2/anyag/%C9ghajlat_web.pdf</a:t>
            </a:r>
          </a:p>
          <a:p>
            <a:endParaRPr lang="hu-HU" dirty="0" smtClean="0"/>
          </a:p>
          <a:p>
            <a:r>
              <a:rPr lang="hu-HU" dirty="0" smtClean="0"/>
              <a:t>http://www.met.hu/eghajlat/eghajlatvaltozas/eghajlatvaltozas_okai</a:t>
            </a:r>
            <a:r>
              <a:rPr lang="hu-HU" dirty="0" smtClean="0"/>
              <a:t>/</a:t>
            </a:r>
          </a:p>
          <a:p>
            <a:endParaRPr lang="hu-HU" dirty="0" smtClean="0"/>
          </a:p>
          <a:p>
            <a:r>
              <a:rPr lang="hu-HU" b="1" u="sng" dirty="0" smtClean="0"/>
              <a:t>Ábrák forrása:</a:t>
            </a:r>
            <a:r>
              <a:rPr lang="hu-HU" dirty="0" smtClean="0"/>
              <a:t> 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err="1" smtClean="0"/>
              <a:t>www.google.hu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http://nimbus.elte.hu/~</a:t>
            </a:r>
            <a:r>
              <a:rPr lang="hu-HU" dirty="0" smtClean="0"/>
              <a:t>klimakonyv/Klimavaltozas-2011.pdf (7.,8.,9. ábrák, táblázat)</a:t>
            </a:r>
          </a:p>
          <a:p>
            <a:endParaRPr lang="hu-HU" dirty="0" smtClean="0"/>
          </a:p>
          <a:p>
            <a:r>
              <a:rPr lang="hu-HU" dirty="0" err="1" smtClean="0"/>
              <a:t>www.met.hu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hu-HU" b="1" dirty="0" smtClean="0"/>
              <a:t>Éghajlat</a:t>
            </a:r>
            <a:r>
              <a:rPr lang="hu-HU" dirty="0" smtClean="0"/>
              <a:t>: egy adott földrajzi hely időjárásának hosszabb időszak alatt megfigyelt változása, időjárási elemek szabályszerű ismétlődése.</a:t>
            </a:r>
          </a:p>
          <a:p>
            <a:pPr>
              <a:spcBef>
                <a:spcPts val="0"/>
              </a:spcBef>
              <a:buNone/>
            </a:pPr>
            <a:r>
              <a:rPr lang="hu-HU" dirty="0" smtClean="0"/>
              <a:t>	(időjárás éghajlat kapcsolata)</a:t>
            </a:r>
          </a:p>
          <a:p>
            <a:r>
              <a:rPr lang="hu-HU" b="1" dirty="0" smtClean="0"/>
              <a:t>Éghajlati rendszer</a:t>
            </a:r>
            <a:r>
              <a:rPr lang="hu-HU" dirty="0" smtClean="0"/>
              <a:t>:  éghajlat kialakításában közreható rendszer.</a:t>
            </a:r>
          </a:p>
          <a:p>
            <a:pPr>
              <a:buNone/>
            </a:pPr>
            <a:r>
              <a:rPr lang="hu-HU" dirty="0" smtClean="0"/>
              <a:t>	Az éghajlati rendszer, a természetes éghajlati elemek, illetve az antropogén hatások eredményezik az éghajlat időbeli változását.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hu-HU" sz="6000" dirty="0" smtClean="0"/>
          </a:p>
          <a:p>
            <a:pPr algn="ctr">
              <a:buNone/>
            </a:pPr>
            <a:r>
              <a:rPr lang="hu-HU" sz="6000" dirty="0" smtClean="0"/>
              <a:t>Köszönöm a figyelmet!</a:t>
            </a:r>
            <a:endParaRPr lang="hu-H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éghajlati rendszer </a:t>
            </a:r>
            <a:endParaRPr lang="hu-HU" dirty="0"/>
          </a:p>
        </p:txBody>
      </p:sp>
      <p:pic>
        <p:nvPicPr>
          <p:cNvPr id="4" name="Tartalom helye 3" descr="klima_abra1 (éghajltai rendszer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7"/>
            <a:ext cx="8352928" cy="4176464"/>
          </a:xfrm>
        </p:spPr>
      </p:pic>
      <p:sp>
        <p:nvSpPr>
          <p:cNvPr id="5" name="Szövegdoboz 4"/>
          <p:cNvSpPr txBox="1"/>
          <p:nvPr/>
        </p:nvSpPr>
        <p:spPr>
          <a:xfrm>
            <a:off x="539552" y="6021289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1. Ábra: éghajlati rendszer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Természetes éghajlati elemek</a:t>
            </a:r>
            <a:endParaRPr lang="hu-HU" dirty="0"/>
          </a:p>
        </p:txBody>
      </p:sp>
      <p:pic>
        <p:nvPicPr>
          <p:cNvPr id="4" name="Tartalom helye 3" descr="természetes kibocsátás abr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250281"/>
            <a:ext cx="7344816" cy="3225800"/>
          </a:xfrm>
        </p:spPr>
      </p:pic>
      <p:sp>
        <p:nvSpPr>
          <p:cNvPr id="5" name="Szövegdoboz 4"/>
          <p:cNvSpPr txBox="1"/>
          <p:nvPr/>
        </p:nvSpPr>
        <p:spPr>
          <a:xfrm>
            <a:off x="899592" y="5589240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2. Ábra: Természetes éghajlati elemek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Mesterséges éghajlati elemek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19256" cy="834107"/>
          </a:xfrm>
        </p:spPr>
        <p:txBody>
          <a:bodyPr>
            <a:normAutofit fontScale="55000" lnSpcReduction="20000"/>
          </a:bodyPr>
          <a:lstStyle/>
          <a:p>
            <a:endParaRPr lang="hu-HU" dirty="0" smtClean="0"/>
          </a:p>
          <a:p>
            <a:pPr algn="just"/>
            <a:r>
              <a:rPr lang="hu-HU" sz="3600" b="0" dirty="0" smtClean="0"/>
              <a:t>Ugyan </a:t>
            </a:r>
            <a:r>
              <a:rPr lang="hu-HU" sz="3600" b="0" dirty="0" smtClean="0"/>
              <a:t>több természetes éghajlati elem van mint antropogén, mégis napjainkban az éghajlatváltozás szempontjából utóbbi a jelentősebb!</a:t>
            </a:r>
          </a:p>
          <a:p>
            <a:endParaRPr lang="hu-HU" dirty="0"/>
          </a:p>
        </p:txBody>
      </p:sp>
      <p:pic>
        <p:nvPicPr>
          <p:cNvPr id="7" name="Tartalom helye 6" descr="kibocsátás ábra 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4864"/>
            <a:ext cx="4040188" cy="3888432"/>
          </a:xfrm>
        </p:spPr>
      </p:pic>
      <p:pic>
        <p:nvPicPr>
          <p:cNvPr id="8" name="Tartalom helye 7" descr="kibocsátás 4. ábr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3960439" cy="3888431"/>
          </a:xfrm>
        </p:spPr>
      </p:pic>
      <p:sp>
        <p:nvSpPr>
          <p:cNvPr id="9" name="Szövegdoboz 8"/>
          <p:cNvSpPr txBox="1"/>
          <p:nvPr/>
        </p:nvSpPr>
        <p:spPr>
          <a:xfrm>
            <a:off x="467544" y="6165304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3. és 4. ábra: mesterséges éghajlati elemek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I. Az éghajlati rendszer és az éghajlati elemek hatása az éghajlatra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hőmérséklet és a csapadék mennyiségének változását  nézzük. (Ezek az emberiséget legjobban foglalkoztató, a klímát leíró időjárási elemek)</a:t>
            </a:r>
          </a:p>
          <a:p>
            <a:r>
              <a:rPr lang="hu-HU" dirty="0" smtClean="0"/>
              <a:t>Az éghajlati rendszer a hőmérsékletben csak néhány tizedes változást eredményez és/vagy hatása kisebb területre koncentrálódik. (pl. El </a:t>
            </a:r>
            <a:r>
              <a:rPr lang="hu-HU" dirty="0" err="1" smtClean="0"/>
              <a:t>Nino</a:t>
            </a:r>
            <a:r>
              <a:rPr lang="hu-HU" dirty="0" smtClean="0"/>
              <a:t>, La Nina, NAO…)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II</a:t>
            </a:r>
            <a:r>
              <a:rPr lang="hu-HU" dirty="0" smtClean="0"/>
              <a:t>. Az éghajlati rendszer és az éghajlati elemek hatása az éghajlatra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Természetes éghajlati elemek: külső tényezők, amelyek régebben is befolyásolták a föld éghajlatát (excentricitás, naptevékenység, vulkánkitörés…)</a:t>
            </a:r>
          </a:p>
          <a:p>
            <a:r>
              <a:rPr lang="hu-HU" dirty="0" smtClean="0"/>
              <a:t>Antropogén hatások (mesterséges éghajlati elemek): a legmeghatározóbb az éghajlat változásában napjainkban és a legfontosabb is.</a:t>
            </a:r>
          </a:p>
          <a:p>
            <a:pPr>
              <a:buNone/>
            </a:pPr>
            <a:r>
              <a:rPr lang="hu-HU" dirty="0" smtClean="0"/>
              <a:t>	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hu-HU" dirty="0" smtClean="0"/>
              <a:t>XXI. Század végéig alig 100 év van, ez kis idő éghajlatváltozás tekintetében. (gondoljunk a földtörténet </a:t>
            </a:r>
            <a:r>
              <a:rPr lang="hu-HU" dirty="0" err="1" smtClean="0"/>
              <a:t>glaciárisaira</a:t>
            </a:r>
            <a:r>
              <a:rPr lang="hu-HU" dirty="0" smtClean="0"/>
              <a:t>, </a:t>
            </a:r>
            <a:r>
              <a:rPr lang="hu-HU" dirty="0" err="1" smtClean="0"/>
              <a:t>interglaciárisaira</a:t>
            </a:r>
            <a:r>
              <a:rPr lang="hu-HU" dirty="0" smtClean="0"/>
              <a:t>)</a:t>
            </a:r>
          </a:p>
          <a:p>
            <a:r>
              <a:rPr lang="hu-HU" dirty="0" smtClean="0"/>
              <a:t>Antropogén hatások felgyorsították a változás folyamatát az üvegházhatást fokozó gázok kibocsátásával.</a:t>
            </a:r>
          </a:p>
          <a:p>
            <a:r>
              <a:rPr lang="hu-HU" dirty="0" smtClean="0"/>
              <a:t>Vulkánkitöréskor kerül még jelentősebb mennyiségű korom füst, CO</a:t>
            </a:r>
            <a:r>
              <a:rPr lang="hu-HU" sz="1800" b="1" dirty="0" smtClean="0"/>
              <a:t>2 </a:t>
            </a:r>
            <a:r>
              <a:rPr lang="hu-HU" dirty="0" smtClean="0"/>
              <a:t>a levegőbe, de ennek mértéke eltörpül az antropogén kibocsátásé mellett.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Üvegházhatás</a:t>
            </a:r>
            <a:endParaRPr lang="hu-HU" sz="3600" dirty="0"/>
          </a:p>
        </p:txBody>
      </p:sp>
      <p:pic>
        <p:nvPicPr>
          <p:cNvPr id="5" name="Tartalom helye 4" descr="üvegházhatás 5. áb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026382"/>
            <a:ext cx="5184575" cy="5138922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scene3d>
            <a:camera prst="orthographicFront"/>
            <a:lightRig rig="threePt" dir="t"/>
          </a:scene3d>
          <a:sp3d z="25400"/>
        </p:spPr>
        <p:txBody>
          <a:bodyPr>
            <a:normAutofit/>
          </a:bodyPr>
          <a:lstStyle/>
          <a:p>
            <a:r>
              <a:rPr lang="hu-HU" sz="2200" dirty="0" smtClean="0"/>
              <a:t>A földfelszín által elnyelt  napsugárzás energiáját a földfelszín kisugározza (infravörös sugarak)  és  ezeket a sugarakat  nyelik el a légkörben  lévő  üvegházgázok, és visszasugározzák a földfelszín felé. Üvegházhatás fontos,  a folyamat nélkül 33 </a:t>
            </a:r>
            <a:r>
              <a:rPr lang="hu-HU" sz="2200" dirty="0" err="1" smtClean="0"/>
              <a:t>°C-kal</a:t>
            </a:r>
            <a:r>
              <a:rPr lang="hu-HU" sz="2200" dirty="0" smtClean="0"/>
              <a:t> kevesebb lenne a Föld átlaghőmérséklete.</a:t>
            </a:r>
            <a:endParaRPr lang="hu-HU" sz="2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491880" y="6237312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5. ábra: Üvegházhatás</a:t>
            </a:r>
            <a:endParaRPr lang="hu-H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666</Words>
  <Application>Microsoft Office PowerPoint</Application>
  <PresentationFormat>Diavetítés a képernyőre (4:3 oldalarány)</PresentationFormat>
  <Paragraphs>81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1. Globális éghajlati jövőkép a XXI. század végére a modelleredmények alapján.</vt:lpstr>
      <vt:lpstr>2. dia</vt:lpstr>
      <vt:lpstr>Az éghajlati rendszer </vt:lpstr>
      <vt:lpstr>Természetes éghajlati elemek</vt:lpstr>
      <vt:lpstr>Mesterséges éghajlati elemek</vt:lpstr>
      <vt:lpstr>I. Az éghajlati rendszer és az éghajlati elemek hatása az éghajlatra</vt:lpstr>
      <vt:lpstr>II. Az éghajlati rendszer és az éghajlati elemek hatása az éghajlatra</vt:lpstr>
      <vt:lpstr>8. dia</vt:lpstr>
      <vt:lpstr>Üvegházhatás</vt:lpstr>
      <vt:lpstr>CO2 emisszió alakulása a XXI. században (IPCC)</vt:lpstr>
      <vt:lpstr>Az emisszió négy nagyobb szcenáriója (IPCC)</vt:lpstr>
      <vt:lpstr>12. dia</vt:lpstr>
      <vt:lpstr>13. dia</vt:lpstr>
      <vt:lpstr>DFJ és JJA modellek hőmérsékleti előrejelzése</vt:lpstr>
      <vt:lpstr>DFJ és JJA modellek csapadék előrejelzése</vt:lpstr>
      <vt:lpstr>16. dia</vt:lpstr>
      <vt:lpstr>17. dia</vt:lpstr>
      <vt:lpstr>Következtetések</vt:lpstr>
      <vt:lpstr>Források</vt:lpstr>
      <vt:lpstr>20.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Globális éghajlati jövőkép a XXI. század végére a modelleredmények alapján.</dc:title>
  <dc:creator>roli</dc:creator>
  <cp:lastModifiedBy>roli</cp:lastModifiedBy>
  <cp:revision>88</cp:revision>
  <dcterms:created xsi:type="dcterms:W3CDTF">2013-11-26T22:25:06Z</dcterms:created>
  <dcterms:modified xsi:type="dcterms:W3CDTF">2013-11-28T09:28:14Z</dcterms:modified>
</cp:coreProperties>
</file>