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58" r:id="rId12"/>
    <p:sldId id="266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drought-europe-6961055.jpg"/>
          <p:cNvPicPr>
            <a:picLocks noChangeAspect="1"/>
          </p:cNvPicPr>
          <p:nvPr userDrawn="1"/>
        </p:nvPicPr>
        <p:blipFill>
          <a:blip r:embed="rId2" cstate="print">
            <a:lum bright="68000"/>
          </a:blip>
          <a:stretch>
            <a:fillRect/>
          </a:stretch>
        </p:blipFill>
        <p:spPr>
          <a:xfrm>
            <a:off x="-1" y="0"/>
            <a:ext cx="9286875" cy="76054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europa.gif"/>
          <p:cNvPicPr>
            <a:picLocks noChangeAspect="1"/>
          </p:cNvPicPr>
          <p:nvPr userDrawn="1"/>
        </p:nvPicPr>
        <p:blipFill>
          <a:blip r:embed="rId2" cstate="print">
            <a:lum bright="48000" contrast="-42000"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arlywarn.blogspot.hu/2012/01/current-european-drought-map.html" TargetMode="External"/><Relationship Id="rId2" Type="http://schemas.openxmlformats.org/officeDocument/2006/relationships/hyperlink" Target="http://www.geo.uio.no/edc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quadocinter.hu/themes/Vandorgyules/pages/6szekcio/palfai_boga_herceg.htm" TargetMode="External"/><Relationship Id="rId4" Type="http://schemas.openxmlformats.org/officeDocument/2006/relationships/hyperlink" Target="http://www.freidok.uni-freiburg.de/volltexte/202/pdf/stahl-dis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Aszályok gyakorisága, erőssége, okozott kár - európai vonatkozások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i="1" dirty="0" smtClean="0"/>
              <a:t>Készítette: </a:t>
            </a:r>
            <a:r>
              <a:rPr lang="hu-HU" b="1" i="1" dirty="0" err="1" smtClean="0"/>
              <a:t>Rozman</a:t>
            </a:r>
            <a:r>
              <a:rPr lang="hu-HU" b="1" i="1" dirty="0" smtClean="0"/>
              <a:t> Gábor</a:t>
            </a:r>
          </a:p>
          <a:p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Aszályok Európában</a:t>
            </a:r>
            <a:br>
              <a:rPr lang="hu-HU" sz="3600" dirty="0" smtClean="0"/>
            </a:br>
            <a:r>
              <a:rPr lang="hu-HU" sz="3600" dirty="0" smtClean="0"/>
              <a:t>1996-2004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A Meteorológiai Világszervezet 1995 óta évente állásfoglalást ad ki a Föld éghajlati állapotáról (</a:t>
            </a:r>
            <a:r>
              <a:rPr lang="hu-HU" sz="1600" i="1" dirty="0" smtClean="0"/>
              <a:t>WMO </a:t>
            </a:r>
            <a:r>
              <a:rPr lang="hu-HU" sz="1600" dirty="0" smtClean="0"/>
              <a:t>1996–2004).</a:t>
            </a:r>
          </a:p>
          <a:p>
            <a:r>
              <a:rPr lang="hu-HU" sz="1600" dirty="0" smtClean="0"/>
              <a:t>1995: Anglia, Wales 1766 óta a legszárazabb nyár</a:t>
            </a:r>
          </a:p>
          <a:p>
            <a:r>
              <a:rPr lang="hu-HU" sz="1600" dirty="0" smtClean="0"/>
              <a:t>1996: Nagy-Britanniától Oroszországig szélsőséges szárazság, Belgiumban 1833 óta a legszárazabb időszak.</a:t>
            </a:r>
          </a:p>
          <a:p>
            <a:r>
              <a:rPr lang="hu-HU" sz="1600" dirty="0" smtClean="0"/>
              <a:t>1997: Európában nem volt jelentős aszály.</a:t>
            </a:r>
          </a:p>
          <a:p>
            <a:r>
              <a:rPr lang="hu-HU" sz="1600" dirty="0" smtClean="0"/>
              <a:t>1998: Nyári hőség és szárazság Ukrajnában.</a:t>
            </a:r>
          </a:p>
          <a:p>
            <a:r>
              <a:rPr lang="hu-HU" sz="1600" dirty="0" smtClean="0"/>
              <a:t>1999: Oroszországban erdőtüzek.</a:t>
            </a:r>
          </a:p>
          <a:p>
            <a:r>
              <a:rPr lang="hu-HU" sz="1600" dirty="0" smtClean="0"/>
              <a:t>2000: Erdőtüzek Bulgáriában, Görögországban a szárazság miatt.</a:t>
            </a:r>
          </a:p>
          <a:p>
            <a:r>
              <a:rPr lang="hu-HU" sz="1600" dirty="0" smtClean="0"/>
              <a:t>2001: Európában nem volt jelentős aszály.</a:t>
            </a:r>
          </a:p>
          <a:p>
            <a:r>
              <a:rPr lang="hu-HU" sz="1600" dirty="0" smtClean="0"/>
              <a:t>2002: Oroszország európai területeinek középső részein az áprilistól augusztusig terjedő öthónapos csapadékösszeg a sokévi átlag egyharmada körül alakult.</a:t>
            </a:r>
          </a:p>
          <a:p>
            <a:r>
              <a:rPr lang="hu-HU" sz="1600" dirty="0" smtClean="0"/>
              <a:t>2003: 40</a:t>
            </a:r>
            <a:r>
              <a:rPr lang="hu-HU" sz="1600" baseline="30000" dirty="0" smtClean="0"/>
              <a:t>0</a:t>
            </a:r>
            <a:r>
              <a:rPr lang="hu-HU" sz="1600" dirty="0" smtClean="0"/>
              <a:t>C fölötti rekord-hőmérsékletet mértek Németország, Svájc, Franciaország, Spanyolország, Portugália, Olaszország és Hollandia több településén. Több, mint 21 ezer ember halála. Az Európai Unió teljes gabonatermelése 23 millió tonnával maradt el a 2002. évitől, ami behozatalt tett szükségessé és kihatással volt a tárolt készletekre is.</a:t>
            </a:r>
          </a:p>
          <a:p>
            <a:endParaRPr lang="hu-HU" sz="1600" dirty="0"/>
          </a:p>
        </p:txBody>
      </p:sp>
      <p:pic>
        <p:nvPicPr>
          <p:cNvPr id="4" name="Kép 3" descr="kár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877"/>
            <a:ext cx="9144000" cy="623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http://www.geo.uio.no/edc/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http://earlywarn.blogspot.hu/2012/01/current-european-drought-map.html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http://www.freidok.uni-freiburg.de/volltexte/202/pdf/stahl-diss.pdf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http://www.aquadocinter.hu/themes/Vandorgyules/pages/6szekcio/palfai_boga_herceg.htm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Aszály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Definíció:</a:t>
            </a:r>
            <a:br>
              <a:rPr lang="hu-HU" dirty="0" smtClean="0"/>
            </a:br>
            <a:r>
              <a:rPr lang="hu-HU" dirty="0" smtClean="0"/>
              <a:t>Tartós és regionálisan kiterjedt száraz időszak, melyet vagy csapadékhiány, vagy ha a csapadék mennyisége el is éri az átlagos szintet, a magas hőmérséklet miatti túlzott párolgás okoz.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 éghajlati körzetei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400" i="1" u="sng" dirty="0" smtClean="0"/>
              <a:t>5. Szubtrópusi sztyepp éghajlat</a:t>
            </a:r>
          </a:p>
          <a:p>
            <a:r>
              <a:rPr lang="hu-HU" sz="1400" i="1" u="sng" dirty="0" smtClean="0"/>
              <a:t>6a. Meleg nyarú mediterrán éghajlat</a:t>
            </a:r>
          </a:p>
          <a:p>
            <a:r>
              <a:rPr lang="hu-HU" sz="1400" i="1" u="sng" dirty="0" smtClean="0"/>
              <a:t>6b. Hűvös nyarú mediterrán éghajlat</a:t>
            </a:r>
          </a:p>
          <a:p>
            <a:r>
              <a:rPr lang="hu-HU" sz="1400" i="1" dirty="0" smtClean="0"/>
              <a:t>8. Enyhe telű óceáni éghajlat</a:t>
            </a:r>
          </a:p>
          <a:p>
            <a:r>
              <a:rPr lang="hu-HU" sz="1400" i="1" u="sng" dirty="0" smtClean="0"/>
              <a:t>9. Nedves kontinentális éghajlat hosszabb meleg évszakkal</a:t>
            </a:r>
          </a:p>
          <a:p>
            <a:r>
              <a:rPr lang="hu-HU" sz="1400" i="1" dirty="0" smtClean="0"/>
              <a:t>10. Nedves kontinentális éghajlat rövidebb meleg évszakkal és hideg téllel</a:t>
            </a:r>
          </a:p>
          <a:p>
            <a:r>
              <a:rPr lang="hu-HU" sz="1400" i="1" u="sng" dirty="0" smtClean="0"/>
              <a:t>11. Mérsékelt övi sztyepp éghajlat</a:t>
            </a:r>
          </a:p>
          <a:p>
            <a:r>
              <a:rPr lang="hu-HU" sz="1400" i="1" u="sng" dirty="0" smtClean="0"/>
              <a:t>12. Mérsékelt övi sivatagi éghajlat</a:t>
            </a:r>
          </a:p>
          <a:p>
            <a:r>
              <a:rPr lang="hu-HU" sz="1400" i="1" dirty="0" smtClean="0"/>
              <a:t>13. Óceáni </a:t>
            </a:r>
            <a:r>
              <a:rPr lang="hu-HU" sz="1400" i="1" dirty="0" err="1" smtClean="0"/>
              <a:t>szubpoláris</a:t>
            </a:r>
            <a:r>
              <a:rPr lang="hu-HU" sz="1400" i="1" dirty="0" smtClean="0"/>
              <a:t> éghajlat</a:t>
            </a:r>
          </a:p>
          <a:p>
            <a:r>
              <a:rPr lang="hu-HU" sz="1400" i="1" dirty="0" smtClean="0"/>
              <a:t>14. Szárazföldi </a:t>
            </a:r>
            <a:r>
              <a:rPr lang="hu-HU" sz="1400" i="1" dirty="0" err="1" smtClean="0"/>
              <a:t>szubpoláris</a:t>
            </a:r>
            <a:r>
              <a:rPr lang="hu-HU" sz="1400" i="1" dirty="0" smtClean="0"/>
              <a:t> éghajlat</a:t>
            </a:r>
          </a:p>
          <a:p>
            <a:r>
              <a:rPr lang="hu-HU" sz="1400" i="1" dirty="0" smtClean="0"/>
              <a:t>15. Tundra éghajlat </a:t>
            </a:r>
          </a:p>
          <a:p>
            <a:pPr>
              <a:buNone/>
            </a:pPr>
            <a:r>
              <a:rPr lang="hu-HU" sz="1400" i="1" dirty="0" smtClean="0"/>
              <a:t>(</a:t>
            </a:r>
            <a:r>
              <a:rPr lang="hu-HU" sz="1400" i="1" dirty="0" err="1" smtClean="0"/>
              <a:t>Péczely</a:t>
            </a:r>
            <a:r>
              <a:rPr lang="hu-HU" sz="1400" i="1" dirty="0" smtClean="0"/>
              <a:t> 1986)</a:t>
            </a:r>
            <a:endParaRPr lang="hu-HU" sz="1400" dirty="0"/>
          </a:p>
        </p:txBody>
      </p:sp>
      <p:pic>
        <p:nvPicPr>
          <p:cNvPr id="4" name="Kép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7038" y="3140968"/>
            <a:ext cx="5745033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Átlagos európai aszályviszonyok</a:t>
            </a:r>
            <a:endParaRPr lang="hu-HU" dirty="0"/>
          </a:p>
        </p:txBody>
      </p:sp>
      <p:pic>
        <p:nvPicPr>
          <p:cNvPr id="6" name="Tartalom helye 5" descr="júliusi középhőmérsékl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408712" cy="4312857"/>
          </a:xfrm>
        </p:spPr>
      </p:pic>
      <p:sp>
        <p:nvSpPr>
          <p:cNvPr id="7" name="Szövegdoboz 6"/>
          <p:cNvSpPr txBox="1"/>
          <p:nvPr/>
        </p:nvSpPr>
        <p:spPr>
          <a:xfrm>
            <a:off x="1475656" y="58772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/>
              <a:t>A júliusi középhőmérséklet sokévi átlagának területi eloszlása Európában (Kartográfia, 1966)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Átlagos európai aszályviszonyok</a:t>
            </a:r>
            <a:endParaRPr lang="hu-HU" dirty="0"/>
          </a:p>
        </p:txBody>
      </p:sp>
      <p:pic>
        <p:nvPicPr>
          <p:cNvPr id="4" name="Tartalom helye 3" descr="csapadékmenyniség majus1-okt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5956208" cy="3997077"/>
          </a:xfrm>
        </p:spPr>
      </p:pic>
      <p:sp>
        <p:nvSpPr>
          <p:cNvPr id="5" name="Szövegdoboz 4"/>
          <p:cNvSpPr txBox="1"/>
          <p:nvPr/>
        </p:nvSpPr>
        <p:spPr>
          <a:xfrm>
            <a:off x="827584" y="58052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/>
              <a:t>A május 1-től október 31-ig terjedő időszak csapadékmennyiségének területi eloszlása Európában (Kartográfia, 1966)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7544" y="1844824"/>
          <a:ext cx="804021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072"/>
                <a:gridCol w="2680072"/>
                <a:gridCol w="2680072"/>
              </a:tblGrid>
              <a:tr h="914400">
                <a:tc>
                  <a:txBody>
                    <a:bodyPr/>
                    <a:lstStyle/>
                    <a:p>
                      <a:r>
                        <a:rPr lang="fr-FR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régió jele és megnevezése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Júliusi középhőmérséklet</a:t>
                      </a:r>
                    </a:p>
                    <a:p>
                      <a:r>
                        <a:rPr lang="hu-HU" sz="1800" b="0" i="0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hu-H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Május–októberi csapadék</a:t>
                      </a:r>
                    </a:p>
                    <a:p>
                      <a:r>
                        <a:rPr lang="hu-H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(mm)</a:t>
                      </a:r>
                    </a:p>
                    <a:p>
                      <a:endParaRPr lang="hu-HU" dirty="0"/>
                    </a:p>
                  </a:txBody>
                  <a:tcPr/>
                </a:tc>
              </a:tr>
              <a:tr h="488845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 aszálymentes régió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 15</a:t>
                      </a:r>
                    </a:p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250</a:t>
                      </a:r>
                    </a:p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 500</a:t>
                      </a:r>
                    </a:p>
                  </a:txBody>
                  <a:tcPr/>
                </a:tc>
              </a:tr>
              <a:tr h="482148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mérsékelten aszályos régió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15–20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250–500</a:t>
                      </a:r>
                      <a:endParaRPr lang="hu-HU" dirty="0"/>
                    </a:p>
                  </a:txBody>
                  <a:tcPr/>
                </a:tc>
              </a:tr>
              <a:tr h="488845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 közepesen aszályos régió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15-20</a:t>
                      </a:r>
                    </a:p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20–25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100-250</a:t>
                      </a:r>
                    </a:p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250–500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488845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IV. erősen aszályos régió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20</a:t>
                      </a:r>
                    </a:p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20–25</a:t>
                      </a:r>
                    </a:p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 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100</a:t>
                      </a:r>
                    </a:p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100– 250</a:t>
                      </a:r>
                    </a:p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250–500</a:t>
                      </a:r>
                    </a:p>
                  </a:txBody>
                  <a:tcPr/>
                </a:tc>
              </a:tr>
              <a:tr h="488845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V. nagyon erősen aszályos régió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20–25</a:t>
                      </a:r>
                    </a:p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 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 100</a:t>
                      </a:r>
                    </a:p>
                    <a:p>
                      <a:pPr algn="ctr"/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250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Átlagos európai aszályviszonyok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szályossá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74210"/>
            <a:ext cx="7920879" cy="5165790"/>
          </a:xfr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Átlagos európai aszályviszonyok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ktuáli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484784"/>
            <a:ext cx="4832066" cy="4968552"/>
          </a:xfr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Európai aszályviszonyok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18448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EDC (European </a:t>
            </a:r>
            <a:r>
              <a:rPr lang="hu-HU" b="1" dirty="0" err="1" smtClean="0"/>
              <a:t>Drought</a:t>
            </a:r>
            <a:r>
              <a:rPr lang="hu-HU" b="1" dirty="0" smtClean="0"/>
              <a:t> Centre) jelentése Európáról.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/>
              <a:t>Következmények</a:t>
            </a:r>
            <a:endParaRPr lang="hu-HU" dirty="0"/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1979712" y="1268760"/>
            <a:ext cx="5184576" cy="5040560"/>
            <a:chOff x="827584" y="1268760"/>
            <a:chExt cx="5184576" cy="5040560"/>
          </a:xfrm>
        </p:grpSpPr>
        <p:sp>
          <p:nvSpPr>
            <p:cNvPr id="4" name="Lekerekített téglalap 3"/>
            <p:cNvSpPr/>
            <p:nvPr/>
          </p:nvSpPr>
          <p:spPr>
            <a:xfrm>
              <a:off x="827584" y="1268760"/>
              <a:ext cx="144016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899592" y="1628800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Vízhiány</a:t>
              </a:r>
              <a:endParaRPr lang="hu-HU" sz="1400" dirty="0"/>
            </a:p>
          </p:txBody>
        </p:sp>
        <p:sp>
          <p:nvSpPr>
            <p:cNvPr id="6" name="Lekerekített téglalap 5"/>
            <p:cNvSpPr/>
            <p:nvPr/>
          </p:nvSpPr>
          <p:spPr>
            <a:xfrm>
              <a:off x="4572000" y="1268760"/>
              <a:ext cx="144016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4499992" y="1556792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Ivóvíz ellátás</a:t>
              </a:r>
              <a:endParaRPr lang="hu-HU" sz="1400" dirty="0"/>
            </a:p>
          </p:txBody>
        </p:sp>
        <p:sp>
          <p:nvSpPr>
            <p:cNvPr id="8" name="Lekerekített téglalap 7"/>
            <p:cNvSpPr/>
            <p:nvPr/>
          </p:nvSpPr>
          <p:spPr>
            <a:xfrm>
              <a:off x="4572000" y="2564904"/>
              <a:ext cx="144016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644008" y="2852936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Energiaellátás</a:t>
              </a:r>
              <a:endParaRPr lang="hu-HU" sz="1400" dirty="0"/>
            </a:p>
          </p:txBody>
        </p:sp>
        <p:sp>
          <p:nvSpPr>
            <p:cNvPr id="10" name="Lekerekített téglalap 9"/>
            <p:cNvSpPr/>
            <p:nvPr/>
          </p:nvSpPr>
          <p:spPr>
            <a:xfrm>
              <a:off x="827584" y="4005064"/>
              <a:ext cx="144016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827584" y="4365104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Mezőgazdaság</a:t>
              </a:r>
              <a:endParaRPr lang="hu-HU" sz="1400" dirty="0"/>
            </a:p>
          </p:txBody>
        </p:sp>
        <p:sp>
          <p:nvSpPr>
            <p:cNvPr id="12" name="Lekerekített téglalap 11"/>
            <p:cNvSpPr/>
            <p:nvPr/>
          </p:nvSpPr>
          <p:spPr>
            <a:xfrm>
              <a:off x="827584" y="2564904"/>
              <a:ext cx="144016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899592" y="2636912"/>
              <a:ext cx="12961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Folyók csökkenő vízhozama</a:t>
              </a:r>
              <a:endParaRPr lang="hu-HU" sz="1400" dirty="0"/>
            </a:p>
          </p:txBody>
        </p:sp>
        <p:sp>
          <p:nvSpPr>
            <p:cNvPr id="15" name="Lekerekített téglalap 14"/>
            <p:cNvSpPr/>
            <p:nvPr/>
          </p:nvSpPr>
          <p:spPr>
            <a:xfrm>
              <a:off x="4572000" y="4005064"/>
              <a:ext cx="144016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644008" y="4293096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Ipar</a:t>
              </a:r>
              <a:endParaRPr lang="hu-HU" sz="1400" dirty="0"/>
            </a:p>
          </p:txBody>
        </p:sp>
        <p:sp>
          <p:nvSpPr>
            <p:cNvPr id="17" name="Lekerekített téglalap 16"/>
            <p:cNvSpPr/>
            <p:nvPr/>
          </p:nvSpPr>
          <p:spPr>
            <a:xfrm>
              <a:off x="2699792" y="5373216"/>
              <a:ext cx="144016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771800" y="5733256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/>
                <a:t>Infláció</a:t>
              </a:r>
              <a:endParaRPr lang="hu-HU" sz="1400" dirty="0"/>
            </a:p>
          </p:txBody>
        </p:sp>
        <p:sp>
          <p:nvSpPr>
            <p:cNvPr id="19" name="Jobbra nyíl 18"/>
            <p:cNvSpPr/>
            <p:nvPr/>
          </p:nvSpPr>
          <p:spPr>
            <a:xfrm>
              <a:off x="3059832" y="1556792"/>
              <a:ext cx="7200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Jobbra nyíl 19"/>
            <p:cNvSpPr/>
            <p:nvPr/>
          </p:nvSpPr>
          <p:spPr>
            <a:xfrm>
              <a:off x="3059832" y="2852936"/>
              <a:ext cx="7200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Jobbra nyíl 20"/>
            <p:cNvSpPr/>
            <p:nvPr/>
          </p:nvSpPr>
          <p:spPr>
            <a:xfrm>
              <a:off x="3059832" y="4293096"/>
              <a:ext cx="7200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Lefelé nyíl 21"/>
            <p:cNvSpPr/>
            <p:nvPr/>
          </p:nvSpPr>
          <p:spPr>
            <a:xfrm>
              <a:off x="1403648" y="2276872"/>
              <a:ext cx="360040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Lefelé nyíl 22"/>
            <p:cNvSpPr/>
            <p:nvPr/>
          </p:nvSpPr>
          <p:spPr>
            <a:xfrm>
              <a:off x="1403648" y="3645024"/>
              <a:ext cx="360040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Lefelé nyíl 23"/>
            <p:cNvSpPr/>
            <p:nvPr/>
          </p:nvSpPr>
          <p:spPr>
            <a:xfrm>
              <a:off x="1331640" y="5085184"/>
              <a:ext cx="360040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Jobbra nyíl 24"/>
            <p:cNvSpPr/>
            <p:nvPr/>
          </p:nvSpPr>
          <p:spPr>
            <a:xfrm>
              <a:off x="1547664" y="5589240"/>
              <a:ext cx="7200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Jobbra nyíl 26"/>
            <p:cNvSpPr/>
            <p:nvPr/>
          </p:nvSpPr>
          <p:spPr>
            <a:xfrm rot="10800000">
              <a:off x="4427984" y="5589240"/>
              <a:ext cx="7200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Lefelé nyíl 27"/>
            <p:cNvSpPr/>
            <p:nvPr/>
          </p:nvSpPr>
          <p:spPr>
            <a:xfrm>
              <a:off x="5004048" y="5085184"/>
              <a:ext cx="360040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29" name="Lefelé nyíl 28"/>
            <p:cNvSpPr/>
            <p:nvPr/>
          </p:nvSpPr>
          <p:spPr>
            <a:xfrm rot="10800000">
              <a:off x="5148064" y="3645024"/>
              <a:ext cx="360040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1" name="Kép 30" descr="lefolyástérké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254</Words>
  <Application>Microsoft Office PowerPoint</Application>
  <PresentationFormat>Diavetítés a képernyőre (4:3 oldalarány)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Aszályok gyakorisága, erőssége, okozott kár - európai vonatkozások</vt:lpstr>
      <vt:lpstr>Aszály</vt:lpstr>
      <vt:lpstr>Európa éghajlati körzetei</vt:lpstr>
      <vt:lpstr>Átlagos európai aszályviszonyok</vt:lpstr>
      <vt:lpstr>Átlagos európai aszályviszonyok</vt:lpstr>
      <vt:lpstr>Átlagos európai aszályviszonyok</vt:lpstr>
      <vt:lpstr>Átlagos európai aszályviszonyok</vt:lpstr>
      <vt:lpstr>Európai aszályviszonyok</vt:lpstr>
      <vt:lpstr>Következmények</vt:lpstr>
      <vt:lpstr>Aszályok Európában 1996-2004</vt:lpstr>
      <vt:lpstr>Felhasznált irodalom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Aszályok gyakorisága, erőssége, okozott kár - európai vonatkozások</dc:title>
  <dc:creator>RoyGabor</dc:creator>
  <cp:lastModifiedBy>RoyGabor</cp:lastModifiedBy>
  <cp:revision>23</cp:revision>
  <dcterms:created xsi:type="dcterms:W3CDTF">2013-10-22T13:36:23Z</dcterms:created>
  <dcterms:modified xsi:type="dcterms:W3CDTF">2013-10-24T06:30:09Z</dcterms:modified>
</cp:coreProperties>
</file>