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86" r:id="rId9"/>
    <p:sldId id="263" r:id="rId10"/>
    <p:sldId id="264" r:id="rId11"/>
    <p:sldId id="266" r:id="rId12"/>
    <p:sldId id="265" r:id="rId13"/>
    <p:sldId id="274" r:id="rId14"/>
    <p:sldId id="267" r:id="rId15"/>
    <p:sldId id="282" r:id="rId16"/>
    <p:sldId id="281" r:id="rId17"/>
    <p:sldId id="275" r:id="rId18"/>
    <p:sldId id="276" r:id="rId19"/>
    <p:sldId id="268" r:id="rId20"/>
    <p:sldId id="283" r:id="rId21"/>
    <p:sldId id="285" r:id="rId22"/>
    <p:sldId id="270" r:id="rId23"/>
    <p:sldId id="277" r:id="rId24"/>
    <p:sldId id="278" r:id="rId25"/>
    <p:sldId id="279" r:id="rId26"/>
    <p:sldId id="271" r:id="rId27"/>
    <p:sldId id="287" r:id="rId28"/>
    <p:sldId id="272" r:id="rId29"/>
    <p:sldId id="27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2849-6A13-4891-BBBF-A2F6DA1BE52E}" type="datetimeFigureOut">
              <a:rPr lang="hu-HU" smtClean="0"/>
              <a:t>2013.12.04.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0762-431B-4DB4-9F5C-820A7D699AE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0762-431B-4DB4-9F5C-820A7D699AEE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044E-5211-4A6C-9D54-AAE15B17B9D5}" type="datetime1">
              <a:rPr lang="hu-HU" smtClean="0"/>
              <a:t>2013.12.04.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FA67-B8B2-4295-B6E0-CD7A629C39AB}" type="datetime1">
              <a:rPr lang="hu-HU" smtClean="0"/>
              <a:t>2013.12.04.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35E3-CB6A-40AE-8779-E3EC6BF5BF53}" type="datetime1">
              <a:rPr lang="hu-HU" smtClean="0"/>
              <a:t>2013.12.04.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4744-B125-4ACA-AD07-87B539FBC504}" type="datetime1">
              <a:rPr lang="hu-HU" smtClean="0"/>
              <a:t>2013.12.04.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FD1A-46FC-49CC-A797-027BB40ECF0F}" type="datetime1">
              <a:rPr lang="hu-HU" smtClean="0"/>
              <a:t>2013.12.04.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DBC0-3771-4349-B414-06F78E0165BF}" type="datetime1">
              <a:rPr lang="hu-HU" smtClean="0"/>
              <a:t>2013.12.04.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B8E9-58E1-493F-9A8E-355AA66B26DB}" type="datetime1">
              <a:rPr lang="hu-HU" smtClean="0"/>
              <a:t>2013.12.04.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24EC-5C3F-40D7-BD0E-A81E6921F3E4}" type="datetime1">
              <a:rPr lang="hu-HU" smtClean="0"/>
              <a:t>2013.12.04.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2B3-4C63-4B11-9CC0-F9065436D888}" type="datetime1">
              <a:rPr lang="hu-HU" smtClean="0"/>
              <a:t>2013.12.04.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0802-C368-4849-9AD1-F95B12D5580C}" type="datetime1">
              <a:rPr lang="hu-HU" smtClean="0"/>
              <a:t>2013.12.04.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4935-97CF-4DE7-8807-508091083B47}" type="datetime1">
              <a:rPr lang="hu-HU" smtClean="0"/>
              <a:t>2013.12.04.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0048-F724-4EB1-A710-1B003B16D602}" type="datetime1">
              <a:rPr lang="hu-HU" smtClean="0"/>
              <a:t>2013.12.04.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2232248"/>
          </a:xfrm>
          <a:solidFill>
            <a:schemeClr val="bg1">
              <a:alpha val="50000"/>
            </a:schemeClr>
          </a:solidFill>
        </p:spPr>
        <p:txBody>
          <a:bodyPr lIns="0" tIns="0" rIns="0" bIns="0" anchor="ctr" anchorCtr="1">
            <a:normAutofit fontScale="90000"/>
          </a:bodyPr>
          <a:lstStyle/>
          <a:p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 változó éghajlattal összefüggő változások, problémák bemutatása</a:t>
            </a:r>
            <a:br>
              <a:rPr lang="hu-HU" sz="4000" b="1" dirty="0" smtClean="0"/>
            </a:br>
            <a:r>
              <a:rPr lang="hu-HU" sz="2800" b="1" dirty="0" smtClean="0"/>
              <a:t>(építészet-világ)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 </a:t>
            </a:r>
            <a:endParaRPr lang="hu-HU" sz="4000" dirty="0"/>
          </a:p>
        </p:txBody>
      </p:sp>
      <p:sp>
        <p:nvSpPr>
          <p:cNvPr id="4" name="Téglalap 3"/>
          <p:cNvSpPr/>
          <p:nvPr/>
        </p:nvSpPr>
        <p:spPr>
          <a:xfrm>
            <a:off x="6444208" y="5661248"/>
            <a:ext cx="2376264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hu-HU" b="1" dirty="0" smtClean="0"/>
              <a:t>Kovács Csaba</a:t>
            </a:r>
          </a:p>
          <a:p>
            <a:r>
              <a:rPr lang="hu-HU" b="1" dirty="0" smtClean="0"/>
              <a:t>Klímaváltozás </a:t>
            </a:r>
          </a:p>
          <a:p>
            <a:r>
              <a:rPr lang="hu-HU" b="1" dirty="0" smtClean="0"/>
              <a:t>2013.12.05.</a:t>
            </a:r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554960" cy="7920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UV-sugárzás növekedése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18884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Főképp a műanyagok, fából készült elemek ellenállóságának, tartósságának csökkenése 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Színtartósság csökkenése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Esztétikai romlás</a:t>
            </a:r>
          </a:p>
          <a:p>
            <a:r>
              <a:rPr lang="hu-HU" sz="2400" b="1" dirty="0" smtClean="0">
                <a:solidFill>
                  <a:schemeClr val="bg1"/>
                </a:solidFill>
              </a:rPr>
              <a:t>Következmény: Gyakoribb felújítás, magasabb költségek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606453"/>
          </a:xfrm>
          <a:solidFill>
            <a:schemeClr val="tx1">
              <a:alpha val="70000"/>
            </a:schemeClr>
          </a:solidFill>
        </p:spPr>
        <p:txBody>
          <a:bodyPr anchor="ctr" anchorCtr="1">
            <a:normAutofit fontScale="90000"/>
          </a:bodyPr>
          <a:lstStyle/>
          <a:p>
            <a:pPr lvl="0"/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Innovatív építészeti fogások a klímaváltozás ellen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347048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Tetők fehérre festése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200" b="1" dirty="0" smtClean="0"/>
              <a:t>A fehér szín nyeli el a legkevesebb, ellenben veri vissza a legtöbb napsugarat</a:t>
            </a:r>
          </a:p>
          <a:p>
            <a:pPr>
              <a:buNone/>
            </a:pPr>
            <a:r>
              <a:rPr lang="hu-HU" sz="2200" b="1" dirty="0" smtClean="0"/>
              <a:t>+</a:t>
            </a:r>
          </a:p>
          <a:p>
            <a:pPr>
              <a:buNone/>
            </a:pPr>
            <a:r>
              <a:rPr lang="hu-HU" sz="2200" b="1" dirty="0" smtClean="0"/>
              <a:t>Hűvösebb szobák</a:t>
            </a:r>
          </a:p>
          <a:p>
            <a:pPr>
              <a:buNone/>
            </a:pPr>
            <a:r>
              <a:rPr lang="hu-HU" sz="2200" b="1" dirty="0" smtClean="0"/>
              <a:t>-</a:t>
            </a:r>
          </a:p>
          <a:p>
            <a:pPr>
              <a:buNone/>
            </a:pPr>
            <a:r>
              <a:rPr lang="hu-HU" sz="2200" b="1" dirty="0" smtClean="0"/>
              <a:t>A visszavert fény csökkenti a felhőképződést, így még több sugárzás éri a földfelszínt. A fehér tetők többletsugárzása stabilizálja a levegőmolekulákat, ezáltal pedig lassítja a nedvességcseppek és a légköri hőenergia függőleges áramlását. Tehát miközben hűtjük az épületet, melegítjük a Földet. </a:t>
            </a:r>
            <a:endParaRPr lang="hu-HU" sz="22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cs\Desktop\klímav bead\0346-bra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325884" cy="39010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Passzívházak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A passzívház olyan épület, amelyben a kényelmes hőmérsékletet biztosítása megoldható kizárólag a levegő frissen tartásához megmozgatott légtömeg </a:t>
            </a:r>
            <a:r>
              <a:rPr lang="hu-HU" sz="2400" b="1" dirty="0" err="1" smtClean="0"/>
              <a:t>utánfűtésével</a:t>
            </a:r>
            <a:r>
              <a:rPr lang="hu-HU" sz="2400" b="1" dirty="0" smtClean="0"/>
              <a:t> vagy </a:t>
            </a:r>
            <a:r>
              <a:rPr lang="hu-HU" sz="2400" b="1" dirty="0" err="1" smtClean="0"/>
              <a:t>utánhűtésével</a:t>
            </a:r>
            <a:r>
              <a:rPr lang="hu-HU" sz="2400" b="1" dirty="0" smtClean="0"/>
              <a:t>, további levegő visszaforgatása nélkül.</a:t>
            </a:r>
          </a:p>
          <a:p>
            <a:pPr>
              <a:buNone/>
            </a:pPr>
            <a:r>
              <a:rPr lang="hu-HU" sz="2400" dirty="0" smtClean="0"/>
              <a:t>Jellemzői:</a:t>
            </a:r>
          </a:p>
          <a:p>
            <a:r>
              <a:rPr lang="hu-HU" sz="2400" dirty="0" smtClean="0"/>
              <a:t>Hőmérséklet : </a:t>
            </a:r>
            <a:r>
              <a:rPr lang="hu-HU" sz="2400" dirty="0" err="1" smtClean="0"/>
              <a:t>hulladékhő</a:t>
            </a:r>
            <a:r>
              <a:rPr lang="hu-HU" sz="2400" dirty="0" smtClean="0"/>
              <a:t>+napsugárzás+hőszigetelés+</a:t>
            </a:r>
            <a:r>
              <a:rPr lang="hu-HU" sz="2400" dirty="0" err="1" smtClean="0"/>
              <a:t>talajhő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Hőcserés szellőztető rendszer: áll. Friss levegő, 70% pollenszűrés, szabályozott páratartalom , huzatmentesség stb.</a:t>
            </a:r>
          </a:p>
          <a:p>
            <a:r>
              <a:rPr lang="hu-HU" sz="2400" dirty="0" smtClean="0"/>
              <a:t>További előnyök: </a:t>
            </a:r>
            <a:r>
              <a:rPr lang="hu-HU" sz="2400" dirty="0" smtClean="0"/>
              <a:t>Nagyon </a:t>
            </a:r>
            <a:r>
              <a:rPr lang="hu-HU" sz="2400" dirty="0" smtClean="0"/>
              <a:t>alacsony fűtési költség és CO</a:t>
            </a:r>
            <a:r>
              <a:rPr lang="hu-HU" sz="2400" baseline="30000" dirty="0" smtClean="0"/>
              <a:t>2</a:t>
            </a:r>
            <a:r>
              <a:rPr lang="hu-HU" sz="2400" dirty="0" smtClean="0"/>
              <a:t> kibocsátás, megújuló erőforrások használata (napelem)</a:t>
            </a:r>
          </a:p>
          <a:p>
            <a:r>
              <a:rPr lang="hu-HU" sz="2400" dirty="0" smtClean="0"/>
              <a:t>Bár építése 15-20%-kal többe kerül, 8-10 év alatt megtérül.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Passzívházak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Szigorú feltételekhez kötött:</a:t>
            </a:r>
          </a:p>
          <a:p>
            <a:endParaRPr lang="hu-HU" sz="2400" dirty="0" smtClean="0"/>
          </a:p>
          <a:p>
            <a:r>
              <a:rPr lang="hu-HU" sz="2400" dirty="0" smtClean="0"/>
              <a:t>Összes primerenergia-igénye nem több mint 120 kWh/(m2/év). </a:t>
            </a:r>
          </a:p>
          <a:p>
            <a:r>
              <a:rPr lang="hu-HU" sz="2400" dirty="0" smtClean="0"/>
              <a:t>Az épület fűtési energiaigénye nem haladja meg a 15 kWh/(m2/év) értéket </a:t>
            </a:r>
          </a:p>
          <a:p>
            <a:r>
              <a:rPr lang="hu-HU" sz="2400" dirty="0" smtClean="0"/>
              <a:t>Légtömörsége legfeljebb 0,6 1/h. </a:t>
            </a:r>
          </a:p>
          <a:p>
            <a:r>
              <a:rPr lang="hu-HU" sz="2400" dirty="0" smtClean="0"/>
              <a:t>Háromrétegű, nemesgázzal töltött üvegezésű hőszigetelt ablakszerkezetek </a:t>
            </a:r>
          </a:p>
          <a:p>
            <a:r>
              <a:rPr lang="hu-HU" sz="2400" dirty="0" smtClean="0"/>
              <a:t>Megfelelő tájolással a téli szoláris energia hasznosítása </a:t>
            </a:r>
            <a:r>
              <a:rPr lang="hu-HU" sz="2400" dirty="0" err="1" smtClean="0"/>
              <a:t>stb</a:t>
            </a:r>
            <a:r>
              <a:rPr lang="hu-HU" sz="2400" dirty="0" smtClean="0"/>
              <a:t>… 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cs\Desktop\klímav bead\Passivhaus_thermogram_gedaemmt_ungedaemm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3096344" cy="19520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28" name="Picture 4" descr="C:\Users\kcs\Desktop\kepekklimahoz\PassiveHaus-diagra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300557" cy="43473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406794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/>
              <a:t>Egy passzívház </a:t>
            </a:r>
            <a:r>
              <a:rPr lang="hu-HU" b="1" dirty="0" err="1" smtClean="0"/>
              <a:t>hőkamerás</a:t>
            </a:r>
            <a:r>
              <a:rPr lang="hu-HU" b="1" dirty="0" smtClean="0"/>
              <a:t> képe. A hátérben hagyományos házak láthatóak. </a:t>
            </a:r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Plusz energiás házak/aktívházak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3056"/>
          </a:xfrm>
          <a:solidFill>
            <a:schemeClr val="bg1">
              <a:alpha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Nevéből adódóan több energiát termel, mint amennyit felhasznál. Ehhez szükséges energiát a napkollektorok, napelemek, illetve a speciális ablakok szolgáltatják.</a:t>
            </a:r>
          </a:p>
          <a:p>
            <a:r>
              <a:rPr lang="hu-HU" b="1" dirty="0" smtClean="0"/>
              <a:t>Egyfajta termikus tározóként funkcionálnak (egyedi falszerkezet, vákuum-szigetelt homlokzat).</a:t>
            </a:r>
          </a:p>
          <a:p>
            <a:r>
              <a:rPr lang="hu-HU" b="1" dirty="0" smtClean="0"/>
              <a:t>Amennyiben mégis szükség van kiegészítő fűtésre, lehetséges, hogy azt szintén megújuló energiával pótolják. </a:t>
            </a:r>
          </a:p>
          <a:p>
            <a:r>
              <a:rPr lang="hu-HU" b="1" dirty="0" smtClean="0"/>
              <a:t>Házi erőművek: A többlet energiát a közösségi villamos hálózatra táplálja .</a:t>
            </a:r>
          </a:p>
          <a:p>
            <a:r>
              <a:rPr lang="hu-HU" b="1" dirty="0" smtClean="0"/>
              <a:t>Természetes építőanyagokból épülnek, emiatt is minimálisra redukálható az energia-ökológiai lábnyoma.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83568" y="1340768"/>
            <a:ext cx="3816424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Hatások, következmények és </a:t>
            </a:r>
            <a:r>
              <a:rPr lang="hu-HU" sz="2000" b="1" dirty="0" smtClean="0"/>
              <a:t>megoldási lehetőségek,</a:t>
            </a:r>
          </a:p>
          <a:p>
            <a:pPr algn="ctr">
              <a:buNone/>
            </a:pPr>
            <a:r>
              <a:rPr lang="hu-HU" sz="2000" b="1" dirty="0" smtClean="0"/>
              <a:t>megelőzési kísérletek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2051" name="Picture 3" descr="C:\Users\kcs\Desktop\3928057_1_0618HA-HIT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2304256" cy="1699875"/>
          </a:xfrm>
          <a:prstGeom prst="rect">
            <a:avLst/>
          </a:prstGeom>
          <a:noFill/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539552" y="4293096"/>
            <a:ext cx="4248472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 smtClean="0"/>
              <a:t>Innovatív építészeti fogások a klímaváltozás ellen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 descr="C:\Users\kcs\Desktop\Passivehouse_secti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73016"/>
            <a:ext cx="2938626" cy="2304256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i="1" u="sng" dirty="0" smtClean="0"/>
              <a:t>Hátrányai: </a:t>
            </a:r>
          </a:p>
          <a:p>
            <a:pPr>
              <a:buNone/>
            </a:pPr>
            <a:endParaRPr lang="hu-HU" b="1" i="1" dirty="0" smtClean="0"/>
          </a:p>
          <a:p>
            <a:r>
              <a:rPr lang="hu-HU" b="1" dirty="0" smtClean="0"/>
              <a:t> A passzívházzal szemben itt nem az a fő szempont, hogy kisebb legyen a </a:t>
            </a:r>
            <a:r>
              <a:rPr lang="hu-HU" b="1" dirty="0" err="1" smtClean="0"/>
              <a:t>hőszükséglet</a:t>
            </a:r>
            <a:r>
              <a:rPr lang="hu-HU" b="1" dirty="0" smtClean="0"/>
              <a:t>, hanem, hogy a többletet megújuló energiával nyerjük ki, és emiatt magasabbak a beruházási költségek is. Tehát, amit megtakaríthatnánk egy passzív technológia alkalmazása esetén, ennél a módszernél be kell fektetnünk a későbbi energiatermelés végett. </a:t>
            </a:r>
          </a:p>
          <a:p>
            <a:pPr>
              <a:buNone/>
            </a:pPr>
            <a:endParaRPr lang="hu-HU" b="1" dirty="0" smtClean="0"/>
          </a:p>
          <a:p>
            <a:r>
              <a:rPr lang="hu-HU" b="1" dirty="0" smtClean="0"/>
              <a:t> A gazdaságossága is megkérdőjelezhető, hiszen az aktív elemeket 15-20, míg az egyenirányítót 4-5 évenként cserélni kell. 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Plusz energiás házak/aktívházak</a:t>
            </a:r>
            <a:endParaRPr lang="hu-HU" sz="28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Zöldtetők/tetőkertek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u="sng" dirty="0" smtClean="0"/>
              <a:t>Extenzív:</a:t>
            </a:r>
          </a:p>
          <a:p>
            <a:pPr>
              <a:buNone/>
            </a:pPr>
            <a:endParaRPr lang="hu-HU" sz="2400" b="1" dirty="0" smtClean="0"/>
          </a:p>
          <a:p>
            <a:r>
              <a:rPr lang="hu-HU" sz="2400" b="1" dirty="0" smtClean="0"/>
              <a:t>Minden olyan födém, amely növényzettel van beültetve.</a:t>
            </a:r>
          </a:p>
          <a:p>
            <a:r>
              <a:rPr lang="hu-HU" sz="2400" b="1" dirty="0" smtClean="0"/>
              <a:t>Vastagsága: 10-15 cm</a:t>
            </a:r>
          </a:p>
          <a:p>
            <a:r>
              <a:rPr lang="hu-HU" sz="2400" b="1" dirty="0" smtClean="0"/>
              <a:t>Vízmegtartása: 12-16l/20l</a:t>
            </a:r>
          </a:p>
          <a:p>
            <a:r>
              <a:rPr lang="hu-HU" sz="2400" b="1" dirty="0" smtClean="0"/>
              <a:t>Terhelhetősége: 60-150kg/m</a:t>
            </a:r>
            <a:r>
              <a:rPr lang="hu-HU" sz="2400" b="1" baseline="30000" dirty="0" smtClean="0"/>
              <a:t>2</a:t>
            </a:r>
          </a:p>
          <a:p>
            <a:r>
              <a:rPr lang="hu-HU" sz="2400" b="1" dirty="0" smtClean="0"/>
              <a:t>Emberi tartózkodásra nem alkalmas</a:t>
            </a:r>
          </a:p>
          <a:p>
            <a:r>
              <a:rPr lang="hu-HU" sz="2400" b="1" dirty="0" err="1" smtClean="0"/>
              <a:t>Pozsgások</a:t>
            </a:r>
            <a:r>
              <a:rPr lang="hu-HU" sz="2400" b="1" dirty="0" smtClean="0"/>
              <a:t>, vadvirágok, sziklakerti növények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Zöldtetők/tetőkertek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34096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u="sng" dirty="0" smtClean="0"/>
              <a:t>Intenzív: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~ hagyományos kert (út, medence, fás szárúak)</a:t>
            </a:r>
          </a:p>
          <a:p>
            <a:r>
              <a:rPr lang="hu-HU" sz="2400" b="1" dirty="0" smtClean="0"/>
              <a:t>Teherbírás: 180-500 kg/m</a:t>
            </a:r>
            <a:r>
              <a:rPr lang="hu-HU" sz="2400" b="1" baseline="30000" dirty="0" smtClean="0"/>
              <a:t>2</a:t>
            </a:r>
          </a:p>
          <a:p>
            <a:r>
              <a:rPr lang="hu-HU" sz="2400" b="1" dirty="0" smtClean="0"/>
              <a:t>Vastagsága: Több 10 cm-1,5 m</a:t>
            </a:r>
          </a:p>
          <a:p>
            <a:r>
              <a:rPr lang="hu-HU" sz="2400" b="1" dirty="0" smtClean="0">
                <a:cs typeface="Times New Roman" pitchFamily="18" charset="0"/>
              </a:rPr>
              <a:t>10°  lejtés alatt nem építhető az erózió miatt</a:t>
            </a:r>
          </a:p>
          <a:p>
            <a:r>
              <a:rPr lang="hu-HU" sz="2400" b="1" dirty="0" smtClean="0">
                <a:cs typeface="Times New Roman" pitchFamily="18" charset="0"/>
              </a:rPr>
              <a:t>Megépítése, fenntartása költségesebb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Zöldtető/tetőkert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hu-HU" sz="2400" b="1" u="sng" dirty="0" smtClean="0"/>
              <a:t>Extenzív:</a:t>
            </a:r>
            <a:r>
              <a:rPr lang="hu-HU" sz="2400" b="1" dirty="0" smtClean="0"/>
              <a:t>	</a:t>
            </a:r>
            <a:r>
              <a:rPr lang="hu-HU" dirty="0" smtClean="0"/>
              <a:t>			</a:t>
            </a:r>
            <a:r>
              <a:rPr lang="hu-HU" sz="2400" b="1" u="sng" dirty="0" smtClean="0"/>
              <a:t>Intenzív:</a:t>
            </a:r>
            <a:endParaRPr lang="hu-HU" sz="2400" b="1" u="sng" dirty="0"/>
          </a:p>
        </p:txBody>
      </p:sp>
      <p:pic>
        <p:nvPicPr>
          <p:cNvPr id="1026" name="Picture 2" descr="C:\Users\kcs\Desktop\kepekklimahoz\balo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3872952" cy="3106969"/>
          </a:xfrm>
          <a:prstGeom prst="rect">
            <a:avLst/>
          </a:prstGeom>
          <a:noFill/>
        </p:spPr>
      </p:pic>
      <p:pic>
        <p:nvPicPr>
          <p:cNvPr id="1027" name="Picture 3" descr="C:\Users\kcs\Desktop\kepekklimahoz\1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4032448" cy="3096344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Zöldtető/tetőkert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sz="3100" b="1" u="sng" dirty="0" smtClean="0"/>
              <a:t>Előnyök:</a:t>
            </a:r>
          </a:p>
          <a:p>
            <a:endParaRPr lang="hu-HU" sz="3100" b="1" dirty="0" smtClean="0"/>
          </a:p>
          <a:p>
            <a:r>
              <a:rPr lang="hu-HU" sz="3100" b="1" dirty="0" smtClean="0"/>
              <a:t>Élettér</a:t>
            </a:r>
          </a:p>
          <a:p>
            <a:r>
              <a:rPr lang="hu-HU" sz="3100" b="1" dirty="0" smtClean="0"/>
              <a:t>Kedvező mikroklíma: kiegyenlített hőmérséklet, nagyobb páratartalom, alacsonyabb por-és pollentartalom </a:t>
            </a:r>
          </a:p>
          <a:p>
            <a:r>
              <a:rPr lang="hu-HU" sz="3100" b="1" dirty="0" smtClean="0"/>
              <a:t>Alacsony hőingadozás, szerkezet élettartama nő</a:t>
            </a:r>
          </a:p>
          <a:p>
            <a:r>
              <a:rPr lang="hu-HU" sz="3100" b="1" dirty="0" smtClean="0"/>
              <a:t>Télen fűt, nyáron hűt</a:t>
            </a:r>
          </a:p>
          <a:p>
            <a:r>
              <a:rPr lang="hu-HU" sz="3100" b="1" dirty="0" smtClean="0"/>
              <a:t>Zajcsillapítás</a:t>
            </a:r>
          </a:p>
          <a:p>
            <a:r>
              <a:rPr lang="hu-HU" sz="3100" b="1" dirty="0" smtClean="0"/>
              <a:t>Mechanikai hatásokkal szembeni védelem</a:t>
            </a:r>
          </a:p>
          <a:p>
            <a:r>
              <a:rPr lang="hu-HU" sz="3100" b="1" dirty="0" smtClean="0"/>
              <a:t>Csatornarendszerek tehermentesítése (</a:t>
            </a:r>
            <a:r>
              <a:rPr lang="hu-HU" sz="3100" b="1" dirty="0" err="1" smtClean="0"/>
              <a:t>Németo</a:t>
            </a:r>
            <a:r>
              <a:rPr lang="hu-HU" sz="3100" b="1" dirty="0" smtClean="0"/>
              <a:t>.)</a:t>
            </a:r>
          </a:p>
          <a:p>
            <a:r>
              <a:rPr lang="hu-HU" sz="3100" b="1" dirty="0" smtClean="0"/>
              <a:t>Rekreációs célok</a:t>
            </a:r>
          </a:p>
          <a:p>
            <a:r>
              <a:rPr lang="hu-HU" sz="3100" b="1" dirty="0" smtClean="0"/>
              <a:t>Felfelé történő </a:t>
            </a:r>
            <a:r>
              <a:rPr lang="hu-HU" sz="3100" b="1" dirty="0" err="1" smtClean="0"/>
              <a:t>hőmozgás</a:t>
            </a:r>
            <a:r>
              <a:rPr lang="hu-HU" sz="3100" b="1" dirty="0" smtClean="0"/>
              <a:t> csökken (viharképzés)</a:t>
            </a:r>
          </a:p>
          <a:p>
            <a:endParaRPr lang="hu-HU" sz="3100" b="1" dirty="0" smtClean="0"/>
          </a:p>
          <a:p>
            <a:pPr>
              <a:buNone/>
            </a:pPr>
            <a:r>
              <a:rPr lang="hu-HU" sz="3100" b="1" u="sng" dirty="0" smtClean="0"/>
              <a:t>Hátrány(ok): </a:t>
            </a:r>
          </a:p>
          <a:p>
            <a:pPr>
              <a:buNone/>
            </a:pPr>
            <a:endParaRPr lang="hu-HU" sz="3100" b="1" u="sng" dirty="0" smtClean="0"/>
          </a:p>
          <a:p>
            <a:pPr>
              <a:buNone/>
            </a:pPr>
            <a:r>
              <a:rPr lang="hu-HU" sz="3100" b="1" dirty="0" smtClean="0"/>
              <a:t>?Költség?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07088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dirty="0" smtClean="0"/>
              <a:t>CO</a:t>
            </a:r>
            <a:r>
              <a:rPr lang="hu-HU" sz="2800" baseline="-25000" dirty="0" smtClean="0"/>
              <a:t>2 </a:t>
            </a:r>
            <a:r>
              <a:rPr lang="hu-HU" sz="2800" dirty="0" smtClean="0"/>
              <a:t>kibocsátás elleni harc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  <a:solidFill>
            <a:schemeClr val="tx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Az EU által alapított </a:t>
            </a:r>
            <a:r>
              <a:rPr lang="hu-HU" sz="2000" b="1" dirty="0" err="1" smtClean="0">
                <a:solidFill>
                  <a:schemeClr val="bg1"/>
                </a:solidFill>
              </a:rPr>
              <a:t>Model</a:t>
            </a:r>
            <a:r>
              <a:rPr lang="hu-HU" sz="2000" b="1" dirty="0" smtClean="0">
                <a:solidFill>
                  <a:schemeClr val="bg1"/>
                </a:solidFill>
              </a:rPr>
              <a:t> Home 2020 program keretében épült meg Dániában az első szén-dioxid-semleges középület a </a:t>
            </a:r>
            <a:r>
              <a:rPr lang="hu-HU" sz="2000" b="1" dirty="0" err="1" smtClean="0">
                <a:solidFill>
                  <a:srgbClr val="92D050"/>
                </a:solidFill>
              </a:rPr>
              <a:t>Green</a:t>
            </a:r>
            <a:r>
              <a:rPr lang="hu-HU" sz="2000" b="1" dirty="0" smtClean="0">
                <a:solidFill>
                  <a:srgbClr val="92D050"/>
                </a:solidFill>
              </a:rPr>
              <a:t> </a:t>
            </a:r>
            <a:r>
              <a:rPr lang="hu-HU" sz="2000" b="1" dirty="0" err="1" smtClean="0">
                <a:solidFill>
                  <a:srgbClr val="92D050"/>
                </a:solidFill>
              </a:rPr>
              <a:t>Lighthouse</a:t>
            </a:r>
            <a:r>
              <a:rPr lang="hu-HU" sz="2000" b="1" dirty="0" smtClean="0">
                <a:solidFill>
                  <a:schemeClr val="bg1"/>
                </a:solidFill>
              </a:rPr>
              <a:t>, amely a Koppenhágai Egyetem Természettudományi Karának a része. </a:t>
            </a:r>
          </a:p>
          <a:p>
            <a:pPr>
              <a:buNone/>
            </a:pPr>
            <a:endParaRPr lang="hu-H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bg1"/>
                </a:solidFill>
              </a:rPr>
              <a:t>Jellegzetességei: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legfőbb fényforrás a napfény (henger alakú az épület, így a természetes fény mindenhol nagy kihasználásnak örvend).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friss levegő folyamatosan áramlik (az ablakok automatikusan nyílódnak ill. záródnak).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Rendkívül alacsony energiafogyasztás (henger alak révén a Nap egész nap besüt, az ablakok előtti redőnyöket a napálláshoz igazították).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Hőelnyelő betonpadlózat az effektívebb fűtés céljából.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Szigetelt falak, tető és hőtároló berendezések alkalmazása.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napelemek gondoskodnak a fűtésről, és a világításhoz </a:t>
            </a:r>
            <a:r>
              <a:rPr lang="hu-HU" sz="2000" dirty="0" err="1" smtClean="0">
                <a:solidFill>
                  <a:schemeClr val="bg1"/>
                </a:solidFill>
              </a:rPr>
              <a:t>LED-lámpákat</a:t>
            </a:r>
            <a:r>
              <a:rPr lang="hu-HU" sz="2000" dirty="0" smtClean="0">
                <a:solidFill>
                  <a:schemeClr val="bg1"/>
                </a:solidFill>
              </a:rPr>
              <a:t> használnak.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meleg vizet a napkollektor biztosítja.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többletenergiát elraktározzák. 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sz="20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474840" cy="6480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dirty="0" smtClean="0"/>
              <a:t>Források: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http://www.mernokkapu.hu/hirek/422/14/A_klimavaltozassal_osszefuggo_talajvizszint_ingadozases_hatasa_az_epitmenyekre </a:t>
            </a:r>
          </a:p>
          <a:p>
            <a:r>
              <a:rPr lang="hu-HU" dirty="0" smtClean="0"/>
              <a:t>http://tetoakademia.hu/ </a:t>
            </a:r>
          </a:p>
          <a:p>
            <a:r>
              <a:rPr lang="hu-HU" dirty="0" smtClean="0"/>
              <a:t>http://eletmod.transindex.ro/?cikk=7190 </a:t>
            </a:r>
          </a:p>
          <a:p>
            <a:r>
              <a:rPr lang="hu-HU" dirty="0" smtClean="0"/>
              <a:t>http://fenntarthato.hu/epites/leirasok/nes/eghajlatvaltozas-hatasa </a:t>
            </a:r>
          </a:p>
          <a:p>
            <a:r>
              <a:rPr lang="hu-HU" dirty="0" smtClean="0"/>
              <a:t>http://www.origo.hu/idojaras/20111105-varosi-hosziget-klimavaltozas-varosi-legenda-hogy-a-feher-teto-enyhiti.html </a:t>
            </a:r>
          </a:p>
          <a:p>
            <a:r>
              <a:rPr lang="hu-HU" dirty="0" smtClean="0"/>
              <a:t>http://www.homeinfo.hu </a:t>
            </a:r>
          </a:p>
          <a:p>
            <a:r>
              <a:rPr lang="hu-HU" dirty="0" smtClean="0"/>
              <a:t>http://okovaros.com/Magazin3/zoldtetok.html </a:t>
            </a:r>
          </a:p>
          <a:p>
            <a:r>
              <a:rPr lang="hu-HU" dirty="0" smtClean="0"/>
              <a:t>http://www.greenfo.hu/hirek/hirek_item.php?hir=20788 </a:t>
            </a:r>
          </a:p>
          <a:p>
            <a:r>
              <a:rPr lang="hu-HU" dirty="0" smtClean="0"/>
              <a:t>http://napelemklub.hu/Epiteszet/Plusz-Energia-Hazak </a:t>
            </a:r>
          </a:p>
          <a:p>
            <a:r>
              <a:rPr lang="hu-HU" dirty="0" smtClean="0"/>
              <a:t>http://4led.hu/ </a:t>
            </a:r>
          </a:p>
          <a:p>
            <a:r>
              <a:rPr lang="hu-HU" dirty="0" smtClean="0"/>
              <a:t>http://www.iba-hamburg.de/fileadmin/Mediathek/Buecher/architekturklimawandel_dokumentation.pdf </a:t>
            </a:r>
          </a:p>
          <a:p>
            <a:r>
              <a:rPr lang="hu-HU" dirty="0" smtClean="0"/>
              <a:t>http://hu.wikipedia.org/wiki/Passzívház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b="1" dirty="0" smtClean="0"/>
              <a:t>Köszönöm a figyelmet!</a:t>
            </a:r>
            <a:endParaRPr lang="hu-HU" sz="54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90864" cy="7200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Hőmérséklet emelkedése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3826768" cy="5472749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Nyár: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000" u="sng" dirty="0" err="1" smtClean="0"/>
              <a:t>Hőkomfort</a:t>
            </a:r>
            <a:r>
              <a:rPr lang="hu-HU" sz="2000" dirty="0" smtClean="0"/>
              <a:t> (hűtés=+Energia)</a:t>
            </a:r>
          </a:p>
          <a:p>
            <a:r>
              <a:rPr lang="hu-HU" sz="2000" i="1" dirty="0" smtClean="0"/>
              <a:t>Kiküszöbölés:</a:t>
            </a:r>
          </a:p>
          <a:p>
            <a:pPr>
              <a:buNone/>
            </a:pPr>
            <a:r>
              <a:rPr lang="hu-HU" sz="2000" dirty="0" smtClean="0"/>
              <a:t>Passzív tervezés</a:t>
            </a:r>
          </a:p>
          <a:p>
            <a:r>
              <a:rPr lang="hu-HU" sz="2000" dirty="0" smtClean="0"/>
              <a:t>DE!: nem elég, könnyűszerkezetes, tetőtéri lakásoknál nem alkalmazható</a:t>
            </a:r>
          </a:p>
          <a:p>
            <a:endParaRPr lang="hu-HU" sz="2000" dirty="0" smtClean="0"/>
          </a:p>
          <a:p>
            <a:pPr>
              <a:buNone/>
            </a:pPr>
            <a:r>
              <a:rPr lang="hu-HU" sz="2000" u="sng" dirty="0" err="1" smtClean="0"/>
              <a:t>Hősziget</a:t>
            </a:r>
            <a:r>
              <a:rPr lang="hu-HU" sz="2000" u="sng" dirty="0" smtClean="0"/>
              <a:t> hatás </a:t>
            </a:r>
            <a:r>
              <a:rPr lang="hu-HU" sz="2000" dirty="0" smtClean="0"/>
              <a:t>+5-6 </a:t>
            </a:r>
            <a:r>
              <a:rPr lang="en-US" sz="2000" dirty="0" smtClean="0"/>
              <a:t>°C </a:t>
            </a:r>
            <a:endParaRPr lang="hu-HU" sz="2000" dirty="0" smtClean="0"/>
          </a:p>
          <a:p>
            <a:r>
              <a:rPr lang="hu-HU" sz="2000" i="1" dirty="0" smtClean="0"/>
              <a:t>Kiküszöbölés: </a:t>
            </a:r>
          </a:p>
          <a:p>
            <a:pPr>
              <a:buNone/>
            </a:pPr>
            <a:r>
              <a:rPr lang="hu-HU" sz="2000" dirty="0" smtClean="0"/>
              <a:t>Klímaberendezések (passzív tervezés nem elég hatékony)</a:t>
            </a:r>
          </a:p>
          <a:p>
            <a:r>
              <a:rPr lang="hu-HU" sz="2000" dirty="0" smtClean="0"/>
              <a:t>De!:  + Energia</a:t>
            </a: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8024" y="1124744"/>
            <a:ext cx="4042792" cy="547260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 smtClean="0"/>
              <a:t>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Fagyási ciklusok 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(erodálás)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dirty="0" smtClean="0"/>
              <a:t>Pozitív hatás!: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000" noProof="0" dirty="0" smtClean="0"/>
              <a:t>Csökkenő gyakoriság</a:t>
            </a:r>
            <a:r>
              <a:rPr lang="hu-HU" sz="2000" dirty="0"/>
              <a:t> </a:t>
            </a:r>
            <a:r>
              <a:rPr lang="hu-HU" sz="2000" dirty="0" smtClean="0"/>
              <a:t>(csökkenő romboló hatás)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000" dirty="0" smtClean="0"/>
              <a:t>Fűtési Energia csökkenése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noProof="0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403648" y="1268760"/>
            <a:ext cx="2314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2025:  + 1,5-1,8 </a:t>
            </a:r>
            <a:r>
              <a:rPr lang="en-US" sz="2000" dirty="0" smtClean="0"/>
              <a:t>°</a:t>
            </a:r>
            <a:r>
              <a:rPr lang="en-US" sz="2000" dirty="0" smtClean="0"/>
              <a:t>C</a:t>
            </a:r>
            <a:endParaRPr lang="hu-HU" sz="2000" dirty="0" smtClean="0"/>
          </a:p>
          <a:p>
            <a:pPr algn="ctr">
              <a:spcBef>
                <a:spcPct val="0"/>
              </a:spcBef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2085</a:t>
            </a:r>
            <a:r>
              <a:rPr lang="hu-HU" sz="2000" dirty="0" smtClean="0">
                <a:latin typeface="+mj-lt"/>
                <a:ea typeface="+mj-ea"/>
                <a:cs typeface="+mj-cs"/>
              </a:rPr>
              <a:t>: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+ 4-5,4 </a:t>
            </a:r>
            <a:r>
              <a:rPr lang="en-US" sz="2000" dirty="0" smtClean="0"/>
              <a:t>°C </a:t>
            </a:r>
            <a:endParaRPr lang="hu-H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012160" y="1268760"/>
            <a:ext cx="2314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2025:  + 1,2-1,4 </a:t>
            </a:r>
            <a:r>
              <a:rPr lang="en-US" sz="2000" dirty="0" smtClean="0"/>
              <a:t>°C</a:t>
            </a:r>
            <a:endParaRPr lang="hu-HU" sz="2000" dirty="0" smtClean="0"/>
          </a:p>
          <a:p>
            <a:pPr algn="ctr">
              <a:spcBef>
                <a:spcPct val="0"/>
              </a:spcBef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2085: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+ 3,1-4,1 </a:t>
            </a:r>
            <a:r>
              <a:rPr lang="en-US" sz="2000" dirty="0" smtClean="0"/>
              <a:t>°C </a:t>
            </a:r>
            <a:endParaRPr lang="hu-H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752528" cy="7200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Csapadékmennyiség változása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3826768" cy="5462067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Nyár: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r>
              <a:rPr lang="hu-HU" sz="2000" dirty="0" smtClean="0"/>
              <a:t>Növekvő öntözési igény </a:t>
            </a:r>
          </a:p>
          <a:p>
            <a:pPr>
              <a:buNone/>
            </a:pPr>
            <a:r>
              <a:rPr lang="hu-HU" sz="2000" dirty="0" smtClean="0"/>
              <a:t>(tetők, parkok)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Felmelegedés fokozódik a városi terekben</a:t>
            </a:r>
          </a:p>
          <a:p>
            <a:pPr>
              <a:buNone/>
            </a:pPr>
            <a:r>
              <a:rPr lang="hu-HU" sz="2000" dirty="0" smtClean="0"/>
              <a:t> (</a:t>
            </a:r>
            <a:r>
              <a:rPr lang="hu-HU" sz="2000" dirty="0" err="1" smtClean="0"/>
              <a:t>hősziget</a:t>
            </a:r>
            <a:r>
              <a:rPr lang="hu-HU" sz="2000" dirty="0" smtClean="0"/>
              <a:t> hatás)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8024" y="1124744"/>
            <a:ext cx="4042792" cy="5472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 smtClean="0"/>
              <a:t>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Halmazállapot?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000" i="1" noProof="0" dirty="0" smtClean="0"/>
              <a:t>HA</a:t>
            </a:r>
            <a:r>
              <a:rPr lang="hu-HU" sz="2000" noProof="0" dirty="0" smtClean="0"/>
              <a:t>: </a:t>
            </a:r>
            <a:r>
              <a:rPr lang="hu-HU" sz="2000" u="sng" noProof="0" dirty="0" smtClean="0"/>
              <a:t>Eső</a:t>
            </a:r>
            <a:endParaRPr lang="hu-HU" sz="2000" u="sng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noProof="0" dirty="0" smtClean="0"/>
              <a:t>Hatékonyabb vízelvezetés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000" i="1" dirty="0" smtClean="0"/>
              <a:t>HA</a:t>
            </a:r>
            <a:r>
              <a:rPr lang="hu-HU" sz="2000" dirty="0" smtClean="0"/>
              <a:t>: </a:t>
            </a:r>
            <a:r>
              <a:rPr lang="hu-HU" sz="2000" u="sng" dirty="0" smtClean="0"/>
              <a:t>Hó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noProof="0" dirty="0" smtClean="0"/>
              <a:t>Hóteher-bírás növelése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331640" y="1628800"/>
            <a:ext cx="2314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2025:  - 7,5-8,9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000" noProof="0" dirty="0" smtClean="0"/>
              <a:t>%</a:t>
            </a:r>
            <a:endParaRPr lang="hu-HU" sz="2000" dirty="0" smtClean="0"/>
          </a:p>
          <a:p>
            <a:pPr algn="ctr">
              <a:spcBef>
                <a:spcPct val="0"/>
              </a:spcBef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2085: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- 19,5-26</a:t>
            </a:r>
            <a:r>
              <a:rPr lang="hu-HU" sz="2000" dirty="0" smtClean="0"/>
              <a:t> %</a:t>
            </a:r>
            <a:r>
              <a:rPr lang="en-US" sz="2000" dirty="0" smtClean="0"/>
              <a:t> </a:t>
            </a:r>
            <a:endParaRPr lang="hu-H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5940152" y="1628800"/>
            <a:ext cx="2314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2025:  - 8,2-9,7 </a:t>
            </a:r>
            <a:r>
              <a:rPr lang="hu-HU" sz="2000" dirty="0" smtClean="0"/>
              <a:t>%</a:t>
            </a:r>
          </a:p>
          <a:p>
            <a:pPr algn="ctr">
              <a:spcBef>
                <a:spcPct val="0"/>
              </a:spcBef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2085: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- 21,4-28,6 </a:t>
            </a:r>
            <a:r>
              <a:rPr lang="hu-HU" sz="2000" noProof="0" dirty="0" smtClean="0"/>
              <a:t>%</a:t>
            </a:r>
            <a:endParaRPr lang="hu-H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04656" cy="778098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Özönvízszerű esőzések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400600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Esővíz elvezető rendszerek túlterhelődnek – szabványok átalakítása</a:t>
            </a: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Talajviszonyok megváltozása – vízáramlások megváltozása, talajvíz emelkedése, rétegvíz feltorlódása lejtős területeken</a:t>
            </a: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endParaRPr lang="hu-H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bg1"/>
              </a:solidFill>
            </a:endParaRPr>
          </a:p>
          <a:p>
            <a:r>
              <a:rPr lang="hu-HU" sz="2000" b="1" dirty="0" smtClean="0">
                <a:solidFill>
                  <a:schemeClr val="bg1"/>
                </a:solidFill>
              </a:rPr>
              <a:t>Vízerózió erősödése – termőtalaj eltűnése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690864" cy="7200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Szélsebesség növekedése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000" b="1" dirty="0" smtClean="0"/>
              <a:t>Külső határoló szerkezetek </a:t>
            </a:r>
            <a:r>
              <a:rPr lang="hu-HU" sz="2000" dirty="0" smtClean="0"/>
              <a:t>(homlokzatok, burkolatok, nyílászárók) +</a:t>
            </a:r>
          </a:p>
          <a:p>
            <a:pPr algn="ctr">
              <a:buNone/>
            </a:pPr>
            <a:r>
              <a:rPr lang="hu-HU" sz="2000" b="1" dirty="0" smtClean="0"/>
              <a:t>Tető elemei </a:t>
            </a:r>
            <a:r>
              <a:rPr lang="hu-HU" sz="2000" dirty="0" smtClean="0"/>
              <a:t>(vízszigetelő elemek, villámvédelmi berendezések, tetőfedő elemek)</a:t>
            </a:r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r>
              <a:rPr lang="hu-HU" sz="2000" u="sng" dirty="0" smtClean="0"/>
              <a:t>Szélnyomás, szélszívás, az örvény leválás elleni védekezés</a:t>
            </a:r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r>
              <a:rPr lang="hu-HU" sz="2000" dirty="0" smtClean="0"/>
              <a:t>A vízküszöb megemelkedése</a:t>
            </a:r>
            <a:r>
              <a:rPr lang="hu-HU" sz="2000" b="1" dirty="0" smtClean="0"/>
              <a:t> </a:t>
            </a:r>
            <a:r>
              <a:rPr lang="hu-HU" sz="2000" dirty="0" smtClean="0"/>
              <a:t>fokozódik </a:t>
            </a:r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r>
              <a:rPr lang="hu-HU" sz="2000" u="sng" dirty="0" smtClean="0"/>
              <a:t>Ereszek, vízcseppentők és tetőfedő elemek átfedése</a:t>
            </a:r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r>
              <a:rPr lang="hu-HU" sz="2000" b="1" dirty="0" smtClean="0"/>
              <a:t>Utcai létesítmények </a:t>
            </a:r>
            <a:r>
              <a:rPr lang="hu-HU" sz="2000" dirty="0" smtClean="0"/>
              <a:t>(lámpák, villanyoszlopok)</a:t>
            </a:r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r>
              <a:rPr lang="hu-HU" sz="2000" u="sng" dirty="0" smtClean="0"/>
              <a:t>Stabilitás növelése (közlekedést, mentést, kommunikációt ne akadályozzák)</a:t>
            </a:r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8" name="Lefelé nyíl 7"/>
          <p:cNvSpPr/>
          <p:nvPr/>
        </p:nvSpPr>
        <p:spPr>
          <a:xfrm>
            <a:off x="4499992" y="19168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499992" y="378904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4499992" y="55172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5410944" cy="778098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800" b="1" dirty="0" smtClean="0"/>
              <a:t>Talajproblémák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122413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hu-HU" sz="2400" b="1" dirty="0" smtClean="0"/>
              <a:t>Földcsuszamlások, duzzadó/kiszáradó agyag talajok, elmozdulások</a:t>
            </a:r>
          </a:p>
          <a:p>
            <a:r>
              <a:rPr lang="hu-HU" sz="2400" b="1" dirty="0" smtClean="0"/>
              <a:t>Telepítés</a:t>
            </a:r>
            <a:endParaRPr lang="hu-HU" sz="2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/>
              <a:t>Magyarországon Szeged és környéke, többek között: Gyálarét, Deszk, Kiszombor, Szentes, Derekegyháza stb.</a:t>
            </a:r>
          </a:p>
          <a:p>
            <a:pPr>
              <a:buNone/>
            </a:pPr>
            <a:r>
              <a:rPr lang="hu-HU" sz="2000" b="1" dirty="0" smtClean="0"/>
              <a:t>Itt olyan agyagrétegek találhatók, amelyek a talajvíz mozgásának zónájában kétféleképp viselkedhetnek: </a:t>
            </a:r>
          </a:p>
          <a:p>
            <a:pPr>
              <a:buNone/>
            </a:pPr>
            <a:r>
              <a:rPr lang="hu-HU" sz="2000" b="1" dirty="0" smtClean="0"/>
              <a:t>a) Aszályos időszakokban, vagy tartósan alacsony talajvízszintnél kiszáradnak </a:t>
            </a:r>
          </a:p>
          <a:p>
            <a:pPr>
              <a:buNone/>
            </a:pPr>
            <a:r>
              <a:rPr lang="hu-HU" sz="2000" b="1" dirty="0" smtClean="0"/>
              <a:t>b) Csapadékos időjárás esetén, vagy magas talajvízszintnél pedig megduzzadnak.</a:t>
            </a:r>
          </a:p>
          <a:p>
            <a:pPr>
              <a:buNone/>
            </a:pPr>
            <a:r>
              <a:rPr lang="hu-HU" sz="2000" b="1" dirty="0" smtClean="0"/>
              <a:t> Az a) esetben ugyanis a talaj zsugorodása 10-18%-t is kitehet, míg a b) eset bekövetkeztekor a duzzadási nyomás meghaladhatja egy egy-két szintes épület talajra irányuló nyomását is. </a:t>
            </a:r>
          </a:p>
          <a:p>
            <a:pPr>
              <a:buNone/>
            </a:pPr>
            <a:r>
              <a:rPr lang="hu-HU" sz="2000" b="1" dirty="0" smtClean="0"/>
              <a:t>5-10 mm elmozdulás/fél év</a:t>
            </a:r>
          </a:p>
          <a:p>
            <a:pPr>
              <a:buNone/>
            </a:pPr>
            <a:r>
              <a:rPr lang="hu-HU" sz="2000" b="1" dirty="0" smtClean="0"/>
              <a:t>Tanulva az eddigiekből, Deszken az önkormányzat az új épületek építési engedélyét csak előzetes talajvizsgálat benyújtása esetén adhatja ki. </a:t>
            </a:r>
            <a:endParaRPr lang="hu-HU" sz="2000" b="1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Megelőzés: Talajvizsgálatok-esettanulmány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24736" cy="70609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hu-HU" sz="2800" b="1" dirty="0" smtClean="0"/>
              <a:t>Mikroklíma, vízellátás, jégesők problémája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hu-HU" sz="2000" b="1" dirty="0" smtClean="0"/>
              <a:t>Jégesők gyakorisága nő - napkollektorok, tetőablakok védelme, tetőfedés fejlesztése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A beépített területek terjeszkedése folytán az átszellőző folyosók megszűnnek, és a zöldterületek nagysága jelentősen lecsökken, valamint a vízfolyások vízzáró medret kapnak, vagy befedik őket. Ezen intézkedések befolyásolják a mikroklímát. 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A klíma megváltozása a felszín alatti vizek utánpótlását és a felszíni megcsapolását érinti elsősorban, és mivel a közműves vízellátás s az ivóvízellátás hazánkban 90%-ban felszín alatti vizekből történik, különösen fontossá válik a klíma további megváltozásának megakadályozása. 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Nő az ár-és belvízveszély</a:t>
            </a:r>
            <a:endParaRPr lang="hu-HU" sz="20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1196</Words>
  <Application>Microsoft Office PowerPoint</Application>
  <PresentationFormat>Diavetítés a képernyőre (4:3 oldalarány)</PresentationFormat>
  <Paragraphs>244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 A változó éghajlattal összefüggő változások, problémák bemutatása (építészet-világ)  </vt:lpstr>
      <vt:lpstr>2. dia</vt:lpstr>
      <vt:lpstr>Hőmérséklet emelkedése</vt:lpstr>
      <vt:lpstr>Csapadékmennyiség változása</vt:lpstr>
      <vt:lpstr>Özönvízszerű esőzések</vt:lpstr>
      <vt:lpstr>Szélsebesség növekedése</vt:lpstr>
      <vt:lpstr>Talajproblémák</vt:lpstr>
      <vt:lpstr>Megelőzés: Talajvizsgálatok-esettanulmány</vt:lpstr>
      <vt:lpstr>Mikroklíma, vízellátás, jégesők problémája</vt:lpstr>
      <vt:lpstr>UV-sugárzás növekedése</vt:lpstr>
      <vt:lpstr> Innovatív építészeti fogások a klímaváltozás ellen </vt:lpstr>
      <vt:lpstr>Tetők fehérre festése</vt:lpstr>
      <vt:lpstr>13. dia</vt:lpstr>
      <vt:lpstr>Passzívházak</vt:lpstr>
      <vt:lpstr>Passzívházak</vt:lpstr>
      <vt:lpstr>16. dia</vt:lpstr>
      <vt:lpstr>17. dia</vt:lpstr>
      <vt:lpstr>18. dia</vt:lpstr>
      <vt:lpstr>Plusz energiás házak/aktívházak</vt:lpstr>
      <vt:lpstr>Plusz energiás házak/aktívházak</vt:lpstr>
      <vt:lpstr>21. dia</vt:lpstr>
      <vt:lpstr>Zöldtetők/tetőkertek</vt:lpstr>
      <vt:lpstr>Zöldtetők/tetőkertek</vt:lpstr>
      <vt:lpstr>Zöldtető/tetőkert</vt:lpstr>
      <vt:lpstr>Zöldtető/tetőkert</vt:lpstr>
      <vt:lpstr>CO2 kibocsátás elleni harc </vt:lpstr>
      <vt:lpstr>27. dia</vt:lpstr>
      <vt:lpstr>Források: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változó éghajlattal összefüggő változások, problémák bemutatása</dc:title>
  <dc:creator>kcs</dc:creator>
  <cp:lastModifiedBy>kcs</cp:lastModifiedBy>
  <cp:revision>125</cp:revision>
  <dcterms:created xsi:type="dcterms:W3CDTF">2013-12-01T16:08:35Z</dcterms:created>
  <dcterms:modified xsi:type="dcterms:W3CDTF">2013-12-04T22:46:47Z</dcterms:modified>
</cp:coreProperties>
</file>