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9"/>
  </p:handoutMasterIdLst>
  <p:sldIdLst>
    <p:sldId id="256" r:id="rId2"/>
    <p:sldId id="257" r:id="rId3"/>
    <p:sldId id="259" r:id="rId4"/>
    <p:sldId id="280" r:id="rId5"/>
    <p:sldId id="286" r:id="rId6"/>
    <p:sldId id="281" r:id="rId7"/>
    <p:sldId id="282" r:id="rId8"/>
    <p:sldId id="283" r:id="rId9"/>
    <p:sldId id="260" r:id="rId10"/>
    <p:sldId id="261" r:id="rId11"/>
    <p:sldId id="264" r:id="rId12"/>
    <p:sldId id="288" r:id="rId13"/>
    <p:sldId id="262" r:id="rId14"/>
    <p:sldId id="263" r:id="rId15"/>
    <p:sldId id="265" r:id="rId16"/>
    <p:sldId id="266" r:id="rId17"/>
    <p:sldId id="267" r:id="rId18"/>
    <p:sldId id="269" r:id="rId19"/>
    <p:sldId id="268" r:id="rId20"/>
    <p:sldId id="284" r:id="rId21"/>
    <p:sldId id="287" r:id="rId22"/>
    <p:sldId id="270" r:id="rId23"/>
    <p:sldId id="279" r:id="rId24"/>
    <p:sldId id="271" r:id="rId25"/>
    <p:sldId id="274" r:id="rId26"/>
    <p:sldId id="272" r:id="rId27"/>
    <p:sldId id="289" r:id="rId28"/>
  </p:sldIdLst>
  <p:sldSz cx="9144000" cy="6858000" type="screen4x3"/>
  <p:notesSz cx="6669088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C0B635-F773-4960-B67A-DCCA96484DB5}" type="datetimeFigureOut">
              <a:rPr lang="hu-HU" smtClean="0"/>
              <a:t>2013.11.25.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5EED10-D2A1-4A8A-9444-AE91D7C87011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EF59-731D-49AC-B62D-031819A9506D}" type="datetimeFigureOut">
              <a:rPr lang="hu-HU" smtClean="0"/>
              <a:t>2013.11.23.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584D9-BB98-4EAF-BE9E-1190DE0094B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EF59-731D-49AC-B62D-031819A9506D}" type="datetimeFigureOut">
              <a:rPr lang="hu-HU" smtClean="0"/>
              <a:t>2013.11.23.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584D9-BB98-4EAF-BE9E-1190DE0094B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EF59-731D-49AC-B62D-031819A9506D}" type="datetimeFigureOut">
              <a:rPr lang="hu-HU" smtClean="0"/>
              <a:t>2013.11.23.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584D9-BB98-4EAF-BE9E-1190DE0094B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EF59-731D-49AC-B62D-031819A9506D}" type="datetimeFigureOut">
              <a:rPr lang="hu-HU" smtClean="0"/>
              <a:t>2013.11.23.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584D9-BB98-4EAF-BE9E-1190DE0094B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EF59-731D-49AC-B62D-031819A9506D}" type="datetimeFigureOut">
              <a:rPr lang="hu-HU" smtClean="0"/>
              <a:t>2013.11.23.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584D9-BB98-4EAF-BE9E-1190DE0094B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EF59-731D-49AC-B62D-031819A9506D}" type="datetimeFigureOut">
              <a:rPr lang="hu-HU" smtClean="0"/>
              <a:t>2013.11.23.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584D9-BB98-4EAF-BE9E-1190DE0094B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EF59-731D-49AC-B62D-031819A9506D}" type="datetimeFigureOut">
              <a:rPr lang="hu-HU" smtClean="0"/>
              <a:t>2013.11.23.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584D9-BB98-4EAF-BE9E-1190DE0094B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EF59-731D-49AC-B62D-031819A9506D}" type="datetimeFigureOut">
              <a:rPr lang="hu-HU" smtClean="0"/>
              <a:t>2013.11.23.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584D9-BB98-4EAF-BE9E-1190DE0094B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EF59-731D-49AC-B62D-031819A9506D}" type="datetimeFigureOut">
              <a:rPr lang="hu-HU" smtClean="0"/>
              <a:t>2013.11.23.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584D9-BB98-4EAF-BE9E-1190DE0094B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EF59-731D-49AC-B62D-031819A9506D}" type="datetimeFigureOut">
              <a:rPr lang="hu-HU" smtClean="0"/>
              <a:t>2013.11.23.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584D9-BB98-4EAF-BE9E-1190DE0094B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EF59-731D-49AC-B62D-031819A9506D}" type="datetimeFigureOut">
              <a:rPr lang="hu-HU" smtClean="0"/>
              <a:t>2013.11.23.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584D9-BB98-4EAF-BE9E-1190DE0094B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CEF59-731D-49AC-B62D-031819A9506D}" type="datetimeFigureOut">
              <a:rPr lang="hu-HU" smtClean="0"/>
              <a:t>2013.11.23.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584D9-BB98-4EAF-BE9E-1190DE0094B6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változó éghajlattal összefüggő változások, problémák bemutatása (mezőgazdaság-világ)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Szabó Beáta</a:t>
            </a:r>
            <a:endParaRPr lang="hu-H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1331640" y="260648"/>
            <a:ext cx="66200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 smtClean="0"/>
              <a:t>A növénytermesztésre gyakorolt hatás </a:t>
            </a:r>
            <a:endParaRPr lang="hu-HU" sz="3200" dirty="0"/>
          </a:p>
        </p:txBody>
      </p:sp>
      <p:sp>
        <p:nvSpPr>
          <p:cNvPr id="6" name="Szövegdoboz 5"/>
          <p:cNvSpPr txBox="1"/>
          <p:nvPr/>
        </p:nvSpPr>
        <p:spPr>
          <a:xfrm>
            <a:off x="251520" y="1484784"/>
            <a:ext cx="864096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A növényekkel kapcsolatos vizsgálatok alapvetően  3 </a:t>
            </a:r>
            <a:r>
              <a:rPr lang="hu-HU" sz="2400" dirty="0" smtClean="0">
                <a:solidFill>
                  <a:srgbClr val="0070C0"/>
                </a:solidFill>
              </a:rPr>
              <a:t>paramétercsoportra</a:t>
            </a:r>
            <a:r>
              <a:rPr lang="hu-HU" sz="2400" dirty="0" smtClean="0"/>
              <a:t> korlátozódnak:</a:t>
            </a:r>
          </a:p>
          <a:p>
            <a:endParaRPr lang="hu-HU" sz="2400" dirty="0" smtClean="0"/>
          </a:p>
          <a:p>
            <a:pPr>
              <a:buFontTx/>
              <a:buChar char="-"/>
            </a:pPr>
            <a:r>
              <a:rPr lang="hu-HU" sz="2400" dirty="0" smtClean="0"/>
              <a:t>Csapadékmennyiség változás</a:t>
            </a:r>
          </a:p>
          <a:p>
            <a:pPr>
              <a:buFontTx/>
              <a:buChar char="-"/>
            </a:pPr>
            <a:r>
              <a:rPr lang="hu-HU" sz="2400" dirty="0" smtClean="0"/>
              <a:t>Hőmérséklet növekedés</a:t>
            </a:r>
          </a:p>
          <a:p>
            <a:pPr>
              <a:buFontTx/>
              <a:buChar char="-"/>
            </a:pPr>
            <a:r>
              <a:rPr lang="hu-HU" sz="2400" dirty="0" smtClean="0"/>
              <a:t>Légköri CO2 koncentráció változása</a:t>
            </a:r>
          </a:p>
          <a:p>
            <a:pPr>
              <a:buFontTx/>
              <a:buChar char="-"/>
            </a:pPr>
            <a:r>
              <a:rPr lang="hu-H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Talajminőség romlása</a:t>
            </a:r>
          </a:p>
          <a:p>
            <a:pPr>
              <a:buFontTx/>
              <a:buChar char="-"/>
            </a:pPr>
            <a:r>
              <a:rPr lang="hu-H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Kiszámíthatatlan termelés</a:t>
            </a:r>
          </a:p>
          <a:p>
            <a:pPr>
              <a:buFontTx/>
              <a:buChar char="-"/>
            </a:pPr>
            <a:endParaRPr lang="hu-HU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None/>
            </a:pPr>
            <a:r>
              <a:rPr lang="hu-HU" sz="2400" dirty="0" smtClean="0"/>
              <a:t>és az ezekhez kapcsolódó vagy ezekből levezethető paraméterek, mint például tenyészidőhossz, </a:t>
            </a:r>
            <a:r>
              <a:rPr lang="hu-HU" sz="2400" dirty="0" err="1" smtClean="0"/>
              <a:t>evapotranszspiráció</a:t>
            </a:r>
            <a:r>
              <a:rPr lang="hu-HU" sz="2400" dirty="0" smtClean="0"/>
              <a:t>, vízháztartás stb.</a:t>
            </a:r>
          </a:p>
          <a:p>
            <a:endParaRPr lang="hu-HU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hu-HU" sz="24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268761"/>
            <a:ext cx="8363272" cy="5400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hu-HU" dirty="0"/>
              <a:t>A </a:t>
            </a:r>
            <a:r>
              <a:rPr lang="hu-HU" dirty="0">
                <a:solidFill>
                  <a:srgbClr val="0070C0"/>
                </a:solidFill>
              </a:rPr>
              <a:t>csapadék</a:t>
            </a:r>
            <a:r>
              <a:rPr lang="hu-HU" dirty="0"/>
              <a:t> </a:t>
            </a:r>
            <a:r>
              <a:rPr lang="hu-HU" dirty="0">
                <a:solidFill>
                  <a:srgbClr val="0070C0"/>
                </a:solidFill>
              </a:rPr>
              <a:t>mennyisége</a:t>
            </a:r>
            <a:r>
              <a:rPr lang="hu-HU" dirty="0"/>
              <a:t> és eloszlása döntő a növények fejlődése szempontjából, azonban úgy tűnik, hogy még modellszintű meghatározása is bizonytalanabb, mint a hőmérsékleté. A modellszámítások alapján azzal számolnak, hogy az átlagos csapadékmennyiség kismértékben, mintegy 10 %-kal több lesz, mint az elmúlt évtizedek átlaga. Ez természetesen régióról régióra változik, de a feltételezés az, hogy a jelenlegi csapadékátlag ±10 %-os sávjában lesz. 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1331640" y="260648"/>
            <a:ext cx="66200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 smtClean="0"/>
              <a:t>A növénytermesztésre gyakorolt hatás </a:t>
            </a:r>
            <a:endParaRPr lang="hu-HU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hu-HU" dirty="0" smtClean="0"/>
          </a:p>
          <a:p>
            <a:r>
              <a:rPr lang="hu-HU" dirty="0"/>
              <a:t>A</a:t>
            </a:r>
            <a:r>
              <a:rPr lang="hu-HU" dirty="0" smtClean="0"/>
              <a:t> számítások alapján az átlagos </a:t>
            </a:r>
            <a:r>
              <a:rPr lang="hu-HU" dirty="0" smtClean="0">
                <a:solidFill>
                  <a:srgbClr val="0070C0"/>
                </a:solidFill>
              </a:rPr>
              <a:t>hőmérséklet</a:t>
            </a:r>
            <a:r>
              <a:rPr lang="hu-HU" dirty="0" smtClean="0"/>
              <a:t> 70-75 év alatt 3-3,4 </a:t>
            </a:r>
            <a:r>
              <a:rPr lang="hu-HU" dirty="0" err="1" smtClean="0"/>
              <a:t>oC-ot</a:t>
            </a:r>
            <a:r>
              <a:rPr lang="hu-HU" dirty="0" smtClean="0"/>
              <a:t> emelkedik, míg a csapadék 10-15 %-kal növekszik. Az éven belüli hőmérséklet- és csapadékeloszlás jelentősen megváltozik, a mediterrán jelleg erősödik.</a:t>
            </a:r>
          </a:p>
          <a:p>
            <a:endParaRPr lang="hu-HU" dirty="0" smtClean="0"/>
          </a:p>
          <a:p>
            <a:r>
              <a:rPr lang="hu-HU" dirty="0" smtClean="0"/>
              <a:t>A melegedés, helyenkénti szárazság érzékenyen érinti a tápanyagok hasznosulását. Eddig az </a:t>
            </a:r>
            <a:r>
              <a:rPr lang="hu-HU" dirty="0" smtClean="0">
                <a:solidFill>
                  <a:srgbClr val="0070C0"/>
                </a:solidFill>
              </a:rPr>
              <a:t>aszálykárok</a:t>
            </a:r>
            <a:r>
              <a:rPr lang="hu-HU" dirty="0" smtClean="0"/>
              <a:t> megelőzésének egyik eszköze a műtrágyázás volt, de tartós aszályok esetén a műtrágya hasznosulás lecsökken, több növénynél pedig terméscsökkentő lehet.</a:t>
            </a:r>
          </a:p>
          <a:p>
            <a:endParaRPr lang="hu-HU" dirty="0"/>
          </a:p>
        </p:txBody>
      </p:sp>
      <p:sp>
        <p:nvSpPr>
          <p:cNvPr id="4" name="Cím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 smtClean="0"/>
              <a:t>A növénytermesztésre gyakorolt hatás </a:t>
            </a:r>
            <a:endParaRPr lang="hu-HU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hu-HU" dirty="0" smtClean="0">
                <a:solidFill>
                  <a:srgbClr val="0070C0"/>
                </a:solidFill>
              </a:rPr>
              <a:t>Hőmérsékletnövekedés</a:t>
            </a:r>
            <a:r>
              <a:rPr lang="hu-HU" dirty="0" smtClean="0"/>
              <a:t>:</a:t>
            </a:r>
          </a:p>
          <a:p>
            <a:pPr>
              <a:buNone/>
            </a:pPr>
            <a:r>
              <a:rPr lang="hu-HU" dirty="0" smtClean="0"/>
              <a:t>     A </a:t>
            </a:r>
            <a:r>
              <a:rPr lang="hu-HU" dirty="0"/>
              <a:t>legtöbb növény növekedése felgyorsul melegebb hőmérsékleten, feltéve, hogy elegendő tápanyag és víz áll rendelkezésre. Egy bizonyos határ után azonban a növekedés csökkenéséhez vagy akár a növények elhalásához is vezethet a magas hőmérséklet. A hőmérséklet növekedése növeli az </a:t>
            </a:r>
            <a:r>
              <a:rPr lang="hu-HU" dirty="0" err="1"/>
              <a:t>evapotranszspirációt</a:t>
            </a:r>
            <a:r>
              <a:rPr lang="hu-HU" dirty="0"/>
              <a:t> is, hiszen ahogy a levél hőmérséklete növekszik, nő a páranyomás a levél belsejében, </a:t>
            </a:r>
            <a:r>
              <a:rPr lang="hu-HU" dirty="0" smtClean="0"/>
              <a:t>és nő </a:t>
            </a:r>
            <a:r>
              <a:rPr lang="hu-HU" dirty="0"/>
              <a:t>a </a:t>
            </a:r>
            <a:r>
              <a:rPr lang="hu-HU" dirty="0" smtClean="0"/>
              <a:t>párologtatás is. Ahogy a párolgás emelkedik</a:t>
            </a:r>
            <a:r>
              <a:rPr lang="hu-HU" dirty="0"/>
              <a:t>, a gőznyomás a levélből kifelé növekszik, és a növény egyre gyorsabban veszíti el a nedvességet. A </a:t>
            </a:r>
            <a:r>
              <a:rPr lang="hu-HU" dirty="0" smtClean="0"/>
              <a:t>párolgás </a:t>
            </a:r>
            <a:r>
              <a:rPr lang="hu-HU" dirty="0"/>
              <a:t>a levegő száradásával együtt növekszik. </a:t>
            </a:r>
            <a:r>
              <a:rPr lang="hu-HU" dirty="0" smtClean="0"/>
              <a:t>Ez hozzásegít </a:t>
            </a:r>
            <a:r>
              <a:rPr lang="hu-HU" dirty="0"/>
              <a:t>a talaj gyorsabb kiszáradásához, ami újabb stressz eredője lehet.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1331640" y="260648"/>
            <a:ext cx="66200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 smtClean="0"/>
              <a:t>A növénytermesztésre gyakorolt hatás </a:t>
            </a:r>
            <a:endParaRPr lang="hu-HU" sz="3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hu-HU" dirty="0" smtClean="0">
                <a:solidFill>
                  <a:srgbClr val="0070C0"/>
                </a:solidFill>
              </a:rPr>
              <a:t>CO2-koncentráció</a:t>
            </a:r>
            <a:r>
              <a:rPr lang="hu-HU" dirty="0" smtClean="0"/>
              <a:t>:</a:t>
            </a:r>
            <a:br>
              <a:rPr lang="hu-HU" dirty="0" smtClean="0"/>
            </a:br>
            <a:r>
              <a:rPr lang="hu-HU" dirty="0" smtClean="0"/>
              <a:t>A </a:t>
            </a:r>
            <a:r>
              <a:rPr lang="hu-HU" dirty="0"/>
              <a:t>növények egyik legfontosabb "tápláléka" a szén, amit a fotoszintézis során a levegőből a CO</a:t>
            </a:r>
            <a:r>
              <a:rPr lang="hu-HU" baseline="-25000" dirty="0"/>
              <a:t>2</a:t>
            </a:r>
            <a:r>
              <a:rPr lang="hu-HU" dirty="0"/>
              <a:t> asszimilációjával vesznek fel</a:t>
            </a:r>
            <a:r>
              <a:rPr lang="hu-HU" dirty="0" smtClean="0"/>
              <a:t>.</a:t>
            </a:r>
          </a:p>
          <a:p>
            <a:pPr>
              <a:buNone/>
            </a:pPr>
            <a:r>
              <a:rPr lang="hu-HU" dirty="0" smtClean="0"/>
              <a:t>    Nem </a:t>
            </a:r>
            <a:r>
              <a:rPr lang="hu-HU" dirty="0"/>
              <a:t>zárható ki az, hogy a CO</a:t>
            </a:r>
            <a:r>
              <a:rPr lang="hu-HU" baseline="-25000" dirty="0"/>
              <a:t>2</a:t>
            </a:r>
            <a:r>
              <a:rPr lang="hu-HU" dirty="0"/>
              <a:t>-trágyázás pozitív hatását teljesen semlegesítik olyan </a:t>
            </a:r>
            <a:r>
              <a:rPr lang="hu-HU" dirty="0" err="1"/>
              <a:t>stresszhatások</a:t>
            </a:r>
            <a:r>
              <a:rPr lang="hu-HU" dirty="0"/>
              <a:t>, mint a megnövekedő UV-B sugárzási intenzitás, a </a:t>
            </a:r>
            <a:r>
              <a:rPr lang="hu-HU" dirty="0" err="1"/>
              <a:t>szárazságstressz</a:t>
            </a:r>
            <a:r>
              <a:rPr lang="hu-HU" dirty="0"/>
              <a:t> vagy a levegőszennyezés. Ezek a megállapítások többé-kevésbé kísérletileg igazoltak.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1331640" y="260648"/>
            <a:ext cx="66200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 smtClean="0"/>
              <a:t>A növénytermesztésre gyakorolt hatás </a:t>
            </a:r>
            <a:endParaRPr lang="hu-HU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hu-HU" dirty="0"/>
              <a:t>A mezőgazdasági </a:t>
            </a:r>
            <a:r>
              <a:rPr lang="hu-HU" dirty="0">
                <a:solidFill>
                  <a:srgbClr val="0070C0"/>
                </a:solidFill>
              </a:rPr>
              <a:t>vízfelhasználás</a:t>
            </a:r>
            <a:r>
              <a:rPr lang="hu-HU" dirty="0"/>
              <a:t> várhatóan korlátozottabb lesz, mint jelenleg. Ennek alapvető oka az, hogy a magasabb hőmérséklet következtében növekszik a lakossági és ipari felhasználás, ami esetenként korlátozhatja, illetve drágíthatja a mezőgazdasági vízfelhasználást.</a:t>
            </a:r>
          </a:p>
          <a:p>
            <a:pPr>
              <a:buNone/>
            </a:pPr>
            <a:r>
              <a:rPr lang="hu-HU" dirty="0"/>
              <a:t>A </a:t>
            </a:r>
            <a:r>
              <a:rPr lang="hu-HU" dirty="0">
                <a:solidFill>
                  <a:srgbClr val="0070C0"/>
                </a:solidFill>
              </a:rPr>
              <a:t>talaj termőképességére </a:t>
            </a:r>
            <a:r>
              <a:rPr lang="hu-HU" dirty="0"/>
              <a:t>is hatással lesznek a klimatikus változások. A magasabb levegőhőmérséklet következtében a termőréteg hőmérséklete is növekszik, ez meggyorsítja a szervesanyag-lebomlást és más folyamatokat, amelyek mind hatással vannak a termőképességre. E folyamatok ellensúlyozására nagyobb mennyiségű műtrágya felhasználására lesz szükség, és ez nem csak költségnövelő tényező, de negatív hatással van a környezetre is (talajvíz, levegő). A fokozott </a:t>
            </a:r>
            <a:r>
              <a:rPr lang="hu-HU" dirty="0" err="1"/>
              <a:t>műtrágyafelhasználás</a:t>
            </a:r>
            <a:r>
              <a:rPr lang="hu-HU" dirty="0"/>
              <a:t> következtében a </a:t>
            </a:r>
            <a:r>
              <a:rPr lang="hu-HU" dirty="0" err="1"/>
              <a:t>talaj-növény-atmoszféra</a:t>
            </a:r>
            <a:r>
              <a:rPr lang="hu-HU" dirty="0"/>
              <a:t> rendszerben növekedni fog a CO</a:t>
            </a:r>
            <a:r>
              <a:rPr lang="hu-HU" baseline="-25000" dirty="0"/>
              <a:t>2</a:t>
            </a:r>
            <a:r>
              <a:rPr lang="hu-HU" dirty="0"/>
              <a:t> és N2O üvegházhatású gázok kibocsátása is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1331640" y="260648"/>
            <a:ext cx="66200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 smtClean="0"/>
              <a:t>A növénytermesztésre gyakorolt hatás </a:t>
            </a:r>
            <a:endParaRPr lang="hu-HU" sz="3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hu-HU" dirty="0" smtClean="0"/>
              <a:t>A növényi </a:t>
            </a:r>
            <a:r>
              <a:rPr lang="hu-HU" dirty="0" smtClean="0">
                <a:solidFill>
                  <a:srgbClr val="0070C0"/>
                </a:solidFill>
              </a:rPr>
              <a:t>kártevők</a:t>
            </a:r>
            <a:r>
              <a:rPr lang="hu-HU" dirty="0" smtClean="0"/>
              <a:t> szaporodására, áttelelésére, s így általános elterjedésükre is kedvező hatással lesz a felmelegedés, az ellenük való védekezés szintén költségnövelő tényezőként fog jelentkezni.</a:t>
            </a:r>
          </a:p>
          <a:p>
            <a:pPr>
              <a:buNone/>
            </a:pPr>
            <a:r>
              <a:rPr lang="hu-HU" dirty="0" smtClean="0"/>
              <a:t>A </a:t>
            </a:r>
            <a:r>
              <a:rPr lang="hu-HU" dirty="0" smtClean="0">
                <a:solidFill>
                  <a:srgbClr val="0070C0"/>
                </a:solidFill>
              </a:rPr>
              <a:t>termőhely, földhasználat </a:t>
            </a:r>
            <a:r>
              <a:rPr lang="hu-HU" dirty="0" smtClean="0"/>
              <a:t>kontinentális szinten jelentősen változhat a klímaváltozás függvényében. Számítás szerint 1 </a:t>
            </a:r>
            <a:r>
              <a:rPr lang="hu-HU" dirty="0" err="1" smtClean="0"/>
              <a:t>oC</a:t>
            </a:r>
            <a:r>
              <a:rPr lang="hu-HU" dirty="0" smtClean="0"/>
              <a:t> globális hőmérsékletemelkedés 150-250 km-rel tolja el a termesztési zónákat a sarkok felé. Ez például Magyarországra azt jelenti, hogy már 2 </a:t>
            </a:r>
            <a:r>
              <a:rPr lang="hu-HU" dirty="0" err="1" smtClean="0"/>
              <a:t>oC-os</a:t>
            </a:r>
            <a:r>
              <a:rPr lang="hu-HU" dirty="0" smtClean="0"/>
              <a:t> hőmérsékletemelkedés is teljesen megváltoztatja a klimatikus feltételeket, s a mediterrán jellegű klíma jelenlegitől lényegesen eltérő termőföldhasználatot tesz csak lehetővé.</a:t>
            </a:r>
          </a:p>
          <a:p>
            <a:pPr>
              <a:buNone/>
            </a:pPr>
            <a:endParaRPr lang="hu-HU" dirty="0" smtClean="0"/>
          </a:p>
          <a:p>
            <a:endParaRPr lang="hu-HU" dirty="0"/>
          </a:p>
        </p:txBody>
      </p:sp>
      <p:sp>
        <p:nvSpPr>
          <p:cNvPr id="4" name="Cím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 smtClean="0"/>
              <a:t>A növénytermesztésre gyakorolt hatás </a:t>
            </a:r>
            <a:endParaRPr lang="hu-HU" sz="3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hu-HU" dirty="0"/>
              <a:t>Az elemzések egyértelműen arra engednek következtetni, hogy</a:t>
            </a:r>
          </a:p>
          <a:p>
            <a:pPr>
              <a:buNone/>
            </a:pPr>
            <a:r>
              <a:rPr lang="hu-HU" dirty="0"/>
              <a:t>* az </a:t>
            </a:r>
            <a:r>
              <a:rPr lang="hu-HU" dirty="0" err="1"/>
              <a:t>agroökológiai</a:t>
            </a:r>
            <a:r>
              <a:rPr lang="hu-HU" dirty="0"/>
              <a:t> </a:t>
            </a:r>
            <a:r>
              <a:rPr lang="hu-HU" dirty="0">
                <a:solidFill>
                  <a:srgbClr val="0070C0"/>
                </a:solidFill>
              </a:rPr>
              <a:t>zónák</a:t>
            </a:r>
            <a:r>
              <a:rPr lang="hu-HU" dirty="0"/>
              <a:t> </a:t>
            </a:r>
            <a:r>
              <a:rPr lang="hu-HU" dirty="0">
                <a:solidFill>
                  <a:srgbClr val="0070C0"/>
                </a:solidFill>
              </a:rPr>
              <a:t>eltolódnak</a:t>
            </a:r>
            <a:r>
              <a:rPr lang="hu-HU" dirty="0"/>
              <a:t> a hőmérsékletemelkedés és a vízhasznosítási hatékonyság javulása következtében,</a:t>
            </a:r>
          </a:p>
          <a:p>
            <a:pPr>
              <a:buNone/>
            </a:pPr>
            <a:r>
              <a:rPr lang="hu-HU" dirty="0"/>
              <a:t>* a növénytermesztés hatékonysága </a:t>
            </a:r>
            <a:r>
              <a:rPr lang="hu-HU" dirty="0">
                <a:solidFill>
                  <a:srgbClr val="0070C0"/>
                </a:solidFill>
              </a:rPr>
              <a:t>a középső és magas </a:t>
            </a:r>
            <a:r>
              <a:rPr lang="hu-HU" dirty="0"/>
              <a:t>szélességi övezetekben (alapvetően a fejlett országokban) javulni fog - a növekvő fotoszintézis, a hosszabb tenyészidőszak és fagymentes periódus miatt,</a:t>
            </a:r>
          </a:p>
          <a:p>
            <a:pPr>
              <a:buNone/>
            </a:pPr>
            <a:r>
              <a:rPr lang="hu-HU" dirty="0"/>
              <a:t>* a legtöbb </a:t>
            </a:r>
            <a:r>
              <a:rPr lang="hu-HU" dirty="0">
                <a:solidFill>
                  <a:srgbClr val="0070C0"/>
                </a:solidFill>
              </a:rPr>
              <a:t>fejlődő országban </a:t>
            </a:r>
            <a:r>
              <a:rPr lang="hu-HU" dirty="0"/>
              <a:t>a termőképesség csökkenni fog (a </a:t>
            </a:r>
            <a:r>
              <a:rPr lang="hu-HU" dirty="0" err="1"/>
              <a:t>cereáliák</a:t>
            </a:r>
            <a:r>
              <a:rPr lang="hu-HU" dirty="0"/>
              <a:t> esetében mintegy 10 %-kal), ami jelentős ellátási gondokat jelent az adott térségben,</a:t>
            </a:r>
          </a:p>
          <a:p>
            <a:pPr>
              <a:buNone/>
            </a:pPr>
            <a:r>
              <a:rPr lang="hu-HU" dirty="0"/>
              <a:t>* a trópusi és szubtrópusi régiókban, Afrika Száhel-övezetében válik leg</a:t>
            </a:r>
            <a:r>
              <a:rPr lang="hu-HU" dirty="0">
                <a:solidFill>
                  <a:srgbClr val="0070C0"/>
                </a:solidFill>
              </a:rPr>
              <a:t>kritikus</a:t>
            </a:r>
            <a:r>
              <a:rPr lang="hu-HU" dirty="0"/>
              <a:t>abbá a helyzet.</a:t>
            </a:r>
          </a:p>
          <a:p>
            <a:endParaRPr lang="hu-HU" dirty="0"/>
          </a:p>
        </p:txBody>
      </p:sp>
      <p:sp>
        <p:nvSpPr>
          <p:cNvPr id="4" name="Cím 3"/>
          <p:cNvSpPr txBox="1">
            <a:spLocks noGrp="1"/>
          </p:cNvSpPr>
          <p:nvPr>
            <p:ph type="title"/>
          </p:nvPr>
        </p:nvSpPr>
        <p:spPr>
          <a:xfrm>
            <a:off x="1308446" y="307529"/>
            <a:ext cx="65271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 smtClean="0"/>
              <a:t>A növénytermesztésre gyakorolt hatás</a:t>
            </a:r>
            <a:br>
              <a:rPr lang="hu-HU" sz="3200" dirty="0" smtClean="0"/>
            </a:br>
            <a:r>
              <a:rPr lang="hu-HU" sz="3200" dirty="0" smtClean="0"/>
              <a:t>Összefoglalás </a:t>
            </a:r>
            <a:endParaRPr lang="hu-HU" sz="3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484784"/>
            <a:ext cx="8363272" cy="530120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hu-HU" dirty="0" smtClean="0"/>
              <a:t>      Megállapítható</a:t>
            </a:r>
            <a:r>
              <a:rPr lang="hu-HU" dirty="0"/>
              <a:t>, hogy jelenlegi ismereteink szerint földrészenként az alábbi változások várhatók a földhasználatban, ill. a mezőgazdasági termelésben (GEO/Global </a:t>
            </a:r>
            <a:r>
              <a:rPr lang="hu-HU" dirty="0" err="1"/>
              <a:t>Environmental</a:t>
            </a:r>
            <a:r>
              <a:rPr lang="hu-HU" dirty="0"/>
              <a:t> Outlook/, UNEP):</a:t>
            </a:r>
          </a:p>
          <a:p>
            <a:r>
              <a:rPr lang="hu-HU" dirty="0">
                <a:solidFill>
                  <a:srgbClr val="0070C0"/>
                </a:solidFill>
              </a:rPr>
              <a:t>Afrika</a:t>
            </a:r>
            <a:r>
              <a:rPr lang="hu-HU" dirty="0"/>
              <a:t>: A gabonafélék termésátlagai csökkenni fognak, ezáltal romlik az élelmiszerellátás biztonsága is. A sivatagosodás súlyosbodik Afrika számos térségében, aminek következtében csökken a mezőgazdaságilag hasznosítható terület.</a:t>
            </a:r>
          </a:p>
          <a:p>
            <a:r>
              <a:rPr lang="hu-HU" dirty="0">
                <a:solidFill>
                  <a:srgbClr val="0070C0"/>
                </a:solidFill>
              </a:rPr>
              <a:t>Ázsia</a:t>
            </a:r>
            <a:r>
              <a:rPr lang="hu-HU" dirty="0"/>
              <a:t>: Az északi területeken a kedvezőbb klimatikus feltételek következtében növekedhetnek a hozamok, s a termesztési zónák északra tolódásával a mezőgazdaságilag művelhető területek is növekednek. Ázsia déli részén és a kapcsolódó szigetvilágban az élelmiszerbiztonság csökken a tengerszint-emelkedés, a szárazság és egyéb időjárási anomáliák következtében.</a:t>
            </a:r>
          </a:p>
          <a:p>
            <a:r>
              <a:rPr lang="hu-HU" dirty="0">
                <a:solidFill>
                  <a:srgbClr val="0070C0"/>
                </a:solidFill>
              </a:rPr>
              <a:t>Ausztrália és Új-Zéland</a:t>
            </a:r>
            <a:r>
              <a:rPr lang="hu-HU" dirty="0"/>
              <a:t>: A várható hatások kiegyenlítik egymást. Területenként a kedvezőbb feltételek javítják az élelmiszertermelés hatékonyságát, ugyanakkor egyes területeken romlanak a feltételek.</a:t>
            </a:r>
          </a:p>
          <a:p>
            <a:r>
              <a:rPr lang="hu-HU" dirty="0">
                <a:solidFill>
                  <a:srgbClr val="0070C0"/>
                </a:solidFill>
              </a:rPr>
              <a:t>Európa</a:t>
            </a:r>
            <a:r>
              <a:rPr lang="hu-HU" dirty="0"/>
              <a:t>: Észak-Európában a klímaváltozás pozitív hatással lesz a mezőgazdasági termelésre, ugyanakkor Európa keleti és déli részein a produktivitás csökkenni fog.</a:t>
            </a:r>
          </a:p>
          <a:p>
            <a:r>
              <a:rPr lang="hu-HU" dirty="0">
                <a:solidFill>
                  <a:srgbClr val="0070C0"/>
                </a:solidFill>
              </a:rPr>
              <a:t>Dél-Amerika</a:t>
            </a:r>
            <a:r>
              <a:rPr lang="hu-HU" dirty="0"/>
              <a:t>: A fontosabb növények hozamai a földrész jelentős részén csökkenni fognak.</a:t>
            </a:r>
          </a:p>
          <a:p>
            <a:r>
              <a:rPr lang="hu-HU" dirty="0">
                <a:solidFill>
                  <a:srgbClr val="0070C0"/>
                </a:solidFill>
              </a:rPr>
              <a:t>Észak-Amerika</a:t>
            </a:r>
            <a:r>
              <a:rPr lang="hu-HU" dirty="0"/>
              <a:t>: Európához hasonló megállapítások tehetők. Az északi területeken - Kanadában, az USA északi részein - a termesztési feltételek javulnak, a délin romlanak.</a:t>
            </a:r>
          </a:p>
          <a:p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1331640" y="260648"/>
            <a:ext cx="65271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 smtClean="0"/>
              <a:t>A növénytermesztésre gyakorolt hatás</a:t>
            </a:r>
          </a:p>
          <a:p>
            <a:pPr algn="ctr"/>
            <a:r>
              <a:rPr lang="hu-HU" sz="3200" dirty="0" smtClean="0"/>
              <a:t>Összefoglalás </a:t>
            </a:r>
            <a:endParaRPr lang="hu-HU" sz="3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hu-HU" dirty="0" smtClean="0"/>
              <a:t>    A </a:t>
            </a:r>
            <a:r>
              <a:rPr lang="hu-HU" dirty="0"/>
              <a:t>következő százalékos változások várhatóak a </a:t>
            </a:r>
            <a:r>
              <a:rPr lang="hu-HU" dirty="0">
                <a:solidFill>
                  <a:srgbClr val="0070C0"/>
                </a:solidFill>
              </a:rPr>
              <a:t>búzahozamokban</a:t>
            </a:r>
            <a:r>
              <a:rPr lang="hu-HU" dirty="0"/>
              <a:t> a CO</a:t>
            </a:r>
            <a:r>
              <a:rPr lang="hu-HU" baseline="-25000" dirty="0"/>
              <a:t>2</a:t>
            </a:r>
            <a:r>
              <a:rPr lang="hu-HU" dirty="0"/>
              <a:t> megduplázódása esetén</a:t>
            </a:r>
            <a:r>
              <a:rPr lang="hu-HU" dirty="0" smtClean="0"/>
              <a:t>:</a:t>
            </a:r>
          </a:p>
          <a:p>
            <a:pPr>
              <a:buNone/>
            </a:pPr>
            <a:endParaRPr lang="hu-HU" dirty="0"/>
          </a:p>
          <a:p>
            <a:pPr>
              <a:buNone/>
            </a:pPr>
            <a:r>
              <a:rPr lang="hu-HU" dirty="0"/>
              <a:t>Kanada +</a:t>
            </a:r>
            <a:r>
              <a:rPr lang="hu-HU" dirty="0" smtClean="0"/>
              <a:t>27%                 </a:t>
            </a:r>
            <a:r>
              <a:rPr lang="hu-HU" dirty="0" smtClean="0"/>
              <a:t>USA -2% 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Oroszország </a:t>
            </a:r>
            <a:r>
              <a:rPr lang="hu-HU" dirty="0"/>
              <a:t>+25</a:t>
            </a:r>
            <a:r>
              <a:rPr lang="hu-HU" dirty="0" smtClean="0"/>
              <a:t>%         </a:t>
            </a:r>
            <a:r>
              <a:rPr lang="hu-HU" dirty="0" smtClean="0"/>
              <a:t>Uruguay -23%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Kína </a:t>
            </a:r>
            <a:r>
              <a:rPr lang="hu-HU" dirty="0"/>
              <a:t>+17% </a:t>
            </a:r>
            <a:r>
              <a:rPr lang="hu-HU" dirty="0" smtClean="0"/>
              <a:t>                      </a:t>
            </a:r>
            <a:r>
              <a:rPr lang="hu-HU" dirty="0" smtClean="0"/>
              <a:t>Egyiptom -28%</a:t>
            </a:r>
          </a:p>
          <a:p>
            <a:pPr>
              <a:buNone/>
            </a:pPr>
            <a:r>
              <a:rPr lang="hu-HU" dirty="0" smtClean="0"/>
              <a:t>Ausztrália </a:t>
            </a:r>
            <a:r>
              <a:rPr lang="hu-HU" dirty="0"/>
              <a:t>+10% </a:t>
            </a:r>
            <a:r>
              <a:rPr lang="hu-HU" dirty="0" smtClean="0"/>
              <a:t>             </a:t>
            </a:r>
            <a:r>
              <a:rPr lang="hu-HU" dirty="0" smtClean="0"/>
              <a:t>Brazília -32%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Franciaország </a:t>
            </a:r>
            <a:r>
              <a:rPr lang="hu-HU" dirty="0"/>
              <a:t>+8</a:t>
            </a:r>
            <a:r>
              <a:rPr lang="hu-HU" dirty="0" smtClean="0"/>
              <a:t>%  </a:t>
            </a:r>
          </a:p>
          <a:p>
            <a:pPr>
              <a:buNone/>
            </a:pPr>
            <a:r>
              <a:rPr lang="hu-HU" dirty="0" smtClean="0"/>
              <a:t>India </a:t>
            </a:r>
            <a:r>
              <a:rPr lang="hu-HU" dirty="0"/>
              <a:t>+4%</a:t>
            </a:r>
          </a:p>
          <a:p>
            <a:pPr>
              <a:buNone/>
            </a:pPr>
            <a:endParaRPr lang="hu-HU" dirty="0" smtClean="0"/>
          </a:p>
          <a:p>
            <a:endParaRPr lang="hu-HU" dirty="0"/>
          </a:p>
        </p:txBody>
      </p:sp>
      <p:sp>
        <p:nvSpPr>
          <p:cNvPr id="4" name="Cím 3"/>
          <p:cNvSpPr txBox="1">
            <a:spLocks noGrp="1"/>
          </p:cNvSpPr>
          <p:nvPr>
            <p:ph type="title"/>
          </p:nvPr>
        </p:nvSpPr>
        <p:spPr>
          <a:xfrm>
            <a:off x="1261959" y="307529"/>
            <a:ext cx="662008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 smtClean="0"/>
              <a:t>A növénytermesztésre gyakorolt hatás </a:t>
            </a:r>
            <a:br>
              <a:rPr lang="hu-HU" sz="3200" dirty="0" smtClean="0"/>
            </a:br>
            <a:r>
              <a:rPr lang="hu-HU" sz="3200" dirty="0" smtClean="0"/>
              <a:t>Néhány példa</a:t>
            </a:r>
            <a:endParaRPr lang="hu-HU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323528" y="2420888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dirty="0" smtClean="0"/>
              <a:t>Földünk éghajlatának változása teljesen </a:t>
            </a:r>
            <a:r>
              <a:rPr lang="hu-HU" sz="2400" dirty="0" smtClean="0">
                <a:solidFill>
                  <a:srgbClr val="0070C0"/>
                </a:solidFill>
              </a:rPr>
              <a:t>természetes folyamat</a:t>
            </a:r>
            <a:r>
              <a:rPr lang="hu-HU" sz="2400" dirty="0" smtClean="0"/>
              <a:t>, a felmelegedést  mindig lehűlés követi és ez több tízezer, sőt, több százezer évre visszamenőleg  megfigyelhető.</a:t>
            </a:r>
            <a:endParaRPr lang="hu-HU" sz="2400" dirty="0"/>
          </a:p>
        </p:txBody>
      </p:sp>
      <p:sp>
        <p:nvSpPr>
          <p:cNvPr id="5" name="Téglalap 4"/>
          <p:cNvSpPr/>
          <p:nvPr/>
        </p:nvSpPr>
        <p:spPr>
          <a:xfrm>
            <a:off x="395536" y="4581128"/>
            <a:ext cx="82809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dirty="0" smtClean="0"/>
              <a:t>Az uralkodó tudományos nézet szerint a globális  éghajlatváltozás, aminek jelentős részben és szinte biztosan </a:t>
            </a:r>
            <a:r>
              <a:rPr lang="hu-HU" sz="2400" dirty="0" smtClean="0">
                <a:solidFill>
                  <a:srgbClr val="0070C0"/>
                </a:solidFill>
              </a:rPr>
              <a:t>az ember </a:t>
            </a:r>
            <a:r>
              <a:rPr lang="hu-HU" sz="2400" dirty="0" smtClean="0"/>
              <a:t>a kiváltója, visszafordíthatatlanul  megkezdődött, és kihatásai sok ember, állat és növény életfeltételeit  veszélyeztetik.</a:t>
            </a:r>
            <a:endParaRPr lang="hu-HU" sz="2400" dirty="0"/>
          </a:p>
        </p:txBody>
      </p:sp>
      <p:sp>
        <p:nvSpPr>
          <p:cNvPr id="6" name="Szövegdoboz 5"/>
          <p:cNvSpPr txBox="1"/>
          <p:nvPr/>
        </p:nvSpPr>
        <p:spPr>
          <a:xfrm>
            <a:off x="1835696" y="332656"/>
            <a:ext cx="563410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3200" dirty="0" smtClean="0"/>
              <a:t>Klímaváltozás</a:t>
            </a:r>
            <a:br>
              <a:rPr lang="hu-HU" sz="3200" dirty="0" smtClean="0"/>
            </a:br>
            <a:r>
              <a:rPr lang="hu-HU" sz="3200" dirty="0" smtClean="0"/>
              <a:t>(az éghajlatváltozásról általában)</a:t>
            </a:r>
            <a:endParaRPr lang="hu-HU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 l="10514" t="15748" r="17431" b="6398"/>
          <a:stretch>
            <a:fillRect/>
          </a:stretch>
        </p:blipFill>
        <p:spPr bwMode="auto">
          <a:xfrm>
            <a:off x="17297" y="1313384"/>
            <a:ext cx="9126703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zövegdoboz 2"/>
          <p:cNvSpPr txBox="1"/>
          <p:nvPr/>
        </p:nvSpPr>
        <p:spPr>
          <a:xfrm>
            <a:off x="1331640" y="116632"/>
            <a:ext cx="65271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 smtClean="0"/>
              <a:t>A növénytermesztésre gyakorolt hatás</a:t>
            </a:r>
          </a:p>
          <a:p>
            <a:pPr algn="ctr"/>
            <a:r>
              <a:rPr lang="hu-HU" sz="3200" dirty="0" smtClean="0"/>
              <a:t>Néhány példa </a:t>
            </a:r>
            <a:endParaRPr lang="hu-HU" sz="32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 smtClean="0"/>
              <a:t>A növénytermesztésre gyakorolt hatás</a:t>
            </a:r>
          </a:p>
          <a:p>
            <a:pPr algn="ctr"/>
            <a:r>
              <a:rPr lang="hu-HU" sz="3200" dirty="0" smtClean="0"/>
              <a:t>Néhány példa </a:t>
            </a:r>
            <a:endParaRPr lang="hu-HU" sz="3200" dirty="0"/>
          </a:p>
        </p:txBody>
      </p:sp>
      <p:sp>
        <p:nvSpPr>
          <p:cNvPr id="5" name="Tartalom helye 4"/>
          <p:cNvSpPr txBox="1">
            <a:spLocks noGrp="1"/>
          </p:cNvSpPr>
          <p:nvPr>
            <p:ph idx="1"/>
          </p:nvPr>
        </p:nvSpPr>
        <p:spPr>
          <a:xfrm>
            <a:off x="457201" y="1600200"/>
            <a:ext cx="8147247" cy="43273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Tengerszint emelkedés hatására a part menti területek művelhetetlenné válnak, ez tovább fokozza a terméshozamok csökkenését</a:t>
            </a:r>
          </a:p>
          <a:p>
            <a:r>
              <a:rPr lang="hu-HU" dirty="0" smtClean="0"/>
              <a:t>Szélsőséges időjárási események gyakoriságának növekedése -&gt;</a:t>
            </a:r>
          </a:p>
          <a:p>
            <a:pPr>
              <a:buNone/>
            </a:pPr>
            <a:r>
              <a:rPr lang="hu-HU" dirty="0" smtClean="0"/>
              <a:t>    Egy szélsőséges esemény évekre tönkre teheti a mezőgazdasági termelést</a:t>
            </a:r>
          </a:p>
          <a:p>
            <a:pPr>
              <a:buNone/>
            </a:pPr>
            <a:endParaRPr lang="hu-HU" sz="32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Állattenyésztésre gyakorolt hatás </a:t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Lecsökkent állattartomány</a:t>
            </a:r>
          </a:p>
          <a:p>
            <a:r>
              <a:rPr lang="hu-HU" dirty="0" smtClean="0"/>
              <a:t>Technikai technológiai feszültségek</a:t>
            </a:r>
          </a:p>
          <a:p>
            <a:r>
              <a:rPr lang="hu-HU" dirty="0" smtClean="0"/>
              <a:t>Elhanyagolt legelők</a:t>
            </a:r>
          </a:p>
          <a:p>
            <a:r>
              <a:rPr lang="hu-HU" dirty="0" smtClean="0"/>
              <a:t>Takarmány csökkenése</a:t>
            </a:r>
          </a:p>
          <a:p>
            <a:r>
              <a:rPr lang="hu-HU" dirty="0" smtClean="0"/>
              <a:t>Állategészségügyi problémák</a:t>
            </a:r>
            <a:endParaRPr lang="hu-H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   Várhatóan </a:t>
            </a:r>
            <a:r>
              <a:rPr lang="hu-HU" dirty="0"/>
              <a:t>a legelők termőképessége is megváltozik. </a:t>
            </a:r>
            <a:endParaRPr lang="hu-HU" dirty="0" smtClean="0"/>
          </a:p>
          <a:p>
            <a:pPr>
              <a:buNone/>
            </a:pPr>
            <a:r>
              <a:rPr lang="hu-HU" dirty="0"/>
              <a:t> </a:t>
            </a:r>
            <a:r>
              <a:rPr lang="hu-HU" dirty="0" smtClean="0"/>
              <a:t>  Az intenzív szarvasmarha </a:t>
            </a:r>
            <a:r>
              <a:rPr lang="hu-HU" dirty="0"/>
              <a:t>tenyésztési rendszerek könnyebben fognak alkalmazkodni </a:t>
            </a:r>
            <a:r>
              <a:rPr lang="hu-HU" dirty="0" smtClean="0"/>
              <a:t>a klímaváltozáshoz</a:t>
            </a:r>
            <a:r>
              <a:rPr lang="hu-HU" dirty="0"/>
              <a:t>, mint a növénytermesztési rendszerek, illetve a </a:t>
            </a:r>
            <a:r>
              <a:rPr lang="hu-HU" dirty="0" smtClean="0"/>
              <a:t>legeltetési rendszerek</a:t>
            </a:r>
            <a:r>
              <a:rPr lang="hu-HU" dirty="0"/>
              <a:t>.</a:t>
            </a:r>
          </a:p>
          <a:p>
            <a:endParaRPr lang="hu-HU" dirty="0"/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Állattenyésztésre gyakorolt hatás </a:t>
            </a:r>
            <a:br>
              <a:rPr lang="hu-HU" dirty="0" smtClean="0"/>
            </a:br>
            <a:endParaRPr lang="hu-H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Erdőgazdálkodásra gyakorolt hatás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dirty="0" smtClean="0"/>
              <a:t>csökken a talajvízszint; </a:t>
            </a:r>
          </a:p>
          <a:p>
            <a:r>
              <a:rPr lang="hu-HU" dirty="0" smtClean="0"/>
              <a:t>eltűnnek a felszíni kisvizek; </a:t>
            </a:r>
          </a:p>
          <a:p>
            <a:r>
              <a:rPr lang="hu-HU" dirty="0" smtClean="0"/>
              <a:t>a szárazság miatt a vadak az új erdősítések fiatal rügyeit, hajtásait rágják; </a:t>
            </a:r>
          </a:p>
          <a:p>
            <a:r>
              <a:rPr lang="hu-HU" dirty="0" smtClean="0"/>
              <a:t>megnőnek a töréskárok a szél, ónos eső, vizes hó miatt; </a:t>
            </a:r>
          </a:p>
          <a:p>
            <a:r>
              <a:rPr lang="hu-HU" dirty="0" smtClean="0"/>
              <a:t>megszaporodnak az erdőtüzek; </a:t>
            </a:r>
          </a:p>
          <a:p>
            <a:r>
              <a:rPr lang="hu-HU" dirty="0" smtClean="0"/>
              <a:t>a hirtelen lezúduló csapadék eróziós károkat okoz; </a:t>
            </a:r>
          </a:p>
          <a:p>
            <a:r>
              <a:rPr lang="hu-HU" dirty="0" smtClean="0"/>
              <a:t>a lelassuló talajélet miatt pusztulnak a kevésbé szárazságtűrő fafajok; </a:t>
            </a:r>
          </a:p>
          <a:p>
            <a:r>
              <a:rPr lang="hu-HU" dirty="0" smtClean="0"/>
              <a:t>egyes erdei kártevők elszaporodnak. </a:t>
            </a:r>
            <a:endParaRPr lang="hu-H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u-HU" dirty="0" smtClean="0"/>
              <a:t>    A </a:t>
            </a:r>
            <a:r>
              <a:rPr lang="hu-HU" dirty="0" smtClean="0">
                <a:solidFill>
                  <a:srgbClr val="0070C0"/>
                </a:solidFill>
              </a:rPr>
              <a:t>vegetációs övek </a:t>
            </a:r>
            <a:r>
              <a:rPr lang="hu-HU" dirty="0" smtClean="0"/>
              <a:t>egyes feltételezések szerint el fognak mozdulni várhatóan a zöld erdőtakaró és az erdősztyepp határvonalára, de minden bizonnyal érintik a hűvösebb csapadékosabb zónákat is. </a:t>
            </a:r>
          </a:p>
          <a:p>
            <a:pPr>
              <a:buNone/>
            </a:pPr>
            <a:r>
              <a:rPr lang="hu-HU" dirty="0" smtClean="0"/>
              <a:t>    Az erdők és általában a zöld felületek sokoldalú hatásuk miatt (CO2 elnyelés és szén lekötés, oxigén kibocsátás, árnyékolás, pára megőrzése, esztétikai hatások, szelek mérséklése) a </a:t>
            </a:r>
            <a:r>
              <a:rPr lang="hu-HU" dirty="0" smtClean="0">
                <a:solidFill>
                  <a:srgbClr val="0070C0"/>
                </a:solidFill>
              </a:rPr>
              <a:t>légkörvédelem és az alkalmazkodás </a:t>
            </a:r>
            <a:r>
              <a:rPr lang="hu-HU" dirty="0" smtClean="0"/>
              <a:t>semmi mással nem helyettesíthető elemei!</a:t>
            </a:r>
            <a:endParaRPr lang="hu-HU" dirty="0"/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Erdőgazdálkodásra gyakorolt hatás</a:t>
            </a:r>
            <a:endParaRPr lang="hu-H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Halászatra gyakorolt hatás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5257799"/>
          </a:xfrm>
        </p:spPr>
        <p:txBody>
          <a:bodyPr>
            <a:normAutofit fontScale="85000" lnSpcReduction="20000"/>
          </a:bodyPr>
          <a:lstStyle/>
          <a:p>
            <a:r>
              <a:rPr lang="hu-HU" dirty="0" smtClean="0"/>
              <a:t>A melegedő vizekben élő halak a nekik megfelelő hőmérsékletű víz után fognak vándorolni</a:t>
            </a:r>
          </a:p>
          <a:p>
            <a:r>
              <a:rPr lang="hu-HU" dirty="0" smtClean="0"/>
              <a:t>Tovább rontja a helyzetet a </a:t>
            </a:r>
            <a:r>
              <a:rPr lang="hu-HU" dirty="0" smtClean="0">
                <a:solidFill>
                  <a:srgbClr val="0070C0"/>
                </a:solidFill>
              </a:rPr>
              <a:t>tengerekben</a:t>
            </a:r>
            <a:r>
              <a:rPr lang="hu-HU" dirty="0" smtClean="0"/>
              <a:t> megfigyelhető savasodás folyamata</a:t>
            </a:r>
          </a:p>
          <a:p>
            <a:pPr>
              <a:buNone/>
            </a:pPr>
            <a:r>
              <a:rPr lang="hu-HU" dirty="0" smtClean="0">
                <a:sym typeface="Wingdings" pitchFamily="2" charset="2"/>
              </a:rPr>
              <a:t>        </a:t>
            </a:r>
            <a:r>
              <a:rPr lang="hu-HU" dirty="0" err="1" smtClean="0">
                <a:sym typeface="Wingdings" pitchFamily="2" charset="2"/>
              </a:rPr>
              <a:t>-</a:t>
            </a:r>
            <a:r>
              <a:rPr lang="hu-HU" dirty="0" err="1" smtClean="0">
                <a:sym typeface="Wingdings" pitchFamily="2" charset="2"/>
              </a:rPr>
              <a:t>az</a:t>
            </a:r>
            <a:r>
              <a:rPr lang="hu-HU" dirty="0" smtClean="0">
                <a:sym typeface="Wingdings" pitchFamily="2" charset="2"/>
              </a:rPr>
              <a:t> eddig halászatból élő emberek megélhetése veszélybe kerül</a:t>
            </a:r>
          </a:p>
          <a:p>
            <a:pPr>
              <a:buNone/>
            </a:pPr>
            <a:r>
              <a:rPr lang="hu-HU" dirty="0" smtClean="0">
                <a:sym typeface="Wingdings" pitchFamily="2" charset="2"/>
              </a:rPr>
              <a:t>        </a:t>
            </a:r>
            <a:r>
              <a:rPr lang="hu-HU" dirty="0" err="1" smtClean="0">
                <a:sym typeface="Wingdings" pitchFamily="2" charset="2"/>
              </a:rPr>
              <a:t>-olyan</a:t>
            </a:r>
            <a:r>
              <a:rPr lang="hu-HU" dirty="0" smtClean="0">
                <a:sym typeface="Wingdings" pitchFamily="2" charset="2"/>
              </a:rPr>
              <a:t> országokban, ahol eddig nagy volt a halászat gazdasági szerepe, gazdasági visszaesés várható</a:t>
            </a:r>
          </a:p>
          <a:p>
            <a:pPr>
              <a:buNone/>
            </a:pPr>
            <a:endParaRPr lang="hu-HU" dirty="0" smtClean="0">
              <a:sym typeface="Wingdings" pitchFamily="2" charset="2"/>
            </a:endParaRPr>
          </a:p>
          <a:p>
            <a:pPr>
              <a:buNone/>
            </a:pPr>
            <a:r>
              <a:rPr lang="hu-HU" dirty="0" smtClean="0"/>
              <a:t>   A </a:t>
            </a:r>
            <a:r>
              <a:rPr lang="hu-HU" dirty="0"/>
              <a:t>legfontosabb hatások nemzeti és </a:t>
            </a:r>
            <a:r>
              <a:rPr lang="hu-HU" dirty="0">
                <a:solidFill>
                  <a:srgbClr val="0070C0"/>
                </a:solidFill>
              </a:rPr>
              <a:t>lokális</a:t>
            </a:r>
            <a:r>
              <a:rPr lang="hu-HU" dirty="0"/>
              <a:t> szinten lesznek érzékelhetők</a:t>
            </a:r>
          </a:p>
          <a:p>
            <a:r>
              <a:rPr lang="hu-HU" dirty="0" smtClean="0"/>
              <a:t>az </a:t>
            </a:r>
            <a:r>
              <a:rPr lang="hu-HU" dirty="0"/>
              <a:t>egyes fajok aránya megváltozik,</a:t>
            </a:r>
          </a:p>
          <a:p>
            <a:r>
              <a:rPr lang="hu-HU" dirty="0" smtClean="0"/>
              <a:t>a </a:t>
            </a:r>
            <a:r>
              <a:rPr lang="hu-HU" dirty="0"/>
              <a:t>halászat áttevődik más </a:t>
            </a:r>
            <a:r>
              <a:rPr lang="hu-HU" dirty="0" smtClean="0"/>
              <a:t>területekre.</a:t>
            </a:r>
            <a:endParaRPr lang="hu-H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hu-HU" dirty="0" smtClean="0"/>
              <a:t>Köszönöm a figyelmet!</a:t>
            </a:r>
          </a:p>
          <a:p>
            <a:pPr>
              <a:buNone/>
            </a:pPr>
            <a:endParaRPr lang="hu-HU" dirty="0"/>
          </a:p>
          <a:p>
            <a:pPr>
              <a:buNone/>
            </a:pPr>
            <a:endParaRPr lang="hu-HU" sz="1400" dirty="0" smtClean="0"/>
          </a:p>
          <a:p>
            <a:pPr>
              <a:buNone/>
            </a:pPr>
            <a:endParaRPr lang="hu-HU" dirty="0"/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/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/>
              <a:t> </a:t>
            </a:r>
            <a:r>
              <a:rPr lang="hu-HU" dirty="0" smtClean="0"/>
              <a:t>                                                       </a:t>
            </a:r>
            <a:r>
              <a:rPr lang="hu-H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Szabó Beáta</a:t>
            </a:r>
            <a:endParaRPr lang="hu-H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1331640" y="332656"/>
            <a:ext cx="63001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3200" dirty="0" smtClean="0"/>
              <a:t>A globális felmelegedés mezőgazdaságra gyakorolt hatása </a:t>
            </a:r>
            <a:endParaRPr lang="hu-HU" sz="3200" dirty="0"/>
          </a:p>
        </p:txBody>
      </p:sp>
      <p:sp>
        <p:nvSpPr>
          <p:cNvPr id="6" name="Szövegdoboz 5"/>
          <p:cNvSpPr txBox="1"/>
          <p:nvPr/>
        </p:nvSpPr>
        <p:spPr>
          <a:xfrm>
            <a:off x="467544" y="2210088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A </a:t>
            </a:r>
            <a:r>
              <a:rPr lang="hu-HU" sz="2400" dirty="0" smtClean="0">
                <a:solidFill>
                  <a:srgbClr val="0070C0"/>
                </a:solidFill>
              </a:rPr>
              <a:t>mezőgazdaság</a:t>
            </a:r>
            <a:r>
              <a:rPr lang="hu-HU" sz="2400" dirty="0" smtClean="0"/>
              <a:t>, és így az </a:t>
            </a:r>
            <a:r>
              <a:rPr lang="hu-HU" sz="2400" dirty="0" smtClean="0">
                <a:solidFill>
                  <a:srgbClr val="0070C0"/>
                </a:solidFill>
              </a:rPr>
              <a:t>élelmiszerbiztonság</a:t>
            </a:r>
            <a:r>
              <a:rPr lang="hu-HU" sz="2400" dirty="0" smtClean="0"/>
              <a:t>, az a tevékenységi kör, amit rendkívül érzékenyen érint az éghajlatváltozás, hiszen közvetlenül hatással van a termelésre. A felmelegedés hatására a legszélsőségesebb eredmények is tapasztalhatók, mind negatív, mind pozitív irányban.</a:t>
            </a:r>
            <a:endParaRPr lang="hu-H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hu-HU" dirty="0" smtClean="0"/>
              <a:t>A </a:t>
            </a:r>
            <a:r>
              <a:rPr lang="hu-HU" dirty="0">
                <a:solidFill>
                  <a:srgbClr val="0070C0"/>
                </a:solidFill>
              </a:rPr>
              <a:t>terméshozamok</a:t>
            </a:r>
            <a:r>
              <a:rPr lang="hu-HU" dirty="0"/>
              <a:t>ra és a termelékenységre </a:t>
            </a:r>
            <a:r>
              <a:rPr lang="hu-HU" dirty="0" smtClean="0"/>
              <a:t>gyakorolt hatások </a:t>
            </a:r>
            <a:r>
              <a:rPr lang="hu-HU" dirty="0"/>
              <a:t>igen eltérők </a:t>
            </a:r>
            <a:r>
              <a:rPr lang="hu-HU" dirty="0" smtClean="0"/>
              <a:t>és számos </a:t>
            </a:r>
            <a:r>
              <a:rPr lang="hu-HU" dirty="0"/>
              <a:t>bizonytalanságot hordoznak </a:t>
            </a:r>
            <a:r>
              <a:rPr lang="hu-HU" dirty="0" smtClean="0"/>
              <a:t>.</a:t>
            </a:r>
            <a:endParaRPr lang="hu-HU" dirty="0"/>
          </a:p>
          <a:p>
            <a:pPr>
              <a:buNone/>
            </a:pPr>
            <a:r>
              <a:rPr lang="hu-HU" dirty="0" smtClean="0"/>
              <a:t>-&gt;</a:t>
            </a:r>
            <a:r>
              <a:rPr lang="hu-HU" dirty="0" smtClean="0">
                <a:solidFill>
                  <a:srgbClr val="0070C0"/>
                </a:solidFill>
              </a:rPr>
              <a:t>csökkentik</a:t>
            </a:r>
            <a:r>
              <a:rPr lang="hu-HU" dirty="0" smtClean="0"/>
              <a:t> </a:t>
            </a:r>
            <a:r>
              <a:rPr lang="hu-HU" dirty="0"/>
              <a:t>a terméshozamot a trópusi és szubtrópusi területeken</a:t>
            </a:r>
          </a:p>
          <a:p>
            <a:r>
              <a:rPr lang="hu-HU" dirty="0" smtClean="0"/>
              <a:t> a </a:t>
            </a:r>
            <a:r>
              <a:rPr lang="hu-HU" dirty="0"/>
              <a:t>hőmérsékleti stressz</a:t>
            </a:r>
            <a:r>
              <a:rPr lang="hu-HU" dirty="0" smtClean="0"/>
              <a:t>,</a:t>
            </a:r>
          </a:p>
          <a:p>
            <a:r>
              <a:rPr lang="hu-HU" dirty="0"/>
              <a:t> </a:t>
            </a:r>
            <a:r>
              <a:rPr lang="hu-HU" dirty="0" smtClean="0"/>
              <a:t>a </a:t>
            </a:r>
            <a:r>
              <a:rPr lang="hu-HU" dirty="0"/>
              <a:t>monszunok áthelyeződése, </a:t>
            </a:r>
            <a:endParaRPr lang="hu-HU" dirty="0" smtClean="0"/>
          </a:p>
          <a:p>
            <a:r>
              <a:rPr lang="hu-HU" dirty="0"/>
              <a:t> </a:t>
            </a:r>
            <a:r>
              <a:rPr lang="hu-HU" dirty="0" smtClean="0"/>
              <a:t>a </a:t>
            </a:r>
            <a:r>
              <a:rPr lang="hu-HU" dirty="0"/>
              <a:t>szárazabbá váló talajok;</a:t>
            </a:r>
          </a:p>
          <a:p>
            <a:pPr>
              <a:buNone/>
            </a:pPr>
            <a:r>
              <a:rPr lang="hu-HU" dirty="0" smtClean="0"/>
              <a:t>-&gt;</a:t>
            </a:r>
            <a:r>
              <a:rPr lang="hu-HU" dirty="0" smtClean="0">
                <a:solidFill>
                  <a:srgbClr val="0070C0"/>
                </a:solidFill>
              </a:rPr>
              <a:t>növeli</a:t>
            </a:r>
            <a:r>
              <a:rPr lang="hu-HU" dirty="0" smtClean="0"/>
              <a:t> </a:t>
            </a:r>
            <a:r>
              <a:rPr lang="hu-HU" dirty="0"/>
              <a:t>a terméshozamot</a:t>
            </a:r>
          </a:p>
          <a:p>
            <a:r>
              <a:rPr lang="hu-HU" dirty="0" smtClean="0"/>
              <a:t> a </a:t>
            </a:r>
            <a:r>
              <a:rPr lang="hu-HU" dirty="0"/>
              <a:t>hosszabb vegetációs időszak Kanada északi részén és </a:t>
            </a:r>
            <a:r>
              <a:rPr lang="hu-HU" dirty="0" smtClean="0"/>
              <a:t>            </a:t>
            </a:r>
            <a:r>
              <a:rPr lang="hu-HU" dirty="0" smtClean="0"/>
              <a:t>Észak-Európában elképzelhető, hogy a mediterrán környezet fog meghonosodni, és az enyhébb klíma akár 70%-kal is növelheti a terméshozamot</a:t>
            </a:r>
            <a:endParaRPr lang="hu-HU" dirty="0"/>
          </a:p>
          <a:p>
            <a:pPr>
              <a:buNone/>
            </a:pPr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57200" y="61308"/>
            <a:ext cx="8229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3200" dirty="0" smtClean="0"/>
              <a:t>A globális felmelegedés </a:t>
            </a:r>
            <a:br>
              <a:rPr lang="hu-HU" sz="3200" dirty="0" smtClean="0"/>
            </a:br>
            <a:r>
              <a:rPr lang="hu-HU" sz="3200" dirty="0" smtClean="0"/>
              <a:t>mezőgazdaságra gyakorolt hatása</a:t>
            </a:r>
            <a:br>
              <a:rPr lang="hu-HU" sz="3200" dirty="0" smtClean="0"/>
            </a:br>
            <a:r>
              <a:rPr lang="hu-HU" sz="3200" dirty="0"/>
              <a:t>1</a:t>
            </a:r>
            <a:r>
              <a:rPr lang="hu-HU" sz="3200" dirty="0" smtClean="0"/>
              <a:t> </a:t>
            </a:r>
            <a:endParaRPr lang="hu-HU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Autofit/>
          </a:bodyPr>
          <a:lstStyle/>
          <a:p>
            <a:r>
              <a:rPr lang="hu-HU" sz="3200" dirty="0" smtClean="0"/>
              <a:t>A globális felmelegedés </a:t>
            </a:r>
            <a:br>
              <a:rPr lang="hu-HU" sz="3200" dirty="0" smtClean="0"/>
            </a:br>
            <a:r>
              <a:rPr lang="hu-HU" sz="3200" dirty="0" smtClean="0"/>
              <a:t>mezőgazdaságra gyakorolt hatása</a:t>
            </a:r>
            <a:br>
              <a:rPr lang="hu-HU" sz="3200" dirty="0" smtClean="0"/>
            </a:br>
            <a:r>
              <a:rPr lang="hu-HU" sz="3200" dirty="0"/>
              <a:t>1</a:t>
            </a:r>
            <a:r>
              <a:rPr lang="hu-HU" sz="3200" dirty="0" smtClean="0"/>
              <a:t> 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hu-HU" dirty="0" smtClean="0">
                <a:solidFill>
                  <a:srgbClr val="0070C0"/>
                </a:solidFill>
              </a:rPr>
              <a:t>Csökkenő termésátlag</a:t>
            </a:r>
            <a:r>
              <a:rPr lang="hu-HU" dirty="0" smtClean="0"/>
              <a:t>:</a:t>
            </a:r>
          </a:p>
          <a:p>
            <a:r>
              <a:rPr lang="hu-HU" dirty="0" smtClean="0"/>
              <a:t>Kevesebb termés a növekvő társadalom miatt éhínségeket eredményezhet</a:t>
            </a:r>
          </a:p>
          <a:p>
            <a:r>
              <a:rPr lang="hu-HU" dirty="0"/>
              <a:t> </a:t>
            </a:r>
            <a:r>
              <a:rPr lang="hu-HU" dirty="0" smtClean="0"/>
              <a:t>Főbb gabonanövények termesztési helyeinek változása</a:t>
            </a:r>
          </a:p>
          <a:p>
            <a:r>
              <a:rPr lang="hu-HU" dirty="0"/>
              <a:t> </a:t>
            </a:r>
            <a:r>
              <a:rPr lang="hu-HU" dirty="0" smtClean="0"/>
              <a:t>Több nagy múltú borvidéken komoly gazdasági visszaesés várható, hiszen a borszőlők elterjedése a kedvezőbb klíma felé tolódik</a:t>
            </a:r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hu-HU" dirty="0" smtClean="0">
                <a:solidFill>
                  <a:srgbClr val="0070C0"/>
                </a:solidFill>
              </a:rPr>
              <a:t>Területi</a:t>
            </a:r>
            <a:r>
              <a:rPr lang="hu-HU" dirty="0" smtClean="0"/>
              <a:t> változások: </a:t>
            </a:r>
          </a:p>
          <a:p>
            <a:pPr>
              <a:buNone/>
            </a:pPr>
            <a:r>
              <a:rPr lang="hu-HU" dirty="0" smtClean="0"/>
              <a:t>Mivel </a:t>
            </a:r>
            <a:r>
              <a:rPr lang="hu-HU" dirty="0"/>
              <a:t>az átlagos hőmérsékletek várhatóan nagyobb mértékben </a:t>
            </a:r>
            <a:r>
              <a:rPr lang="hu-HU" dirty="0" smtClean="0"/>
              <a:t>emelkednek majd </a:t>
            </a:r>
            <a:r>
              <a:rPr lang="hu-HU" dirty="0"/>
              <a:t>az </a:t>
            </a:r>
            <a:r>
              <a:rPr lang="hu-HU" dirty="0">
                <a:solidFill>
                  <a:srgbClr val="0070C0"/>
                </a:solidFill>
              </a:rPr>
              <a:t>arktikus</a:t>
            </a:r>
            <a:r>
              <a:rPr lang="hu-HU" dirty="0"/>
              <a:t> régiókban, mint az </a:t>
            </a:r>
            <a:r>
              <a:rPr lang="hu-HU" dirty="0">
                <a:solidFill>
                  <a:srgbClr val="0070C0"/>
                </a:solidFill>
              </a:rPr>
              <a:t>Egyenlítőnél</a:t>
            </a:r>
            <a:r>
              <a:rPr lang="hu-HU" dirty="0"/>
              <a:t>, a klímazónák </a:t>
            </a:r>
            <a:r>
              <a:rPr lang="hu-HU" dirty="0" smtClean="0"/>
              <a:t>elmozdulása kifejezettebb </a:t>
            </a:r>
            <a:r>
              <a:rPr lang="hu-HU" dirty="0"/>
              <a:t>lesz a magasabb szélességeken.</a:t>
            </a:r>
          </a:p>
          <a:p>
            <a:pPr>
              <a:buNone/>
            </a:pPr>
            <a:r>
              <a:rPr lang="hu-HU" dirty="0"/>
              <a:t>A </a:t>
            </a:r>
            <a:r>
              <a:rPr lang="hu-HU" dirty="0">
                <a:solidFill>
                  <a:srgbClr val="0070C0"/>
                </a:solidFill>
              </a:rPr>
              <a:t>közepes</a:t>
            </a:r>
            <a:r>
              <a:rPr lang="hu-HU" dirty="0"/>
              <a:t> szélességek térségében (45° − 60°), a jelenlegi hőmérsékleti </a:t>
            </a:r>
            <a:r>
              <a:rPr lang="hu-HU" dirty="0" smtClean="0"/>
              <a:t>övek 150-550 </a:t>
            </a:r>
            <a:r>
              <a:rPr lang="hu-HU" dirty="0"/>
              <a:t>km távolságra is elmozdulhatnak.</a:t>
            </a:r>
          </a:p>
          <a:p>
            <a:pPr>
              <a:buNone/>
            </a:pPr>
            <a:r>
              <a:rPr lang="hu-HU" dirty="0"/>
              <a:t>Az ilyen áthelyeződések jelentősen befolyásolhatják a mezőgazdaság és </a:t>
            </a:r>
            <a:r>
              <a:rPr lang="hu-HU" dirty="0" smtClean="0"/>
              <a:t>az állattenyésztés </a:t>
            </a:r>
            <a:r>
              <a:rPr lang="hu-HU" dirty="0"/>
              <a:t>eredményeit.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3200" dirty="0" smtClean="0"/>
              <a:t>A globális felmelegedés </a:t>
            </a:r>
            <a:br>
              <a:rPr lang="hu-HU" sz="3200" dirty="0" smtClean="0"/>
            </a:br>
            <a:r>
              <a:rPr lang="hu-HU" sz="3200" dirty="0" smtClean="0"/>
              <a:t>mezőgazdaságra gyakorolt hatása </a:t>
            </a:r>
            <a:br>
              <a:rPr lang="hu-HU" sz="3200" dirty="0" smtClean="0"/>
            </a:br>
            <a:r>
              <a:rPr lang="hu-HU" sz="3200" dirty="0"/>
              <a:t>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484784"/>
            <a:ext cx="8219256" cy="514543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hu-HU" dirty="0" smtClean="0"/>
              <a:t> </a:t>
            </a:r>
            <a:r>
              <a:rPr lang="hu-HU" dirty="0" smtClean="0">
                <a:solidFill>
                  <a:srgbClr val="0070C0"/>
                </a:solidFill>
              </a:rPr>
              <a:t>Csapadék</a:t>
            </a:r>
            <a:r>
              <a:rPr lang="hu-HU" dirty="0" smtClean="0"/>
              <a:t> eloszlása:</a:t>
            </a:r>
          </a:p>
          <a:p>
            <a:pPr>
              <a:buNone/>
            </a:pPr>
            <a:r>
              <a:rPr lang="hu-HU" dirty="0"/>
              <a:t> </a:t>
            </a:r>
            <a:r>
              <a:rPr lang="hu-HU" dirty="0" smtClean="0"/>
              <a:t>   Ha </a:t>
            </a:r>
            <a:r>
              <a:rPr lang="hu-HU" dirty="0"/>
              <a:t>a globális fölmelegedés 1-3,5°C közötti lesz 2000-2100 között, akkor </a:t>
            </a:r>
            <a:r>
              <a:rPr lang="hu-HU" dirty="0" smtClean="0"/>
              <a:t>az éghajlati </a:t>
            </a:r>
            <a:r>
              <a:rPr lang="hu-HU" dirty="0"/>
              <a:t>modellek szerint a csapadékmennyiség, a párolgás valamint </a:t>
            </a:r>
            <a:r>
              <a:rPr lang="hu-HU" dirty="0" smtClean="0"/>
              <a:t>az intenzív </a:t>
            </a:r>
            <a:r>
              <a:rPr lang="hu-HU" dirty="0"/>
              <a:t>csapadékhullás gyakorisága növekedni fog.</a:t>
            </a:r>
          </a:p>
          <a:p>
            <a:pPr>
              <a:buNone/>
            </a:pPr>
            <a:r>
              <a:rPr lang="hu-HU" dirty="0" smtClean="0"/>
              <a:t>    </a:t>
            </a:r>
            <a:r>
              <a:rPr lang="hu-HU" dirty="0" smtClean="0">
                <a:solidFill>
                  <a:srgbClr val="0070C0"/>
                </a:solidFill>
              </a:rPr>
              <a:t>Évszakosan</a:t>
            </a:r>
            <a:r>
              <a:rPr lang="hu-HU" dirty="0"/>
              <a:t>: a talajnedvesség csökkenni fog néhány közepes </a:t>
            </a:r>
            <a:r>
              <a:rPr lang="hu-HU" dirty="0" smtClean="0"/>
              <a:t>szélességen fekvő </a:t>
            </a:r>
            <a:r>
              <a:rPr lang="hu-HU" dirty="0"/>
              <a:t>kontinentális térségben nyáron, míg a csapadék és a </a:t>
            </a:r>
            <a:r>
              <a:rPr lang="hu-HU" dirty="0" smtClean="0"/>
              <a:t>havazás mennyisége </a:t>
            </a:r>
            <a:r>
              <a:rPr lang="hu-HU" dirty="0"/>
              <a:t>növekedni fog a magas földrajzi szélességeken télen.</a:t>
            </a:r>
          </a:p>
          <a:p>
            <a:endParaRPr lang="hu-HU" dirty="0"/>
          </a:p>
        </p:txBody>
      </p:sp>
      <p:sp>
        <p:nvSpPr>
          <p:cNvPr id="6" name="Cím 3"/>
          <p:cNvSpPr>
            <a:spLocks noGrp="1"/>
          </p:cNvSpPr>
          <p:nvPr>
            <p:ph type="title"/>
          </p:nvPr>
        </p:nvSpPr>
        <p:spPr>
          <a:xfrm>
            <a:off x="457200" y="61308"/>
            <a:ext cx="8229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3200" dirty="0" smtClean="0"/>
              <a:t>A globális felmelegedés </a:t>
            </a:r>
            <a:br>
              <a:rPr lang="hu-HU" sz="3200" dirty="0" smtClean="0"/>
            </a:br>
            <a:r>
              <a:rPr lang="hu-HU" sz="3200" dirty="0" smtClean="0"/>
              <a:t>mezőgazdaságra gyakorolt hatása </a:t>
            </a:r>
            <a:br>
              <a:rPr lang="hu-HU" sz="3200" dirty="0" smtClean="0"/>
            </a:br>
            <a:r>
              <a:rPr lang="hu-HU" sz="3200" dirty="0"/>
              <a:t>3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988840"/>
            <a:ext cx="8363272" cy="464137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hu-HU" dirty="0"/>
              <a:t>Az </a:t>
            </a:r>
            <a:r>
              <a:rPr lang="hu-HU" dirty="0">
                <a:solidFill>
                  <a:srgbClr val="0070C0"/>
                </a:solidFill>
              </a:rPr>
              <a:t>élelmiszerbiztonság</a:t>
            </a:r>
            <a:r>
              <a:rPr lang="hu-HU" dirty="0"/>
              <a:t> kockázata elsősorban lokális és nemzeti </a:t>
            </a:r>
            <a:r>
              <a:rPr lang="hu-HU" dirty="0" smtClean="0"/>
              <a:t>szinten jelentkezik</a:t>
            </a:r>
            <a:r>
              <a:rPr lang="hu-HU" dirty="0"/>
              <a:t>. Egyes tanulmányok szerint a globális mezőgazdasági </a:t>
            </a:r>
            <a:r>
              <a:rPr lang="hu-HU" dirty="0" smtClean="0"/>
              <a:t>termelés fenntartható </a:t>
            </a:r>
            <a:r>
              <a:rPr lang="hu-HU" dirty="0"/>
              <a:t>lesz a várható szinten a 21. század folyamán. Ugyanakkor </a:t>
            </a:r>
            <a:r>
              <a:rPr lang="hu-HU" dirty="0" smtClean="0"/>
              <a:t>a </a:t>
            </a:r>
            <a:r>
              <a:rPr lang="hu-HU" dirty="0" smtClean="0">
                <a:solidFill>
                  <a:srgbClr val="0070C0"/>
                </a:solidFill>
              </a:rPr>
              <a:t>regionális </a:t>
            </a:r>
            <a:r>
              <a:rPr lang="hu-HU" dirty="0">
                <a:solidFill>
                  <a:srgbClr val="0070C0"/>
                </a:solidFill>
              </a:rPr>
              <a:t>hatások </a:t>
            </a:r>
            <a:r>
              <a:rPr lang="hu-HU" dirty="0"/>
              <a:t>területenként jelentősen változhatnak.</a:t>
            </a:r>
          </a:p>
          <a:p>
            <a:pPr>
              <a:buNone/>
            </a:pPr>
            <a:r>
              <a:rPr lang="hu-HU" dirty="0"/>
              <a:t>• A Földünk legszegényebb területein élők (akik elszigetelt </a:t>
            </a:r>
            <a:r>
              <a:rPr lang="hu-HU" dirty="0" smtClean="0"/>
              <a:t>mezőgazdasági rendszerektől </a:t>
            </a:r>
            <a:r>
              <a:rPr lang="hu-HU" dirty="0"/>
              <a:t>függnek a </a:t>
            </a:r>
            <a:r>
              <a:rPr lang="hu-HU" dirty="0" err="1"/>
              <a:t>szemiarid</a:t>
            </a:r>
            <a:r>
              <a:rPr lang="hu-HU" dirty="0"/>
              <a:t> és </a:t>
            </a:r>
            <a:r>
              <a:rPr lang="hu-HU" dirty="0" err="1"/>
              <a:t>arid</a:t>
            </a:r>
            <a:r>
              <a:rPr lang="hu-HU" dirty="0"/>
              <a:t> területeken) szembesülnek </a:t>
            </a:r>
            <a:r>
              <a:rPr lang="hu-HU" dirty="0" smtClean="0"/>
              <a:t>a legnagyobb </a:t>
            </a:r>
            <a:r>
              <a:rPr lang="hu-HU" dirty="0"/>
              <a:t>kockázattal. Kockázat közeli helyzetben él a </a:t>
            </a:r>
            <a:r>
              <a:rPr lang="hu-HU" dirty="0" err="1" smtClean="0"/>
              <a:t>szub-szaharai</a:t>
            </a:r>
            <a:r>
              <a:rPr lang="hu-HU" dirty="0" smtClean="0"/>
              <a:t> Afrika</a:t>
            </a:r>
            <a:r>
              <a:rPr lang="hu-HU" dirty="0"/>
              <a:t>, Dél-, Kelet- és Délkelet-Ázsia, Latin-Amerika trópusi </a:t>
            </a:r>
            <a:r>
              <a:rPr lang="hu-HU" dirty="0" smtClean="0"/>
              <a:t>területeinek népessége</a:t>
            </a:r>
            <a:r>
              <a:rPr lang="hu-HU" dirty="0"/>
              <a:t>, valamint néhány csendes-óceáni sziget lakói.</a:t>
            </a:r>
          </a:p>
          <a:p>
            <a:pPr>
              <a:buNone/>
            </a:pPr>
            <a:r>
              <a:rPr lang="hu-HU" dirty="0"/>
              <a:t>• A hatékony intézkedések és az új mezőgazdasági technológiák javíthatják </a:t>
            </a:r>
            <a:r>
              <a:rPr lang="hu-HU" dirty="0" smtClean="0"/>
              <a:t>az élelmiszerbiztonságot</a:t>
            </a:r>
            <a:endParaRPr lang="hu-HU" dirty="0"/>
          </a:p>
          <a:p>
            <a:pPr>
              <a:buNone/>
            </a:pPr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57200" y="61308"/>
            <a:ext cx="8229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3200" dirty="0" smtClean="0"/>
              <a:t>A globális felmelegedés </a:t>
            </a:r>
            <a:br>
              <a:rPr lang="hu-HU" sz="3200" dirty="0" smtClean="0"/>
            </a:br>
            <a:r>
              <a:rPr lang="hu-HU" sz="3200" dirty="0" smtClean="0"/>
              <a:t>mezőgazdaságra gyakorolt hatása </a:t>
            </a:r>
            <a:br>
              <a:rPr lang="hu-HU" sz="3200" dirty="0" smtClean="0"/>
            </a:br>
            <a:r>
              <a:rPr lang="hu-HU" sz="3200" dirty="0"/>
              <a:t>4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323528" y="1628800"/>
            <a:ext cx="853244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dirty="0" smtClean="0"/>
              <a:t>A klímaváltozás hatásait, négy jól elkülöníthető ágazat mentén lehet vizsgálnunk a mezőgazdaság szempontjából: </a:t>
            </a:r>
          </a:p>
          <a:p>
            <a:endParaRPr lang="hu-HU" sz="2400" dirty="0" smtClean="0"/>
          </a:p>
          <a:p>
            <a:r>
              <a:rPr lang="hu-HU" sz="2400" dirty="0" smtClean="0"/>
              <a:t>I. a növénytermesztésre; </a:t>
            </a:r>
          </a:p>
          <a:p>
            <a:r>
              <a:rPr lang="hu-HU" sz="2400" dirty="0" smtClean="0"/>
              <a:t>II. állattenyésztésre; </a:t>
            </a:r>
          </a:p>
          <a:p>
            <a:r>
              <a:rPr lang="hu-HU" sz="2400" dirty="0" smtClean="0"/>
              <a:t>III. az erdő,- és vadgazdálkodásra;</a:t>
            </a:r>
          </a:p>
          <a:p>
            <a:r>
              <a:rPr lang="hu-HU" sz="2400" dirty="0" smtClean="0"/>
              <a:t>IV. halászatra.</a:t>
            </a:r>
            <a:endParaRPr lang="hu-HU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11581</TotalTime>
  <Words>1580</Words>
  <Application>Microsoft Office PowerPoint</Application>
  <PresentationFormat>Diavetítés a képernyőre (4:3 oldalarány)</PresentationFormat>
  <Paragraphs>137</Paragraphs>
  <Slides>27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27</vt:i4>
      </vt:variant>
    </vt:vector>
  </HeadingPairs>
  <TitlesOfParts>
    <vt:vector size="28" baseType="lpstr">
      <vt:lpstr>Office-téma</vt:lpstr>
      <vt:lpstr>A változó éghajlattal összefüggő változások, problémák bemutatása (mezőgazdaság-világ)</vt:lpstr>
      <vt:lpstr>2. dia</vt:lpstr>
      <vt:lpstr>3. dia</vt:lpstr>
      <vt:lpstr>A globális felmelegedés  mezőgazdaságra gyakorolt hatása 1 </vt:lpstr>
      <vt:lpstr>A globális felmelegedés  mezőgazdaságra gyakorolt hatása 1 </vt:lpstr>
      <vt:lpstr>A globális felmelegedés  mezőgazdaságra gyakorolt hatása  2</vt:lpstr>
      <vt:lpstr>A globális felmelegedés  mezőgazdaságra gyakorolt hatása  3</vt:lpstr>
      <vt:lpstr>A globális felmelegedés  mezőgazdaságra gyakorolt hatása  4</vt:lpstr>
      <vt:lpstr>9. dia</vt:lpstr>
      <vt:lpstr>10. dia</vt:lpstr>
      <vt:lpstr>11. dia</vt:lpstr>
      <vt:lpstr>A növénytermesztésre gyakorolt hatás </vt:lpstr>
      <vt:lpstr>13. dia</vt:lpstr>
      <vt:lpstr>14. dia</vt:lpstr>
      <vt:lpstr>15. dia</vt:lpstr>
      <vt:lpstr>A növénytermesztésre gyakorolt hatás </vt:lpstr>
      <vt:lpstr>A növénytermesztésre gyakorolt hatás Összefoglalás </vt:lpstr>
      <vt:lpstr>18. dia</vt:lpstr>
      <vt:lpstr>A növénytermesztésre gyakorolt hatás  Néhány példa</vt:lpstr>
      <vt:lpstr>20. dia</vt:lpstr>
      <vt:lpstr>A növénytermesztésre gyakorolt hatás Néhány példa </vt:lpstr>
      <vt:lpstr>Állattenyésztésre gyakorolt hatás  </vt:lpstr>
      <vt:lpstr>Állattenyésztésre gyakorolt hatás  </vt:lpstr>
      <vt:lpstr>Erdőgazdálkodásra gyakorolt hatás</vt:lpstr>
      <vt:lpstr>Erdőgazdálkodásra gyakorolt hatás</vt:lpstr>
      <vt:lpstr>Halászatra gyakorolt hatás</vt:lpstr>
      <vt:lpstr>27.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változó éghajlattal összefüggő változások, problémák bemutatása (mezőgazdaság-világ)</dc:title>
  <dc:creator>Szabó Bea</dc:creator>
  <cp:lastModifiedBy>Szabó Bea</cp:lastModifiedBy>
  <cp:revision>216</cp:revision>
  <dcterms:created xsi:type="dcterms:W3CDTF">2013-11-23T14:13:16Z</dcterms:created>
  <dcterms:modified xsi:type="dcterms:W3CDTF">2013-12-01T15:15:00Z</dcterms:modified>
</cp:coreProperties>
</file>