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7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>
        <p:scale>
          <a:sx n="70" d="100"/>
          <a:sy n="70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F7173F-CD91-434E-93EF-F763855A38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CC0A73-53A2-4A83-8CA1-8F831CDF9A8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9809" y="167020"/>
            <a:ext cx="10472381" cy="20848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Climate in </a:t>
            </a:r>
            <a:r>
              <a:rPr lang="en-US" b="1" dirty="0" smtClean="0"/>
              <a:t>Brazil</a:t>
            </a:r>
            <a:r>
              <a:rPr lang="pt-BR" sz="7200" b="1" dirty="0" smtClean="0"/>
              <a:t>:</a:t>
            </a:r>
            <a:br>
              <a:rPr lang="pt-BR" sz="7200" b="1" dirty="0" smtClean="0"/>
            </a:br>
            <a:r>
              <a:rPr lang="pt-BR" sz="6000" dirty="0" err="1" smtClean="0"/>
              <a:t>present</a:t>
            </a:r>
            <a:r>
              <a:rPr lang="pt-BR" sz="6000" dirty="0" smtClean="0"/>
              <a:t> </a:t>
            </a:r>
            <a:r>
              <a:rPr lang="pt-BR" sz="6000" dirty="0" err="1" smtClean="0"/>
              <a:t>and</a:t>
            </a:r>
            <a:r>
              <a:rPr lang="pt-BR" sz="6000" dirty="0"/>
              <a:t> perspective for </a:t>
            </a:r>
            <a:r>
              <a:rPr lang="pt-BR" sz="6000" dirty="0" err="1"/>
              <a:t>the</a:t>
            </a:r>
            <a:r>
              <a:rPr lang="pt-BR" sz="6000" dirty="0"/>
              <a:t> future</a:t>
            </a:r>
            <a:endParaRPr lang="en-US" sz="6000" dirty="0"/>
          </a:p>
        </p:txBody>
      </p:sp>
      <p:sp>
        <p:nvSpPr>
          <p:cNvPr id="5" name="Retângulo 4"/>
          <p:cNvSpPr/>
          <p:nvPr/>
        </p:nvSpPr>
        <p:spPr>
          <a:xfrm>
            <a:off x="1110017" y="3731610"/>
            <a:ext cx="9371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+mj-lt"/>
              </a:rPr>
              <a:t>Aa2n1150e - Global </a:t>
            </a:r>
            <a:r>
              <a:rPr lang="pt-BR" sz="3200" dirty="0" err="1" smtClean="0">
                <a:latin typeface="+mj-lt"/>
              </a:rPr>
              <a:t>and</a:t>
            </a:r>
            <a:r>
              <a:rPr lang="pt-BR" sz="3200" dirty="0" smtClean="0">
                <a:latin typeface="+mj-lt"/>
              </a:rPr>
              <a:t> regional </a:t>
            </a:r>
            <a:r>
              <a:rPr lang="pt-BR" sz="3200" dirty="0" err="1" smtClean="0">
                <a:latin typeface="+mj-lt"/>
              </a:rPr>
              <a:t>climate</a:t>
            </a:r>
            <a:r>
              <a:rPr lang="pt-BR" sz="3200" dirty="0" smtClean="0">
                <a:latin typeface="+mj-lt"/>
              </a:rPr>
              <a:t> </a:t>
            </a:r>
            <a:r>
              <a:rPr lang="pt-BR" sz="3200" dirty="0" err="1" smtClean="0">
                <a:latin typeface="+mj-lt"/>
              </a:rPr>
              <a:t>change</a:t>
            </a:r>
            <a:endParaRPr lang="pt-BR" sz="3200" dirty="0" smtClean="0">
              <a:latin typeface="+mj-lt"/>
            </a:endParaRPr>
          </a:p>
          <a:p>
            <a:endParaRPr lang="pt-BR" sz="3200" dirty="0">
              <a:latin typeface="+mj-lt"/>
            </a:endParaRPr>
          </a:p>
          <a:p>
            <a:r>
              <a:rPr lang="pt-BR" sz="3200" dirty="0">
                <a:latin typeface="+mj-lt"/>
              </a:rPr>
              <a:t>Patrícia Schnepper Gans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68" y="0"/>
            <a:ext cx="10201615" cy="622337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86278" y="6434076"/>
            <a:ext cx="1100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Precipitation</a:t>
            </a:r>
            <a:r>
              <a:rPr lang="en-US" dirty="0"/>
              <a:t> anomaly projections (</a:t>
            </a:r>
            <a:r>
              <a:rPr lang="en-US" dirty="0" smtClean="0"/>
              <a:t>mm/day</a:t>
            </a:r>
            <a:r>
              <a:rPr lang="en-US" dirty="0"/>
              <a:t>) for South America for </a:t>
            </a:r>
            <a:r>
              <a:rPr lang="en-US" dirty="0" smtClean="0"/>
              <a:t>the 2071-2100 based on the period </a:t>
            </a:r>
            <a:r>
              <a:rPr lang="en-US" dirty="0"/>
              <a:t>1961-1990</a:t>
            </a:r>
          </a:p>
        </p:txBody>
      </p:sp>
    </p:spTree>
    <p:extLst>
      <p:ext uri="{BB962C8B-B14F-4D97-AF65-F5344CB8AC3E}">
        <p14:creationId xmlns:p14="http://schemas.microsoft.com/office/powerpoint/2010/main" val="32948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0251" y="409433"/>
            <a:ext cx="6905768" cy="5841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+mn-lt"/>
              </a:rPr>
              <a:t>Perspective </a:t>
            </a:r>
            <a:r>
              <a:rPr lang="pt-BR" b="1" dirty="0">
                <a:latin typeface="+mn-lt"/>
              </a:rPr>
              <a:t>for </a:t>
            </a:r>
            <a:r>
              <a:rPr lang="pt-BR" b="1" dirty="0" err="1">
                <a:latin typeface="+mn-lt"/>
              </a:rPr>
              <a:t>the</a:t>
            </a:r>
            <a:r>
              <a:rPr lang="pt-BR" b="1" dirty="0">
                <a:latin typeface="+mn-lt"/>
              </a:rPr>
              <a:t> </a:t>
            </a:r>
            <a:r>
              <a:rPr lang="pt-BR" b="1" dirty="0" smtClean="0">
                <a:latin typeface="+mn-lt"/>
              </a:rPr>
              <a:t>future</a:t>
            </a:r>
          </a:p>
          <a:p>
            <a:endParaRPr lang="pt-BR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Vulnerability of biomes to climate change: the case of the Atlantic Forest in the state of </a:t>
            </a:r>
            <a:r>
              <a:rPr lang="en-US" sz="2400" dirty="0" smtClean="0"/>
              <a:t>Paraná (VIANA,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Prediction </a:t>
            </a:r>
            <a:r>
              <a:rPr lang="en-US" sz="2400" dirty="0" smtClean="0"/>
              <a:t>for </a:t>
            </a:r>
            <a:r>
              <a:rPr lang="en-US" sz="2400" b="1" dirty="0" smtClean="0"/>
              <a:t>2050 and 2070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Models </a:t>
            </a:r>
            <a:r>
              <a:rPr lang="en-US" sz="2400" dirty="0"/>
              <a:t>for various </a:t>
            </a:r>
            <a:r>
              <a:rPr lang="en-US" sz="2400" dirty="0" smtClean="0"/>
              <a:t>scenarios</a:t>
            </a:r>
          </a:p>
          <a:p>
            <a:r>
              <a:rPr lang="pt-BR" sz="2400" dirty="0"/>
              <a:t>		</a:t>
            </a:r>
            <a:r>
              <a:rPr lang="pt-BR" sz="2400" dirty="0" err="1" smtClean="0"/>
              <a:t>Potential</a:t>
            </a:r>
            <a:r>
              <a:rPr lang="pt-BR" sz="2400" dirty="0" smtClean="0"/>
              <a:t> </a:t>
            </a:r>
            <a:r>
              <a:rPr lang="pt-BR" sz="2400" dirty="0" err="1"/>
              <a:t>vegetation</a:t>
            </a:r>
            <a:r>
              <a:rPr lang="pt-BR" sz="2400" dirty="0"/>
              <a:t> </a:t>
            </a:r>
            <a:r>
              <a:rPr lang="pt-BR" sz="2400" dirty="0" err="1" smtClean="0"/>
              <a:t>model</a:t>
            </a:r>
            <a:r>
              <a:rPr lang="pt-BR" sz="2400" dirty="0" smtClean="0"/>
              <a:t> </a:t>
            </a:r>
            <a:r>
              <a:rPr lang="en-US" sz="2400" dirty="0" smtClean="0"/>
              <a:t>				Climate change model</a:t>
            </a:r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b="1" dirty="0" smtClean="0"/>
              <a:t>Vulnerability </a:t>
            </a:r>
            <a:r>
              <a:rPr lang="en-US" sz="2400" b="1" dirty="0"/>
              <a:t>of </a:t>
            </a:r>
            <a:r>
              <a:rPr lang="en-US" sz="2400" b="1" dirty="0" smtClean="0"/>
              <a:t>reminiscent </a:t>
            </a:r>
            <a:r>
              <a:rPr lang="en-US" sz="2400" b="1" dirty="0"/>
              <a:t>vegetation </a:t>
            </a:r>
            <a:r>
              <a:rPr lang="en-US" sz="2400" b="1" dirty="0" smtClean="0"/>
              <a:t>			to </a:t>
            </a:r>
            <a:r>
              <a:rPr lang="en-US" sz="2400" b="1" dirty="0"/>
              <a:t>climate change</a:t>
            </a:r>
            <a:endParaRPr lang="pt-BR" sz="2400" b="1" dirty="0" smtClean="0"/>
          </a:p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2" y="-19880"/>
            <a:ext cx="4850898" cy="68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3033" y="365668"/>
            <a:ext cx="8607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Percentage of relevance of each variable to obtain results</a:t>
            </a:r>
            <a:endParaRPr lang="en-US" sz="2400" b="1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Annual </a:t>
            </a:r>
            <a:r>
              <a:rPr lang="en-US" sz="2400" b="1" dirty="0">
                <a:latin typeface="+mj-lt"/>
              </a:rPr>
              <a:t>average temperature </a:t>
            </a:r>
            <a:r>
              <a:rPr lang="en-US" sz="2400" dirty="0" smtClean="0">
                <a:latin typeface="+mj-lt"/>
              </a:rPr>
              <a:t>					</a:t>
            </a:r>
            <a:r>
              <a:rPr lang="en-US" sz="2400" b="1" dirty="0" smtClean="0">
                <a:latin typeface="+mj-lt"/>
              </a:rPr>
              <a:t>90</a:t>
            </a:r>
            <a:r>
              <a:rPr lang="en-US" sz="2400" b="1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Average </a:t>
            </a:r>
            <a:r>
              <a:rPr lang="en-US" sz="2400" dirty="0">
                <a:latin typeface="+mj-lt"/>
              </a:rPr>
              <a:t>temperature of the coldest </a:t>
            </a:r>
            <a:r>
              <a:rPr lang="en-US" sz="2400" dirty="0" smtClean="0">
                <a:latin typeface="+mj-lt"/>
              </a:rPr>
              <a:t>quarter	90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Average </a:t>
            </a:r>
            <a:r>
              <a:rPr lang="en-US" sz="2400" dirty="0">
                <a:latin typeface="+mj-lt"/>
              </a:rPr>
              <a:t>daily temperature range </a:t>
            </a:r>
            <a:r>
              <a:rPr lang="en-US" sz="2400" dirty="0" smtClean="0">
                <a:latin typeface="+mj-lt"/>
              </a:rPr>
              <a:t>				70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err="1" smtClean="0">
                <a:latin typeface="+mj-lt"/>
              </a:rPr>
              <a:t>Isothermality</a:t>
            </a:r>
            <a:r>
              <a:rPr lang="en-US" sz="2400" dirty="0" smtClean="0">
                <a:latin typeface="+mj-lt"/>
              </a:rPr>
              <a:t> 									70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Average </a:t>
            </a:r>
            <a:r>
              <a:rPr lang="en-US" sz="2400" dirty="0">
                <a:latin typeface="+mj-lt"/>
              </a:rPr>
              <a:t>temperature of the hottest quarter </a:t>
            </a:r>
            <a:r>
              <a:rPr lang="en-US" sz="2400" dirty="0" smtClean="0">
                <a:latin typeface="+mj-lt"/>
              </a:rPr>
              <a:t>	70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Precipitation </a:t>
            </a:r>
            <a:r>
              <a:rPr lang="en-US" sz="2400" dirty="0">
                <a:latin typeface="+mj-lt"/>
              </a:rPr>
              <a:t>Seasonality </a:t>
            </a:r>
            <a:r>
              <a:rPr lang="en-US" sz="2400" dirty="0" smtClean="0">
                <a:latin typeface="+mj-lt"/>
              </a:rPr>
              <a:t>						70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Precipitation </a:t>
            </a:r>
            <a:r>
              <a:rPr lang="en-US" sz="2400" dirty="0">
                <a:latin typeface="+mj-lt"/>
              </a:rPr>
              <a:t>of the driest month </a:t>
            </a:r>
            <a:r>
              <a:rPr lang="en-US" sz="2400" dirty="0" smtClean="0">
                <a:latin typeface="+mj-lt"/>
              </a:rPr>
              <a:t>				50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Texture 										50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Maximum </a:t>
            </a:r>
            <a:r>
              <a:rPr lang="en-US" sz="2400" dirty="0">
                <a:latin typeface="+mj-lt"/>
              </a:rPr>
              <a:t>temperature of the hottest month 40%</a:t>
            </a:r>
          </a:p>
          <a:p>
            <a:r>
              <a:rPr lang="en-US" sz="2400" dirty="0" smtClean="0">
                <a:latin typeface="+mj-lt"/>
              </a:rPr>
              <a:t>Minimum </a:t>
            </a:r>
            <a:r>
              <a:rPr lang="en-US" sz="2400" dirty="0">
                <a:latin typeface="+mj-lt"/>
              </a:rPr>
              <a:t>temperature of the coldest month 40%</a:t>
            </a:r>
          </a:p>
          <a:p>
            <a:r>
              <a:rPr lang="en-US" sz="2400" dirty="0" smtClean="0">
                <a:latin typeface="+mj-lt"/>
              </a:rPr>
              <a:t>Mean </a:t>
            </a:r>
            <a:r>
              <a:rPr lang="en-US" sz="2400" dirty="0">
                <a:latin typeface="+mj-lt"/>
              </a:rPr>
              <a:t>temperature of the driest quarter </a:t>
            </a:r>
            <a:r>
              <a:rPr lang="en-US" sz="2400" dirty="0" smtClean="0">
                <a:latin typeface="+mj-lt"/>
              </a:rPr>
              <a:t>		40%</a:t>
            </a:r>
          </a:p>
          <a:p>
            <a:r>
              <a:rPr lang="en-US" sz="2400" dirty="0" smtClean="0">
                <a:latin typeface="+mj-lt"/>
              </a:rPr>
              <a:t>Rainiest </a:t>
            </a:r>
            <a:r>
              <a:rPr lang="en-US" sz="2400" dirty="0">
                <a:latin typeface="+mj-lt"/>
              </a:rPr>
              <a:t>month precipitation </a:t>
            </a:r>
            <a:r>
              <a:rPr lang="en-US" sz="2400" dirty="0" smtClean="0">
                <a:latin typeface="+mj-lt"/>
              </a:rPr>
              <a:t>					40</a:t>
            </a:r>
            <a:r>
              <a:rPr lang="en-US" sz="2400" dirty="0">
                <a:latin typeface="+mj-lt"/>
              </a:rPr>
              <a:t>%</a:t>
            </a:r>
          </a:p>
          <a:p>
            <a:r>
              <a:rPr lang="en-US" sz="2400" dirty="0" smtClean="0">
                <a:latin typeface="+mj-lt"/>
              </a:rPr>
              <a:t>Precipitation </a:t>
            </a:r>
            <a:r>
              <a:rPr lang="en-US" sz="2400" dirty="0">
                <a:latin typeface="+mj-lt"/>
              </a:rPr>
              <a:t>of the coldest quarter </a:t>
            </a:r>
            <a:r>
              <a:rPr lang="en-US" sz="2400" dirty="0" smtClean="0">
                <a:latin typeface="+mj-lt"/>
              </a:rPr>
              <a:t>			10</a:t>
            </a:r>
            <a:r>
              <a:rPr lang="en-US" sz="2400" dirty="0"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395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0252" y="136476"/>
            <a:ext cx="9908274" cy="5841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err="1" smtClean="0"/>
              <a:t>Prediction</a:t>
            </a:r>
            <a:r>
              <a:rPr lang="pt-BR" sz="3000" b="1" dirty="0" smtClean="0"/>
              <a:t> </a:t>
            </a:r>
            <a:r>
              <a:rPr lang="pt-BR" sz="3000" b="1" dirty="0" err="1"/>
              <a:t>of</a:t>
            </a:r>
            <a:r>
              <a:rPr lang="pt-BR" sz="3000" b="1" dirty="0"/>
              <a:t> </a:t>
            </a:r>
            <a:r>
              <a:rPr lang="pt-BR" sz="3000" b="1" dirty="0" err="1"/>
              <a:t>vegetation</a:t>
            </a:r>
            <a:r>
              <a:rPr lang="pt-BR" sz="3000" b="1" dirty="0"/>
              <a:t> </a:t>
            </a:r>
            <a:r>
              <a:rPr lang="pt-BR" sz="3000" b="1" dirty="0" err="1" smtClean="0"/>
              <a:t>change</a:t>
            </a:r>
            <a:endParaRPr lang="pt-BR" sz="3000" b="1" dirty="0" smtClean="0"/>
          </a:p>
          <a:p>
            <a:endParaRPr lang="pt-BR" sz="3000" b="1" dirty="0"/>
          </a:p>
          <a:p>
            <a:r>
              <a:rPr lang="pt-BR" sz="3000" dirty="0" smtClean="0"/>
              <a:t>                        2050                                                                       2070</a:t>
            </a:r>
            <a:endParaRPr lang="pt-BR" sz="3000" dirty="0"/>
          </a:p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41"/>
            <a:ext cx="6124111" cy="47562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93" y="1427013"/>
            <a:ext cx="6120607" cy="48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409"/>
            <a:ext cx="6073254" cy="47685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024" t="-592" r="7507" b="652"/>
          <a:stretch/>
        </p:blipFill>
        <p:spPr>
          <a:xfrm>
            <a:off x="6073254" y="1509409"/>
            <a:ext cx="5987446" cy="472212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9183" y="122830"/>
            <a:ext cx="9908274" cy="5841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Prediction of vegetation classes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                                    2050                                                                                            2070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1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56086" y="395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>
                <a:latin typeface="+mn-lt"/>
              </a:rPr>
              <a:t>Conclusion</a:t>
            </a:r>
            <a:endParaRPr lang="pt-BR" b="1" dirty="0" smtClean="0">
              <a:latin typeface="+mn-lt"/>
            </a:endParaRPr>
          </a:p>
          <a:p>
            <a:endParaRPr lang="pt-BR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Climatic changes have an impact on natural </a:t>
            </a:r>
            <a:r>
              <a:rPr lang="en-US" sz="2400" dirty="0" smtClean="0"/>
              <a:t>ecosystems, which have </a:t>
            </a:r>
            <a:r>
              <a:rPr lang="en-US" sz="2400" dirty="0"/>
              <a:t>impacts on biodiversity, agriculture, water resources,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future of biome distribution in </a:t>
            </a:r>
            <a:r>
              <a:rPr lang="en-US" sz="2400" dirty="0" smtClean="0"/>
              <a:t>Brazil could </a:t>
            </a:r>
            <a:r>
              <a:rPr lang="en-US" sz="2400" dirty="0"/>
              <a:t>be affected by </a:t>
            </a:r>
            <a:r>
              <a:rPr lang="en-US" sz="2400" dirty="0" smtClean="0"/>
              <a:t>combining  </a:t>
            </a:r>
            <a:r>
              <a:rPr lang="en-US" sz="2400" dirty="0"/>
              <a:t>impacts of climate change and land use change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6086" y="395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Climate in Brazil</a:t>
            </a:r>
            <a:endParaRPr lang="en-US" b="1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6086" y="153696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Font typeface="+mj-lt"/>
              <a:buAutoNum type="arabicPeriod"/>
            </a:pPr>
            <a:r>
              <a:rPr lang="pt-BR" sz="2800" dirty="0" err="1" smtClean="0"/>
              <a:t>Biomes</a:t>
            </a:r>
            <a:r>
              <a:rPr lang="pt-BR" sz="2800" dirty="0"/>
              <a:t> </a:t>
            </a:r>
            <a:r>
              <a:rPr lang="pt-BR" sz="2800" dirty="0" smtClean="0"/>
              <a:t>: </a:t>
            </a:r>
            <a:r>
              <a:rPr lang="en-US" sz="2800" dirty="0" smtClean="0"/>
              <a:t>Atlantic Forest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800" dirty="0" smtClean="0"/>
              <a:t>Present Climate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800" dirty="0" smtClean="0"/>
              <a:t>Perspective </a:t>
            </a:r>
            <a:r>
              <a:rPr lang="en-US" sz="2800" dirty="0"/>
              <a:t>for the </a:t>
            </a:r>
            <a:r>
              <a:rPr lang="en-US" sz="2800" dirty="0" smtClean="0"/>
              <a:t>future: temperature and precipitation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800" dirty="0"/>
              <a:t>Perspective for the </a:t>
            </a:r>
            <a:r>
              <a:rPr lang="en-US" sz="2800" dirty="0" smtClean="0"/>
              <a:t>future: </a:t>
            </a:r>
            <a:r>
              <a:rPr lang="en-US" sz="2800" dirty="0" err="1"/>
              <a:t>a</a:t>
            </a:r>
            <a:r>
              <a:rPr lang="en-US" sz="2800" dirty="0" err="1" smtClean="0"/>
              <a:t>tlantic</a:t>
            </a:r>
            <a:r>
              <a:rPr lang="en-US" sz="2800" dirty="0" smtClean="0"/>
              <a:t> forest 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2800" dirty="0" err="1" smtClean="0"/>
              <a:t>Conclusion</a:t>
            </a:r>
            <a:endParaRPr lang="en-US" sz="2800" dirty="0" smtClean="0"/>
          </a:p>
          <a:p>
            <a:pPr marL="914400" indent="-914400">
              <a:buFont typeface="+mj-lt"/>
              <a:buAutoNum type="arabicPeriod"/>
            </a:pPr>
            <a:endParaRPr lang="en-US" sz="2800" dirty="0"/>
          </a:p>
          <a:p>
            <a:pPr marL="914400" indent="-914400">
              <a:buFont typeface="+mj-lt"/>
              <a:buAutoNum type="arabicPeriod"/>
            </a:pPr>
            <a:endParaRPr lang="en-US" sz="2800" dirty="0" smtClean="0"/>
          </a:p>
          <a:p>
            <a:pPr marL="914400" indent="-914400">
              <a:buFont typeface="+mj-lt"/>
              <a:buAutoNum type="arabicPeriod"/>
            </a:pPr>
            <a:endParaRPr lang="en-US" sz="2800" dirty="0" smtClean="0"/>
          </a:p>
          <a:p>
            <a:pPr marL="914400" indent="-914400">
              <a:buFont typeface="+mj-lt"/>
              <a:buAutoNum type="arabicPeriod"/>
            </a:pPr>
            <a:endParaRPr lang="en-US" sz="5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79" y="2987722"/>
            <a:ext cx="3706504" cy="37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236333"/>
            <a:ext cx="12192000" cy="16216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70" y="0"/>
            <a:ext cx="8035488" cy="6888949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756086" y="395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Biomes</a:t>
            </a:r>
            <a:endParaRPr lang="en-US" b="1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7628" y="5205384"/>
            <a:ext cx="5017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Extends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along the Atlantic coast of Brazil  and inland as far as Paraguay and Argentina</a:t>
            </a:r>
            <a:endParaRPr lang="en-US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312693" y="4681182"/>
            <a:ext cx="3712191" cy="524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Estrela de 5 Pontas 9"/>
          <p:cNvSpPr/>
          <p:nvPr/>
        </p:nvSpPr>
        <p:spPr>
          <a:xfrm>
            <a:off x="6905782" y="5281691"/>
            <a:ext cx="150126" cy="12283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7" y="2049989"/>
            <a:ext cx="4491793" cy="30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6086" y="395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Atlantic Forest</a:t>
            </a:r>
            <a:endParaRPr lang="en-US" b="1" dirty="0"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56086" y="1339527"/>
            <a:ext cx="1115841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Although it is just a small fraction of the size of the </a:t>
            </a:r>
            <a:r>
              <a:rPr lang="en-US" sz="2400" dirty="0" smtClean="0"/>
              <a:t>g </a:t>
            </a:r>
            <a:r>
              <a:rPr lang="en-US" sz="2400" dirty="0"/>
              <a:t>Amazon rainforest, the Atlantic Forest </a:t>
            </a:r>
            <a:r>
              <a:rPr lang="en-US" sz="2400" dirty="0" smtClean="0"/>
              <a:t> still </a:t>
            </a:r>
            <a:r>
              <a:rPr lang="en-US" sz="2400" dirty="0"/>
              <a:t>harbors of a </a:t>
            </a:r>
            <a:r>
              <a:rPr lang="en-US" sz="2400" b="1" dirty="0"/>
              <a:t>range of biological diversity similar to that of the </a:t>
            </a:r>
            <a:r>
              <a:rPr lang="en-US" sz="2400" b="1" dirty="0" smtClean="0"/>
              <a:t>Amazon</a:t>
            </a:r>
          </a:p>
          <a:p>
            <a:pPr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Over 52% of </a:t>
            </a:r>
            <a:r>
              <a:rPr lang="en-US" sz="2400" dirty="0" smtClean="0"/>
              <a:t>its </a:t>
            </a:r>
            <a:r>
              <a:rPr lang="en-US" sz="2400" dirty="0"/>
              <a:t>tree species, </a:t>
            </a:r>
            <a:r>
              <a:rPr lang="en-US" sz="2400" dirty="0" smtClean="0"/>
              <a:t>40% of </a:t>
            </a:r>
            <a:r>
              <a:rPr lang="en-US" sz="2400" dirty="0"/>
              <a:t>its </a:t>
            </a:r>
            <a:r>
              <a:rPr lang="en-US" sz="2400" dirty="0" smtClean="0"/>
              <a:t>vertebrates and 92</a:t>
            </a:r>
            <a:r>
              <a:rPr lang="en-US" sz="2400" dirty="0"/>
              <a:t>% of the amphibians are </a:t>
            </a:r>
            <a:r>
              <a:rPr lang="en-US" sz="2400" b="1" dirty="0"/>
              <a:t>endemic</a:t>
            </a:r>
            <a:r>
              <a:rPr lang="en-US" sz="2400" dirty="0"/>
              <a:t> to this </a:t>
            </a:r>
            <a:r>
              <a:rPr lang="en-US" sz="2400" dirty="0" smtClean="0"/>
              <a:t>area</a:t>
            </a:r>
          </a:p>
          <a:p>
            <a:pPr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Today </a:t>
            </a:r>
            <a:r>
              <a:rPr lang="en-US" sz="2400" dirty="0"/>
              <a:t>it accounts for 70% of Brazil’s population,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including cities </a:t>
            </a:r>
            <a:r>
              <a:rPr lang="en-US" sz="2400" dirty="0"/>
              <a:t>like Rio de Janeiro and </a:t>
            </a:r>
            <a:r>
              <a:rPr lang="en-US" sz="2400" dirty="0" smtClean="0"/>
              <a:t>São Paulo</a:t>
            </a:r>
          </a:p>
          <a:p>
            <a:pPr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than </a:t>
            </a:r>
            <a:r>
              <a:rPr lang="en-US" sz="2400" b="1" dirty="0"/>
              <a:t>85% of this forest has been cleared </a:t>
            </a:r>
            <a:r>
              <a:rPr lang="en-US" sz="2400" dirty="0"/>
              <a:t>and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remains is highly </a:t>
            </a:r>
            <a:r>
              <a:rPr lang="en-US" sz="2400" dirty="0" smtClean="0"/>
              <a:t>fragmented</a:t>
            </a:r>
          </a:p>
          <a:p>
            <a:pPr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Less </a:t>
            </a:r>
            <a:r>
              <a:rPr lang="en-US" sz="2400" dirty="0"/>
              <a:t>than 2% of the whole biome is under protected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status</a:t>
            </a:r>
          </a:p>
          <a:p>
            <a:pPr marL="914400" indent="-914400">
              <a:buFont typeface="+mj-lt"/>
              <a:buAutoNum type="arabicPeriod"/>
            </a:pPr>
            <a:endParaRPr lang="en-US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2373673"/>
            <a:ext cx="4576549" cy="44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67088" y="1121163"/>
            <a:ext cx="441434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predominant climate </a:t>
            </a:r>
            <a:r>
              <a:rPr lang="en-US" sz="2400" dirty="0" smtClean="0"/>
              <a:t>Atlantic </a:t>
            </a:r>
            <a:r>
              <a:rPr lang="en-US" sz="2400" dirty="0"/>
              <a:t>forest is the </a:t>
            </a:r>
            <a:r>
              <a:rPr lang="en-US" sz="2400" b="1" dirty="0"/>
              <a:t>humid tropical</a:t>
            </a:r>
            <a:r>
              <a:rPr lang="en-US" sz="2400" dirty="0"/>
              <a:t> with </a:t>
            </a:r>
            <a:r>
              <a:rPr lang="en-US" sz="2400" b="1" dirty="0"/>
              <a:t>high temperatures </a:t>
            </a:r>
            <a:r>
              <a:rPr lang="en-US" sz="2400" dirty="0"/>
              <a:t>and </a:t>
            </a:r>
            <a:r>
              <a:rPr lang="en-US" sz="2400" b="1" dirty="0"/>
              <a:t>abundant rains </a:t>
            </a:r>
            <a:r>
              <a:rPr lang="en-US" sz="2400" dirty="0"/>
              <a:t>without drought </a:t>
            </a:r>
            <a:r>
              <a:rPr lang="en-US" sz="2400" dirty="0" smtClean="0"/>
              <a:t>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6086" y="395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>
                <a:latin typeface="+mn-lt"/>
              </a:rPr>
              <a:t>Present</a:t>
            </a:r>
            <a:r>
              <a:rPr lang="pt-BR" b="1" dirty="0" smtClean="0">
                <a:latin typeface="+mn-lt"/>
              </a:rPr>
              <a:t> </a:t>
            </a:r>
            <a:r>
              <a:rPr lang="pt-BR" b="1" dirty="0" err="1" smtClean="0">
                <a:latin typeface="+mn-lt"/>
              </a:rPr>
              <a:t>climate</a:t>
            </a:r>
            <a:endParaRPr lang="en-US" b="1" dirty="0"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-1"/>
          <a:stretch/>
        </p:blipFill>
        <p:spPr>
          <a:xfrm>
            <a:off x="5390867" y="17911"/>
            <a:ext cx="6801134" cy="68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" y="543315"/>
            <a:ext cx="11776091" cy="56800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28828" y="122830"/>
            <a:ext cx="11058121" cy="952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554291" y="624606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 temperature </a:t>
            </a:r>
            <a:r>
              <a:rPr lang="en-US" dirty="0"/>
              <a:t>in </a:t>
            </a:r>
            <a:r>
              <a:rPr lang="en-US" b="1" dirty="0"/>
              <a:t>2016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65225" y="624606"/>
            <a:ext cx="5748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anomalies compared to the period 1961-2010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310559" y="6488668"/>
            <a:ext cx="771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Institute of </a:t>
            </a:r>
            <a:r>
              <a:rPr lang="en-US" dirty="0" smtClean="0"/>
              <a:t>Meteorology (www.inmet.gov.br/portal)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73" y="369332"/>
            <a:ext cx="6217716" cy="66155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33473" y="0"/>
            <a:ext cx="625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Map of </a:t>
            </a:r>
            <a:r>
              <a:rPr lang="en-US" dirty="0" smtClean="0"/>
              <a:t>average </a:t>
            </a:r>
            <a:r>
              <a:rPr lang="en-US" dirty="0"/>
              <a:t>annual precipitation (mm) between 1961-1990</a:t>
            </a:r>
          </a:p>
        </p:txBody>
      </p:sp>
      <p:sp>
        <p:nvSpPr>
          <p:cNvPr id="5" name="Retângulo 4"/>
          <p:cNvSpPr/>
          <p:nvPr/>
        </p:nvSpPr>
        <p:spPr>
          <a:xfrm>
            <a:off x="9586021" y="6488668"/>
            <a:ext cx="771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www.inmet.gov.br/portal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72956" y="409433"/>
            <a:ext cx="11054686" cy="5841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+mn-lt"/>
              </a:rPr>
              <a:t>Perspective </a:t>
            </a:r>
            <a:r>
              <a:rPr lang="pt-BR" b="1" dirty="0">
                <a:latin typeface="+mn-lt"/>
              </a:rPr>
              <a:t>for </a:t>
            </a:r>
            <a:r>
              <a:rPr lang="pt-BR" b="1" dirty="0" err="1">
                <a:latin typeface="+mn-lt"/>
              </a:rPr>
              <a:t>the</a:t>
            </a:r>
            <a:r>
              <a:rPr lang="pt-BR" b="1" dirty="0">
                <a:latin typeface="+mn-lt"/>
              </a:rPr>
              <a:t> </a:t>
            </a:r>
            <a:r>
              <a:rPr lang="pt-BR" b="1" dirty="0" smtClean="0">
                <a:latin typeface="+mn-lt"/>
              </a:rPr>
              <a:t>future</a:t>
            </a:r>
          </a:p>
          <a:p>
            <a:endParaRPr lang="pt-BR" b="1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Climate change and possible changes in the biomes of South </a:t>
            </a:r>
            <a:r>
              <a:rPr lang="en-US" sz="2400" dirty="0" smtClean="0"/>
              <a:t>America (NOBRE </a:t>
            </a:r>
            <a:r>
              <a:rPr lang="en-US" sz="2400" i="1" dirty="0" smtClean="0"/>
              <a:t>et al., </a:t>
            </a:r>
            <a:r>
              <a:rPr lang="en-US" sz="2400" dirty="0" smtClean="0"/>
              <a:t>2007)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err="1" smtClean="0"/>
              <a:t>Different</a:t>
            </a:r>
            <a:r>
              <a:rPr lang="pt-BR" sz="2400" dirty="0" smtClean="0"/>
              <a:t> </a:t>
            </a:r>
            <a:r>
              <a:rPr lang="pt-BR" sz="2400" dirty="0" err="1" smtClean="0"/>
              <a:t>models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en-US" sz="2400" dirty="0" smtClean="0"/>
              <a:t>scenarios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Period of 2071-2100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analyzes show larger differences in precipitation and temperature anomalies between the different models than between the different scenarios for the same </a:t>
            </a:r>
            <a:r>
              <a:rPr lang="en-US" sz="2400" dirty="0" smtClean="0"/>
              <a:t>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expected warming for South America varies from </a:t>
            </a:r>
            <a:r>
              <a:rPr lang="en-US" sz="2400" b="1" dirty="0" smtClean="0"/>
              <a:t>1° </a:t>
            </a:r>
            <a:r>
              <a:rPr lang="en-US" sz="2400" b="1" dirty="0"/>
              <a:t>to </a:t>
            </a:r>
            <a:r>
              <a:rPr lang="en-US" sz="2400" b="1" dirty="0" smtClean="0"/>
              <a:t>4° </a:t>
            </a:r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705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42" y="0"/>
            <a:ext cx="9965966" cy="626432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4989" y="6447724"/>
            <a:ext cx="1200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Temperature </a:t>
            </a:r>
            <a:r>
              <a:rPr lang="en-US" dirty="0"/>
              <a:t>anomaly projections </a:t>
            </a:r>
            <a:r>
              <a:rPr lang="en-US" dirty="0" smtClean="0"/>
              <a:t>(°C</a:t>
            </a:r>
            <a:r>
              <a:rPr lang="en-US" dirty="0"/>
              <a:t>) for South America for the </a:t>
            </a:r>
            <a:r>
              <a:rPr lang="en-US" dirty="0" smtClean="0"/>
              <a:t>period of </a:t>
            </a:r>
            <a:r>
              <a:rPr lang="en-US" dirty="0"/>
              <a:t>2071-2100 </a:t>
            </a:r>
            <a:r>
              <a:rPr lang="en-US" dirty="0" smtClean="0"/>
              <a:t>based on the </a:t>
            </a:r>
            <a:r>
              <a:rPr lang="en-US" dirty="0"/>
              <a:t>period </a:t>
            </a:r>
            <a:r>
              <a:rPr lang="en-US" dirty="0" smtClean="0"/>
              <a:t>1961-1990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</TotalTime>
  <Words>326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Retrospectiva</vt:lpstr>
      <vt:lpstr>Climate in Brazil: present and perspective for the future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climate: present and perspective for the future</dc:title>
  <dc:creator>Patrícia Schnepper Gans</dc:creator>
  <cp:lastModifiedBy>Patrícia Schnepper Gans</cp:lastModifiedBy>
  <cp:revision>21</cp:revision>
  <dcterms:created xsi:type="dcterms:W3CDTF">2017-10-19T21:16:50Z</dcterms:created>
  <dcterms:modified xsi:type="dcterms:W3CDTF">2017-10-20T05:29:47Z</dcterms:modified>
</cp:coreProperties>
</file>