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3D8D6F7-0B17-46EC-9337-461633063A2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69D8C1C-84DB-4CF2-A51D-0BF58CF9C41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Climate and Climate change of Brazilian Pampas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Vinicius Deganutti de Barros</a:t>
            </a:r>
          </a:p>
          <a:p>
            <a:endParaRPr lang="pt-BR" dirty="0"/>
          </a:p>
          <a:p>
            <a:endParaRPr lang="en-US" dirty="0"/>
          </a:p>
        </p:txBody>
      </p:sp>
      <p:pic>
        <p:nvPicPr>
          <p:cNvPr id="1026" name="Picture 2" descr="Pam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51818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EXTREMOS DO CLIMA, found on &lt;</a:t>
            </a:r>
            <a:r>
              <a:rPr lang="en-US" sz="1800" dirty="0" smtClean="0"/>
              <a:t>http</a:t>
            </a:r>
            <a:r>
              <a:rPr lang="en-US" sz="1800" dirty="0"/>
              <a:t>://revistapesquisa.fapesp.br/2013/08/13/extremos-do-clima</a:t>
            </a:r>
            <a:r>
              <a:rPr lang="en-US" sz="1800" dirty="0" smtClean="0"/>
              <a:t>/&gt;</a:t>
            </a:r>
            <a:endParaRPr lang="en-US" sz="1800" dirty="0" smtClean="0"/>
          </a:p>
          <a:p>
            <a:r>
              <a:rPr lang="en-US" sz="1800" dirty="0" smtClean="0"/>
              <a:t>BIOMA PAMPA, found on &lt;</a:t>
            </a:r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smtClean="0"/>
              <a:t>www.ibflorestas.org.br/bioma-pampa.html03-40142008000200006&gt;</a:t>
            </a:r>
            <a:endParaRPr lang="en-US" sz="1800" dirty="0" smtClean="0"/>
          </a:p>
          <a:p>
            <a:r>
              <a:rPr lang="en-US" sz="1800" dirty="0" smtClean="0"/>
              <a:t>CLIMA PAMPA, found on&lt;https</a:t>
            </a:r>
            <a:r>
              <a:rPr lang="en-US" sz="1800" dirty="0"/>
              <a:t>://pt.climate-data.org/location/765026</a:t>
            </a:r>
            <a:r>
              <a:rPr lang="en-US" sz="1800" dirty="0" smtClean="0"/>
              <a:t>/&gt;</a:t>
            </a:r>
            <a:endParaRPr lang="en-US" sz="1800" dirty="0" smtClean="0"/>
          </a:p>
          <a:p>
            <a:r>
              <a:rPr lang="en-US" sz="1800" dirty="0" err="1" smtClean="0"/>
              <a:t>Roesch</a:t>
            </a:r>
            <a:r>
              <a:rPr lang="en-US" sz="1800" dirty="0" smtClean="0"/>
              <a:t>, </a:t>
            </a:r>
            <a:r>
              <a:rPr lang="en-US" sz="1800" dirty="0" err="1" smtClean="0"/>
              <a:t>Luiz</a:t>
            </a:r>
            <a:r>
              <a:rPr lang="en-US" sz="1800" dirty="0" smtClean="0"/>
              <a:t>. </a:t>
            </a:r>
            <a:r>
              <a:rPr lang="en-US" sz="1800" b="1" dirty="0" smtClean="0"/>
              <a:t>The </a:t>
            </a:r>
            <a:r>
              <a:rPr lang="en-US" sz="1800" b="1" dirty="0"/>
              <a:t>Brazilian Pampa: A Fragile </a:t>
            </a:r>
            <a:r>
              <a:rPr lang="en-US" sz="1800" b="1" dirty="0" smtClean="0"/>
              <a:t>Biome</a:t>
            </a:r>
            <a:r>
              <a:rPr lang="en-US" sz="1800" dirty="0" smtClean="0"/>
              <a:t>, </a:t>
            </a:r>
            <a:r>
              <a:rPr lang="en-US" sz="1800" dirty="0" err="1" smtClean="0"/>
              <a:t>Universidade</a:t>
            </a:r>
            <a:r>
              <a:rPr lang="en-US" sz="1800" dirty="0" smtClean="0"/>
              <a:t> Federal do Pampa, Campus São Gabriel. Found on &lt;www.ddpi.com/journal/diversity</a:t>
            </a:r>
            <a:endParaRPr lang="en-US" sz="1800" b="1" dirty="0" smtClean="0"/>
          </a:p>
          <a:p>
            <a:r>
              <a:rPr lang="en-US" sz="1800" dirty="0" smtClean="0"/>
              <a:t>INTERVENÇÕES SUSTENTÁVEIS, found on&lt; http</a:t>
            </a:r>
            <a:r>
              <a:rPr lang="en-US" sz="1800" dirty="0"/>
              <a:t>://revistapesquisa.fapesp.br/2013/04/12/intervencoes-sustentaveis</a:t>
            </a:r>
            <a:r>
              <a:rPr lang="en-US" sz="1800" dirty="0" smtClean="0"/>
              <a:t>/&gt;</a:t>
            </a:r>
          </a:p>
          <a:p>
            <a:r>
              <a:rPr lang="en-US" sz="1800" dirty="0" smtClean="0"/>
              <a:t>CLIMATE SIMULATION AND CHANGE IN THE BRAZILIAN CLIMATE MODEL, found on&lt; http</a:t>
            </a:r>
            <a:r>
              <a:rPr lang="en-US" sz="1800" dirty="0"/>
              <a:t>://</a:t>
            </a:r>
            <a:r>
              <a:rPr lang="en-US" sz="1800" dirty="0" smtClean="0"/>
              <a:t>journals.ametsoc.org/doi/full/10.1175/JCLI-D-12-00580.1&gt;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00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Smallest biome in the country</a:t>
            </a:r>
          </a:p>
          <a:p>
            <a:r>
              <a:rPr lang="pt-BR" dirty="0" smtClean="0"/>
              <a:t>Total area of 176496 Km</a:t>
            </a:r>
            <a:r>
              <a:rPr lang="pt-BR" baseline="30000" dirty="0" smtClean="0"/>
              <a:t>2</a:t>
            </a:r>
          </a:p>
          <a:p>
            <a:r>
              <a:rPr lang="pt-BR" dirty="0" smtClean="0"/>
              <a:t>Subtropical climate</a:t>
            </a:r>
          </a:p>
          <a:p>
            <a:r>
              <a:rPr lang="pt-BR" dirty="0" smtClean="0"/>
              <a:t>Temperate climate</a:t>
            </a:r>
          </a:p>
          <a:p>
            <a:pPr lvl="1"/>
            <a:r>
              <a:rPr lang="pt-BR" dirty="0" smtClean="0"/>
              <a:t>Four seasons well defined	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2050" name="Picture 2" descr="Mapa do Bioma Pampa no Rio Grande do Sul. Fonte: Secretaria do Planejamento, Gestão e Participação Cidadã-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277324"/>
            <a:ext cx="5472608" cy="51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tensão dos pampas na América do Su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25" y="1313383"/>
            <a:ext cx="5040560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5544616" cy="54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Vegetation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5" t="38970" r="25473" b="21943"/>
          <a:stretch/>
        </p:blipFill>
        <p:spPr bwMode="auto">
          <a:xfrm>
            <a:off x="0" y="1441585"/>
            <a:ext cx="908689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546041"/>
            <a:ext cx="619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Adapted from: Roesch, Luiz. The Brazilian Pampa: a Fragile Biome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Mainly composed by short plants and grass.</a:t>
            </a:r>
          </a:p>
          <a:p>
            <a:r>
              <a:rPr lang="pt-BR" dirty="0" smtClean="0"/>
              <a:t>Some tress and shrubs can appear near rivers. </a:t>
            </a:r>
            <a:endParaRPr lang="en-US" dirty="0"/>
          </a:p>
        </p:txBody>
      </p:sp>
      <p:pic>
        <p:nvPicPr>
          <p:cNvPr id="4098" name="Picture 2" descr="https://upload.wikimedia.org/wikipedia/commons/thumb/a/ab/Aut%C3%B3dromo_Eusebio_Marcilla.jpg/220px-Aut%C3%B3dromo_Eusebio_Marc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85833"/>
            <a:ext cx="520824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4800600"/>
          </a:xfrm>
        </p:spPr>
        <p:txBody>
          <a:bodyPr/>
          <a:lstStyle/>
          <a:p>
            <a:pPr marL="82296" indent="0">
              <a:buNone/>
            </a:pPr>
            <a:endParaRPr lang="pt-BR" dirty="0"/>
          </a:p>
          <a:p>
            <a:r>
              <a:rPr lang="pt-BR" sz="4000" dirty="0" smtClean="0"/>
              <a:t>Mostly has been used for farming and livestock raising.</a:t>
            </a:r>
          </a:p>
          <a:p>
            <a:r>
              <a:rPr lang="pt-BR" sz="4000" dirty="0" smtClean="0"/>
              <a:t>Estimate of 18 million animals</a:t>
            </a:r>
            <a:endParaRPr lang="en-US" sz="4000" dirty="0"/>
          </a:p>
        </p:txBody>
      </p:sp>
      <p:sp>
        <p:nvSpPr>
          <p:cNvPr id="4" name="AutoShape 2" descr="Image result for pecuaria pamp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ecuaria pamp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ecuaria pamp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pecuaria pamp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ITEhUTExMWFhUXGBkXGBgYGB4YGBYaFxgaGBgXGhgYHiggGBslHRgYIjEhJSkrLi4uFx8zODMtNygtLisBCgoKDg0OGhAQGy8lHx8tLS0tLS0tLS0tLS0tLS0tLS0tLS0tLS0tLS0tLS0tLS0tLS0tLS0tLS0tLS0tLS0tLf/AABEIALcBEwMBIgACEQEDEQH/xAAbAAABBQEBAAAAAAAAAAAAAAADAAECBAUGB//EAD0QAAECAwYEAwYGAQQCAwEAAAECEQADIQQSMUFRYQVxgZEiofAGEzKxwdEUQlJi4fEVIzNykoKiY4OTB//EABkBAQEBAQEBAAAAAAAAAAAAAAABAgMEBf/EACERAAICAwACAwEBAAAAAAAAAAABAhESEyEDMUFRYSJx/9oADAMBAAIRAxEAPwDo4eFCj6Z5BQ8KFAChQoYqgB4UNfGohXxqIgJQoa8Id4AUKFCigUKE8PADQ8NDwAoUKFAChQoUAKHeFCgBQnhQoATwoUKAE8J4UKAFDvDQoAd4Tw0KAHeE8NCgBXoUBMs6woEMI8WV+tPRP3MQPFVk/wC4P+ohfiTr67Qk2k6iPFvZ6tSJniMz9fZIiP4qYcZp7AdIkJz/AKYiZgzu9wIby6kRmqBqVk81RESAQ94xNU1O3eBG0aJSf/MfaC8pMEWQkMK+UDVJ/d8/tARal0aW4zImJ8ombV+w87yfvE2fpcUT92pqFPeJISrUd4BZeIgkgsG/cDnoIPMtIYEAq/4peLsZFFBRf1/9v5hr039R7wwmOHcjmCICq1oBYqbmkxV5WHFFj8ROAxPzhhb1/rgS5yBisYtln1goSDhXtF2mdYlcRX+s9n+kFTblH8x7N9Ih7uHuQ3BeMmbSr9Rh02lX6j3gYTvE2/dE2msAgtqtYX4xesQBGsK8NYbi6ySrYvWIrti9YDOtssYrHz+Qgdn4rJWopBqNQ0VeV+6MuC+ywLZM1MS/Gr1+UN71O3rpDCaPX9Q3fg1BPxsz0IkLevTygJWDl5w6bunnDcNQccRVoIf/ACJ/TAAlOkIS0+jDeNQdPET+mJL4gWomu8A92N+8N7saHvDeNIRXEVZACI/5BW3aIiSneF7kev6hvLqJfj16jtEDbF/qgS1pDUUXLUGFWc0oINdHpobRrI/i1frMKJFCYUTaNZxq7VNQ18pcUVm56dIiu3m6FXgAcBiaatGqFnU9Iq2uUgh15ZufpnHi3I6OJSncTU3hKn3YD5fWDcNne9YqJvOQQFBJIFaDGByZUhWdXOZ8tIsypcqUoLDAioq/kaGG+NcIosuTrKVa9VDHmMtoGiwFmKj0UBEpFsvApSQxL5Pm1cRiaQZM5Qwu/wDUHT7eZ1jC8rNYogbGmjigwrju7O/IxIWGUDRGH7vocYIbYrRJx/IkZbCApWQm7ShxZzg2Jxhtf2WkTVZEEUSl6sTr2wh0yWFEoBpgS29GgV7eGfeG1ikFn2QKILnqoBuXhgP+Pr/uHbAlvpEi8Sc+mhtZMUAVw9VWWX1fHzgB4bO/KtI3Bi8CdPKE5yAi7pEwQBNim4mZUfuhl2CYQylk73x9YO+3lDvt5CJtYxRX/wAepkgrPhLjxCkSNlmaiv74KVQhMPTrDbIYoCmTPBUynfF1fKBzPfNV/wD9G8otlew9dYQVsO38w2sYoo2ezzA4Skhy5Y561idms01IonN3dDk94uGY2XX0YczD6/uG1jBAZk+1gG6gPqbpHltE5E60Af7bk1Ll67PltE/eHXyhkzFaw2MuIT8Taf0J7iIm0Tyzpp/yAhxOPPkSIkLQMwe8TYy4kPxE/QcnEL8TO0HcfeDi0p/Se8S/GJ/SfKGxjH9Ki5s7I/L7RI+9P5iMMP4EWhbE/uhJtaNT3hsZcF9lYSZv6yfXKBTrHMWLqlKIocxXmBGkLRL17xK+g5iJtY1oo+5m/qPf+ImZc05gdR9otMP2wyVpNRdI1H9RdrLrRWInao7w8WbydPL+IaGx/ZMEc3Olz7wYpbY7Z0pAJ/DrQsnx0yrTk0aCbVi5Fcs92iSLalqM2seVs1jEwk8FnXiFEtqMDFi02NYDAFQT1jZExw4qH9etolcLVT0z1jWRcEYSbNOluoO2YEGK5kxLh0kH/tGmVCtDljvEQmtAawsmKKiJsy6rweJPny9ZxeQijlnaEtLBnL/xpEAVKOJ23zhkMUWJdnd2IoCrHJNTFiXwucSkBCiVhRSGPiCWvEbDWM2ZfANxRvZF8CXasXfZ/iRkpuTHUr3YQlQNZeBN0jAFmjSfBig9k4XMmBd1vBQh6uxLAZlkq7RbRwCb4ywWEAFV1YUUlQcBhUltIoG3gEqlAoU4wJwuEKO6iScclGBWTiBlpmgE313U3tAMaatR4uSGKL9u4StCEzLpKSAXBcssOgsKjOrNFc2KY6QATeulLVcL+DDM6YxaR7QkqVeYoWpJUnD4QRdpgM256mL1k47Jl3kAEIEwKQWqUEgLSdPC7H9o0aFpjFGH+GUCQxBDg51DuKcoGkP+YeusdDZfaB0lICAmUhMxJW6llIUL0oPViHG4rtBrKi9JKUy0GeuaJyEggA3k3khVapCRhhXVxAYnMiSrURI2c/qHox06/Z6bPUqcpaSoqFwJV4LiSBXwlTFlhmGEHtvCJU1a2RdQBSZKKQFKzRcJdqBmzMTpcDj/AHJ/UnvEhJLO6Y6Hins+lKmlpWkkBblQuoSCkLSyjeWaguGxEQm8FSZahLmXpyDeWlblkEm4wTmWFGNToYNSGKMIWdRzHeF7g6iNSdwSY92UfeKIdYu3QhqM7ly+NMorjgKwq6VoHhJvAlV4hhQY1JYOztGf6LiimqQWDkNtEVSatpXAtE7ZZFy0oUopZdwCtUrmfAhTtU6B4NMsqpcpK76FJXeAZTlxinc44QuRKRXMkvjqaA5YxBUtiA+O2kGlyJq0XkglzdcB6kYDyyz3iIkLK/dh74pdZzRhEyYpAlSTkQ/Iw5kHWnKLVosc9AClJ8JYvkX5UxrjFaWJyrwCCaPTIA7UAhkxSIqlU+LyMSRIcUP/AKmEhSxgG2Z+UETNW9cqet4mbCSK0xJFankIf3Y1PUENEvxCxiDjSnUU0iSZ6sxjrXPDvFzYpDIk5XvI/SHkyAkEJUABtQHODqUrbLzhXKMRvs7fKGbLigaVOP8AcPyhRNSg9WhRM2XFHGz7a5gCp9XdopKLPX0IH8QBrGl4/s4WaMriik4Gg0z6Rr2Diwmlia0PNusc0hAoAbx8wOcNZ7yZgKWcK1AI3LxdcfgKTR3hmHM86QNUwZHr1z7xWSXqDeOgL6NUYxNc1TtQ0wwOfeOR1sLeUS1/CuETLNgS27P5wEAPR654iCLlDGraDGISxKSMgAMRr2iSZbtXXJjEJi0th0LP3MMpb5V5jzilJFBFOvz9NElS8qNVtSevOGBOVDhT1XKIqKgai9rR96QJZNMuvwndvXOJe60Q51JZoZC/CCxDFtz0P1hxOSkOyq4lq154xLFkRLU70DUJFcBR+8WkJL3swKVahDdMYrzrQS4ZxjnXl8mh/f8AhDsDgwDHrC2LLUtc1JLL+KrZMQQQOh2h0z5968FEUu1/KC2TUNMYBNtV0PmwFBUdtomme2DnXCGTFk50+aVBRWq8AweoNXL7vg+DCHRbZyZpnOpMxRLqfFxjTlCRbKUSNGbCKtqtZSaBLHX+vtDJlsvWj2knqR7r3hTdVecMCCTUXsai9T90Z8ni8xBvXqpArslRUkdHLc4xOIWq+ckqyan9xXUVJT4lXgfnkI6LJrpnI3rTblT5NxKykFYW7C8SN9stDGxwXjC5CCm6FBILOHuEhTkHU3j3jlJSSi6RMocn1rTSNazTwRj9fIQcmiqRrWXjM9JwxCU1Dp8ASxqNUgmAo4jMSpZKQ594QWdisXXargOKGM38UlILqodsIeVbUqqlTMGb6xnJmsjWtXFZsxKkK8SVLvtgEkvQDKJyuN3Stfu2C0h7pIYgYgDKpphWMgTFMx0qcetcYQI+EVJDMSwi5DI0f8oAhN6VeVcZSsFLVfvO+XhATTJ4LbLahQCUylAMo3k3RW8MXqQUk8ikbvklSgwcFumWUWJE9y4qkZg0fcZxHIJly029AICZJue8JNTeKKJTLCi7Zl2z7R4rbZB92ZMtQDKCwS7XQhlEnUqVt4RFIlYchyew67Q5tKjjewowoesXP8FlgTEFhiOezwyprpAanPF8oHZ3ZynXKDMDgkg+ReMcNWVVSCagkDp9oUXEoDVNYaLZKOMVwqYWo5z29CATuBzCWCDTSmW8dihhRn5uMIkZgi7WjlSORHBC1UFJZyRr0h0ezz1mJIcVIypRo65MwbwypjfqMN0hSMaVwdIYpJalYLJlN4UqJIOZfpWNe9scNPvA1T0gFiDTClYxm2Ch7s51IqwDnmwiaQofmrizfeBTLWCC6qnQVJ0ru3aK9q4uD4UgA0LjMjMaRbbFmgqUcSSOnaghmQA70wL/AC2jMVxlTg4UrXHXq4gE23lTA5PXn6HaHRZuJs8tXwvexoa1zYxMWcux3YvnHNotiwXc60PT794tyuNzMCfWZ+cOizZEtSvCN8qY4+UEkWbVOA0dztWnWMyTxBvzVNcPrGlZp5Ux97VuVd+xjORQgsQfMVrm76Q02wA4dq/OLMs1qo64isDSkEtdVjr0wB2hbLRW/ADEK6N5GCizDNn1P2gk1MpN4qBpqo+QJzijLt9mJLPq5LjzMSyUWRYk6vzq3aIzLAFBlE45UgwTLIvJIrUHEOc+0Jkiqru2vlC2WigngssEm6FE0qXz8olN4IhX9/xF0mWP07YkxNN05DPaLlIUZ6uEIIZ3BOIO+EMng4BcTCkDIVpGiWAoMdoipFB8+cLkMTOm8LGRJ35+hAJFgUEsTXamcbgTQBqdoCtYSpsAGfWsFZcQEuWWYjDdzpARYg7lnGF0xG3TkowxVuW1jCm22Y7EmjHTONKyejfNnCSSWD713gqZLs5J9fKOTXalLLgqfc55xYTxBSGAcUyrnV9C7wpkyOnAOHn65xO4ciMK555xjyuKAXXBbY0P7vWsaEi1omMGO74DHOCNqizdJYU+XlA5kkqYpJSRnSu3KMy08TShRZGuKj8oirizJJNXNGww1+kCWjVNlUa07GFGAOMzMmhRMjOSN9CFEsVMchr5w9wXiL4JZyIAxxf9v8RBa0gOTU18o04o3wuy5Scbwb1vBDKQHJY6NyfWOctFtUReT2y066wCZbFXQL1efraJijOSNG3W9SXUg0FCFDTMNjy3oYyptqvEl2J0fEN66Q86eVDUvQt6pFQoYlueGGXSNKKMtjTJhxfGu8MaiITyx5d+h7xBSiWd29GmkaUSBFLpv9Noihe1KfTtAxMfLofKJhTnCsaoEwrCILW9B/e0MsGtP56wIr5cngoguSJwIrrgPvGhZLYElw2nSOfM0RZTaCaAfTDSMS8f0LOl/wA2oYgV+kSsfHHoqmmfMRzSzhWumLbQ4d3OG317xjD9GTOttvF5ZozpzDfFjTlHPzFy3N1N0HEZPFOZNBYRFSoqTK5Wbkrj6kpCQBTYacoGrjLnxBz9IxFlho3nCVNYxcSZM0bTaLxcH0dILZuKqlUc3XDiMgqUSz/bCImYcSDuWfvFUCWdjItvvi6V9CzBsR60jRmpJ/OG11pHASJt3AkfXTDKN6xcVKmF4u+AyjElRtSNectNAVscq1zilM4ogOfEWJBar9TtWKnGgnDFTBiHvagMBpnGIZswS7qlEhiQC3hwo+tI3CFqyOTL1rtrqV4VFJqCaMWqOUZ5tRDAodOpyrm9Wc+UVZi5jeEVOWYGodhlCs4NUkgsC4J8IVQVLcvOO6gqOdmku3Xvhy083HWAe9FS+PflFdEwm9g2A06PTKALZyzd/t6rGdZqzStFvT4bpYMN2O0WZXEgoFKjuKxzrk/Km7tToe0TkoILirViy8Sols27ornAlqLNkYBZ7RfDs0WUTQCBjy7DnHDFp0wDMpUKCCtfoPoIUaxKdQucGJbsO8YfEpxUQQcGBA9YfaL34WapNAf4p94qp4DPUSUoIwfN66REblbKa7UhXw4tX0cYoqtLpBpTF99+RjeTwadnJJxfXZtf4hk+zVoV4QgJS1T8se0bjKKM0zLl2g0Aeo0eJzFqSXUlhgHrj1pG3Z/Zqe4okAZD75xK1cCnVdOmESTj8FxZgKS1SPKBzUmt2g0zjdPBZrYNrtWoO8DPs/NL5Ng9HppGVIUYC6JfHk1a+ZrDXiAcRgO+fL7RrWrgivhGOgyYVaBcG4XevKmDEBnFHpXnVo7KSqyUUzZiWoQMfX3gS7MxzYU/mO0lcKCgm6ts3pplCX7NkggqF2vioDtQRz2dNYnEUfK7U1yrQHKCImkGhDet46wezJbH0BhFK0ezcxILVT6ocYbEzOLMaYSC9K6Q6VAneHtfDl1Ds2RDU28u8RlcNm08KtcCPWXeNYqiUMqXeenTprAzeAwpWuOmI6xqcQ4eqSBMUFEFT+EHNJId8GBPYwdNhmKlJWJZKVC8GHiYhwTXQefOFJL8FGQuzkS7wIozgaF2rzbvFZYIdwx+EjPp1HyjREtTpT7s3VBwRmDoesa6fZwrSPAQp30BGIDPTHX5xckvYqzlkSylixu5EjC87Ya3VdosiU6RUnyjqJ3C0XUysVBIDE1ASmcan/7PTRLiPBr1oXd+AzVkY4KWkDZmvUb80HJNWi4nFz5KgRXE0z+UXuGoWF+IAVDuCfJo3EezAa+6ryVJDYJuqvlwGyupGMSn2UJ+FJ11yH0iSfAogOKLlBKSVEsCxu0dxvT+o5+3LlF0odRPwlTMfVY6CdZXSXSQTj2bLDGM9XBlG54SUu9atR9YnjaRGjDuqUEpfV65Prs4jTCE0DeEFiBRsC3Og84vTOGpSmo30ByD+bxAyxoAHwehUag7h0jDNR5x2zTGNFW1cPQwupuuXO4CaMNSawL8F8IwUW1xPhfyI6xdnzB/0yerszb0B7mIzJrp/MnCudSe2EVNgrWuypFErAo7hiHIAIfIAABqVjEmEpUU1xzjQCVTF3RgwKmDVo4b1h2vz+DBQGLmt6pPXLHKK5JexRnWSWUhyCbwpoM88407JZWS4LEUYk4l6s3KDixFJoxYACgy2yiYIagbB9XzjjOV+hRRVfBa67bw0XysfT4dIUSwd1NXdDpimjiV4Ey8sR9G9YwRM8fSITUJxqDgzsO2seSzslbHlcTU3wqB3FIKjjNQkgh+o74RTIr/AFG17K2VJmqWsA3E3kg1BUSAC2bV6tBddHZ+LnsKZhGKSCwUxfAkgE6YHtAxbA9I0zw9NonLKphCVIlhk+ErCbyiQXdnm1YDEMdKnGbDKly1XUsZctakh3K7oBYkuXupVnnWOr8f0zm4v4DWWxTJrqA8IapwNMBqYFPsqZSrpKbyk3tM7rc3buI0bDbpS7AkFQXRSVhJreBdRbNqdxHnftFInzpktMpyJclU1SgWZMyaoCpwJCBTnpGlBeiNcs6pUlFaREyEAMyWfyb+4MWIw757xVtVkCiz719b+ccXZkn7iWohh29bwcWUN6zpGbMnLlA0pgDucCWEWbRxaSJLuQsKSklQyKw6gnRiS2NDnFSbKkXpFlcEJD1y105xGZZ0uxxGWY6coLYPatM1C5aUAFCSoEDwkMkVAwLk+jHIcd4nMRbpV0/EiReA/P4TTso9gco6aitKrOpTZJbuUh9YhaJkuWCSwA0Hr0IOqxT1oWsJupCVF1OnCtBjljHO2/h1rWLipai4FQQARzLMWyMZSfySmcz7U8QNplp0vuBkAHHfPptAuD8XV79FnKiZbMAasUpJSBoMm32ijxmYmWEoT+XwpAzYkqVu6jQ6ARS4PPmSbRLnKQtJlrC1EgigKXDEYs/MKyz9tKS/DNVw9RkWYSmKkKSFYFVHzwxAZj6MQnyRfChMYu9S4J5aZdY6Ti3Dz7td1a5k33Cwk3qL8XvGu4LNSxrdemMYMv2YUZ5QuYyEpCmA8SgVEBx8I+HflHjl438M04P4K6JSEqVMJfLXM4eVNospMtTKB0PV3+cV+N2NEhdxK/hQJhvEVvEpYNnTSD8J4VNnzRLRdBKb5JOCXIdsTlhqNYmMkSmVrcDKBuup2cvgz/N/KMa02tRASlzgK46Vj0pXsqiWklU1RLMCwDqNE0qWc6xxVqsn+ohUsXr6AopuuUqLpKXGKnBG74RpwlXSOJm8PkLUS9D5Gsa0iSEqG92mRaWQqu6o3pPBV3HWLqgB/pgdQLzs7Ps+ecUbTJuzSjBSWfL4hTyeIk12i40jNtNkEwYCiXZtFNiG13jA4jZSAfAaO+Qup3rzc76R2QsKa41cOCQwcHDDLSK1ssbhsVOS9QzsDhhRvOEZJBqzzkFV4EswN2pqC2YHXtjA5FqSZjFNHIIeutNMI7C0cApdSSHBydqNyIO8ZSPZRQxxNQ1CObYtjHoU4nPFmhYbDZ7omS0kgm7mXrsP2/KDS7AoqBZr2Ggc+UaFh4eUSrgpUl2pUv8AUxpKBxaufc08487ffZ0SOStEoJ+JJq9313jPWk1GFDgcD9vtHYWiQlaQGri+dMhGFMsJSSM9eYJ+0FIjiY60Vq3lCjQFiUfzAbHaFGrM4mxNUUKIHygl+8PvBZyAo1L9cYqTEOWGUeds7ONMkLMs4EVLbeUaXCXlTkuCx8Kq4BX8sYDZJgFC74d4srVefI/PaFmoSo2+D2pJQlKS4lGYhfJKvCSTqlKTXTaMv2ptN5RAo0qatRH6fdrQPNSfOBypbonpFPeJWcaAlyHAxd26xRtxBkIKk1XL92sgEkgTELU2lE4fuGkdb7Zu01RD2BsjpnKXREtQdWIYDxpbN0gVyYRpcUtIlSJiPCElapYYeICXMITjQnwk1xeL/CeIS02RRUCLyVrPNSiSS2GIHIRyHtfbf9WcjL3t8c1pvqTzBX2aOia9mXzgKZxqZ7wrckE4E9HozPGxY7bMmJF5OGLY101VXDbR45XhlnVNV+0VUdBpzP0js+HAy5KgyaqpXVJATUZ1jPkabMKLMy2W28haQWUjXBTFIZsiUndmMYFqta1JKlGoVUYZEMKYAAYaCkWOJJPvpqUlN1CXXRgTeQkBI5kNsDrFaVODKST4VEE7kGnUOe5hwzIu+zAdawXDpKQ2JKlCnPwmPQvY7hi0ImWgy0qnzhdlF3TLloQEoRWt50+Jv0isefWZAQStLO2DYeG73x8462V7XMEAEJLMQAGKwQXwoD4q4k6xYzV2VPh3NulKTLJTjRyMQ/hKkvnXOPLeN+0M9Mu8VeJcq6cLxXLXNlrVT9qE4ZqEdbZuOFUmarxX0pK1Aj4TjTNVSK/3HmvGJJmSQV+FbLUk0cpVMCkg1oCyj/5DWOqkpPperpylqCnKyaj105RcsvH1rQJM5TywoLBLkoNApqvUBtnMVbap0nevrsYBw3hq5hVSiQXoanAAAZuRHelXTlbs9v8AYX2klzLAlLpM6Qn3Rp+UD/TLnG8kIBOqTGR7W8QVK9xNQSErE4HJ7xSsYUcKUTFbgsgmwS0IAF1BLp/UCTMBbMERXnTRaOGyEKDLlTZlOoau95o8rn/T/DvX8lGSTOlzCo3lJQlCSakJSVkeamf/AIx6D/8AzeclElSlBjdSdSzEkdW7x51wxE+XfKfzy1S1OHF1ZAPUMCCP06GOnsgUxAoCG5hnBPTLeJLyNStGeM2OKe0IXOlJJIClpcf+VOmHeMP2RmE2kVULstTgnBRmEkEZsSe0WRYBMSL48Sc+nrtFyzWcImlafzAPzavzPlGNvKZqldm5xi2XUBSTnUjnWkY/+Il3U2icla1qSm4AspF1IPuysJI8XjV3ZorzbYVImonC4l3BAHwnIHM0jops5JkuwIAJcVowKT5RYybtmmkcXxH2mQDKUZdwTUAhA/IRMKCeV26e/KNazS1LVdzJYaO1H212jj7VYPeS05qkzFBv/jmAFD8loY/8xHb8LmhCkKVkGP8A1YmE64cl7DWuyslSki8Eu5q1ACeePlHHcY9pfdWhRKSUqRIVdeiXQUqKe3lHcWi2pVLWhCwVBKirIVD50NI8v4lw1cy1Sb2CpckL5fEfIwhXbN+T8O8UcdNPN4EcPLrFhbHnA5knz9GONmKK9wCojMtyiFMaA0Bbu38vGrMRdAfGK9vkBaGIBFO4Mai6BkGc1PdFTZ1qc8BrCjXkWVKUgNhtCi5ohhWK0EKIJBbJKQMKZtGwqUMGLs+H2jOWhaQ7FSs3lnoXZv6i1LmKCQRLVqWo/Qs2Ec5d+Dr/AKTRKbKJs7N5xQ4jb7qCpNSliU0JHO6+sG4fbQsBd1SedK7axlppWRrps2ZBDcoU8JuFDPjlg7eVIDKmuaM0EVEhZSvJlXUzBUpmJF5JNPjBIFcxHO2+wKmrViZhmFU1wwFQgBPI3ujR0xmUbpzaBzZoCip/iZ+5PzJjtGVeyORlWThfu6AqPLAskOC1MVZxMqU4zCqEYEaFuYHnG3KWB8+8DnochTA6uM4jdslnNTEOFi5evkVcgm6XCa4jnEl8KAogu4ryOujM0by5LZNmNusRSqpfH7RbMtGYLCAQ1aNhzrXPDtFqXwgeE1DEEkM5O1PTRekgAvl6+kHBz3NNoligMg3VLUPzIKC7l35k1POAzLG7pUXCmfe67DYVi2tqnHKGZkscPM+m84ZFMpHs5LAYjXIVBwBi9YeEplqJAAKgzs1MSOUGNoGp6RFNou1J09HT+Irm2ThcssgJKroalRkXDYYPSAGwougMGd/58h2hvxYcOac+Q9DeBLtQdxhh2jLkWwyLMl9vnB0SxkK/bCK6ZjsRg+vlzgyrQB8+38xnIoe7dy26+n7QyVNnXCKy7ThXeEidQ7vBNCyzNlAgA+n/AKidnnFLMWoQeuPzipLmamusMqZlmfPGNZUSwkixpTeugMQza6OfWMNMlsPDAlzyEqObc8olZZxCBq3aGVgLMktVNCRVs+8UZdj8d41LCuYof6i9epXP0YhNVQ6Rqyjyk15V7/0YkoxGSol+nkKfKJ4vp3jIoZYBbvA1SAaZV6v/AG0ES/l2iUtbBjjFFFFJ56dqQosqlOf5/iGicJRUCV7U3galLGfnr/UKFGlBUelsCVqzGlafWGE1xg+Wn9cxDQolEaQSQpOX1w9NDzpxTDwoz8nGQGRPfZnPrX+IIkO1Ma/P+YUKNUcgyKs1f5go5+soUKMnQRmJIY9DnSKE0hOxb0YaFAMgi2t4Thg4yP1EWUWhRG3z59CIUKBlBUzHFD0bSIzp5oPVDDQoyvZojIJzGpxqPTwCbOJGZhQo0kYYGzVcF9vpCVOUmmIx7O47Z7CFCjTIacuZTHDbWggU6WrxFzj9IUKOdGyKgWxbbf8AuGKizbv9zWFCi0GP72mOLdK0idjnEuSMfLcbwoUZIWUq8LHFifXSJhTYDHGFCggRnOA/rM9oe8GO1P5h4UaRQ0qabo5PzwhwSRChRoo6l0YZwKZNY8oUKBRe8hQoUQh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ITEhUTExMWFhUXGBkXGBgYGB4YGBYaFxgaGBgXGhgYHiggGBslHRgYIjEhJSkrLi4uFx8zODMtNygtLisBCgoKDg0OGhAQGy8lHx8tLS0tLS0tLS0tLS0tLS0tLS0tLS0tLS0tLS0tLS0tLS0tLS0tLS0tLS0tLS0tLS0tLf/AABEIALcBEwMBIgACEQEDEQH/xAAbAAABBQEBAAAAAAAAAAAAAAADAAECBAUGB//EAD0QAAECAwYEAwYGAQQCAwEAAAECEQADIQQSMUFRYQVxgZEiofAGEzKxwdEUQlJi4fEVIzNykoKiY4OTB//EABkBAQEBAQEBAAAAAAAAAAAAAAABAgMEBf/EACERAAICAwACAwEBAAAAAAAAAAABAhESEyEDMUFRYSJx/9oADAMBAAIRAxEAPwDo4eFCj6Z5BQ8KFAChQoYqgB4UNfGohXxqIgJQoa8Id4AUKFCigUKE8PADQ8NDwAoUKFAChQoUAKHeFCgBQnhQoATwoUKAE8J4UKAFDvDQoAd4Tw0KAHeE8NCgBXoUBMs6woEMI8WV+tPRP3MQPFVk/wC4P+ohfiTr67Qk2k6iPFvZ6tSJniMz9fZIiP4qYcZp7AdIkJz/AKYiZgzu9wIby6kRmqBqVk81RESAQ94xNU1O3eBG0aJSf/MfaC8pMEWQkMK+UDVJ/d8/tARal0aW4zImJ8ombV+w87yfvE2fpcUT92pqFPeJISrUd4BZeIgkgsG/cDnoIPMtIYEAq/4peLsZFFBRf1/9v5hr039R7wwmOHcjmCICq1oBYqbmkxV5WHFFj8ROAxPzhhb1/rgS5yBisYtln1goSDhXtF2mdYlcRX+s9n+kFTblH8x7N9Ih7uHuQ3BeMmbSr9Rh02lX6j3gYTvE2/dE2msAgtqtYX4xesQBGsK8NYbi6ySrYvWIrti9YDOtssYrHz+Qgdn4rJWopBqNQ0VeV+6MuC+ywLZM1MS/Gr1+UN71O3rpDCaPX9Q3fg1BPxsz0IkLevTygJWDl5w6bunnDcNQccRVoIf/ACJ/TAAlOkIS0+jDeNQdPET+mJL4gWomu8A92N+8N7saHvDeNIRXEVZACI/5BW3aIiSneF7kev6hvLqJfj16jtEDbF/qgS1pDUUXLUGFWc0oINdHpobRrI/i1frMKJFCYUTaNZxq7VNQ18pcUVm56dIiu3m6FXgAcBiaatGqFnU9Iq2uUgh15ZufpnHi3I6OJSncTU3hKn3YD5fWDcNne9YqJvOQQFBJIFaDGByZUhWdXOZ8tIsypcqUoLDAioq/kaGG+NcIosuTrKVa9VDHmMtoGiwFmKj0UBEpFsvApSQxL5Pm1cRiaQZM5Qwu/wDUHT7eZ1jC8rNYogbGmjigwrju7O/IxIWGUDRGH7vocYIbYrRJx/IkZbCApWQm7ShxZzg2Jxhtf2WkTVZEEUSl6sTr2wh0yWFEoBpgS29GgV7eGfeG1ikFn2QKILnqoBuXhgP+Pr/uHbAlvpEi8Sc+mhtZMUAVw9VWWX1fHzgB4bO/KtI3Bi8CdPKE5yAi7pEwQBNim4mZUfuhl2CYQylk73x9YO+3lDvt5CJtYxRX/wAepkgrPhLjxCkSNlmaiv74KVQhMPTrDbIYoCmTPBUynfF1fKBzPfNV/wD9G8otlew9dYQVsO38w2sYoo2ezzA4Skhy5Y561idms01IonN3dDk94uGY2XX0YczD6/uG1jBAZk+1gG6gPqbpHltE5E60Af7bk1Ll67PltE/eHXyhkzFaw2MuIT8Taf0J7iIm0Tyzpp/yAhxOPPkSIkLQMwe8TYy4kPxE/QcnEL8TO0HcfeDi0p/Se8S/GJ/SfKGxjH9Ki5s7I/L7RI+9P5iMMP4EWhbE/uhJtaNT3hsZcF9lYSZv6yfXKBTrHMWLqlKIocxXmBGkLRL17xK+g5iJtY1oo+5m/qPf+ImZc05gdR9otMP2wyVpNRdI1H9RdrLrRWInao7w8WbydPL+IaGx/ZMEc3Olz7wYpbY7Z0pAJ/DrQsnx0yrTk0aCbVi5Fcs92iSLalqM2seVs1jEwk8FnXiFEtqMDFi02NYDAFQT1jZExw4qH9etolcLVT0z1jWRcEYSbNOluoO2YEGK5kxLh0kH/tGmVCtDljvEQmtAawsmKKiJsy6rweJPny9ZxeQijlnaEtLBnL/xpEAVKOJ23zhkMUWJdnd2IoCrHJNTFiXwucSkBCiVhRSGPiCWvEbDWM2ZfANxRvZF8CXasXfZ/iRkpuTHUr3YQlQNZeBN0jAFmjSfBig9k4XMmBd1vBQh6uxLAZlkq7RbRwCb4ywWEAFV1YUUlQcBhUltIoG3gEqlAoU4wJwuEKO6iScclGBWTiBlpmgE313U3tAMaatR4uSGKL9u4StCEzLpKSAXBcssOgsKjOrNFc2KY6QATeulLVcL+DDM6YxaR7QkqVeYoWpJUnD4QRdpgM256mL1k47Jl3kAEIEwKQWqUEgLSdPC7H9o0aFpjFGH+GUCQxBDg51DuKcoGkP+YeusdDZfaB0lICAmUhMxJW6llIUL0oPViHG4rtBrKi9JKUy0GeuaJyEggA3k3khVapCRhhXVxAYnMiSrURI2c/qHox06/Z6bPUqcpaSoqFwJV4LiSBXwlTFlhmGEHtvCJU1a2RdQBSZKKQFKzRcJdqBmzMTpcDj/AHJ/UnvEhJLO6Y6Hins+lKmlpWkkBblQuoSCkLSyjeWaguGxEQm8FSZahLmXpyDeWlblkEm4wTmWFGNToYNSGKMIWdRzHeF7g6iNSdwSY92UfeKIdYu3QhqM7ly+NMorjgKwq6VoHhJvAlV4hhQY1JYOztGf6LiimqQWDkNtEVSatpXAtE7ZZFy0oUopZdwCtUrmfAhTtU6B4NMsqpcpK76FJXeAZTlxinc44QuRKRXMkvjqaA5YxBUtiA+O2kGlyJq0XkglzdcB6kYDyyz3iIkLK/dh74pdZzRhEyYpAlSTkQ/Iw5kHWnKLVosc9AClJ8JYvkX5UxrjFaWJyrwCCaPTIA7UAhkxSIqlU+LyMSRIcUP/AKmEhSxgG2Z+UETNW9cqet4mbCSK0xJFankIf3Y1PUENEvxCxiDjSnUU0iSZ6sxjrXPDvFzYpDIk5XvI/SHkyAkEJUABtQHODqUrbLzhXKMRvs7fKGbLigaVOP8AcPyhRNSg9WhRM2XFHGz7a5gCp9XdopKLPX0IH8QBrGl4/s4WaMriik4Gg0z6Rr2Diwmlia0PNusc0hAoAbx8wOcNZ7yZgKWcK1AI3LxdcfgKTR3hmHM86QNUwZHr1z7xWSXqDeOgL6NUYxNc1TtQ0wwOfeOR1sLeUS1/CuETLNgS27P5wEAPR654iCLlDGraDGISxKSMgAMRr2iSZbtXXJjEJi0th0LP3MMpb5V5jzilJFBFOvz9NElS8qNVtSevOGBOVDhT1XKIqKgai9rR96QJZNMuvwndvXOJe60Q51JZoZC/CCxDFtz0P1hxOSkOyq4lq154xLFkRLU70DUJFcBR+8WkJL3swKVahDdMYrzrQS4ZxjnXl8mh/f8AhDsDgwDHrC2LLUtc1JLL+KrZMQQQOh2h0z5968FEUu1/KC2TUNMYBNtV0PmwFBUdtomme2DnXCGTFk50+aVBRWq8AweoNXL7vg+DCHRbZyZpnOpMxRLqfFxjTlCRbKUSNGbCKtqtZSaBLHX+vtDJlsvWj2knqR7r3hTdVecMCCTUXsai9T90Z8ni8xBvXqpArslRUkdHLc4xOIWq+ckqyan9xXUVJT4lXgfnkI6LJrpnI3rTblT5NxKykFYW7C8SN9stDGxwXjC5CCm6FBILOHuEhTkHU3j3jlJSSi6RMocn1rTSNazTwRj9fIQcmiqRrWXjM9JwxCU1Dp8ASxqNUgmAo4jMSpZKQ594QWdisXXargOKGM38UlILqodsIeVbUqqlTMGb6xnJmsjWtXFZsxKkK8SVLvtgEkvQDKJyuN3Stfu2C0h7pIYgYgDKpphWMgTFMx0qcetcYQI+EVJDMSwi5DI0f8oAhN6VeVcZSsFLVfvO+XhATTJ4LbLahQCUylAMo3k3RW8MXqQUk8ikbvklSgwcFumWUWJE9y4qkZg0fcZxHIJly029AICZJue8JNTeKKJTLCi7Zl2z7R4rbZB92ZMtQDKCwS7XQhlEnUqVt4RFIlYchyew67Q5tKjjewowoesXP8FlgTEFhiOezwyprpAanPF8oHZ3ZynXKDMDgkg+ReMcNWVVSCagkDp9oUXEoDVNYaLZKOMVwqYWo5z29CATuBzCWCDTSmW8dihhRn5uMIkZgi7WjlSORHBC1UFJZyRr0h0ezz1mJIcVIypRo65MwbwypjfqMN0hSMaVwdIYpJalYLJlN4UqJIOZfpWNe9scNPvA1T0gFiDTClYxm2Ch7s51IqwDnmwiaQofmrizfeBTLWCC6qnQVJ0ru3aK9q4uD4UgA0LjMjMaRbbFmgqUcSSOnaghmQA70wL/AC2jMVxlTg4UrXHXq4gE23lTA5PXn6HaHRZuJs8tXwvexoa1zYxMWcux3YvnHNotiwXc60PT794tyuNzMCfWZ+cOizZEtSvCN8qY4+UEkWbVOA0dztWnWMyTxBvzVNcPrGlZp5Ux97VuVd+xjORQgsQfMVrm76Q02wA4dq/OLMs1qo64isDSkEtdVjr0wB2hbLRW/ADEK6N5GCizDNn1P2gk1MpN4qBpqo+QJzijLt9mJLPq5LjzMSyUWRYk6vzq3aIzLAFBlE45UgwTLIvJIrUHEOc+0Jkiqru2vlC2WigngssEm6FE0qXz8olN4IhX9/xF0mWP07YkxNN05DPaLlIUZ6uEIIZ3BOIO+EMng4BcTCkDIVpGiWAoMdoipFB8+cLkMTOm8LGRJ35+hAJFgUEsTXamcbgTQBqdoCtYSpsAGfWsFZcQEuWWYjDdzpARYg7lnGF0xG3TkowxVuW1jCm22Y7EmjHTONKyejfNnCSSWD713gqZLs5J9fKOTXalLLgqfc55xYTxBSGAcUyrnV9C7wpkyOnAOHn65xO4ciMK555xjyuKAXXBbY0P7vWsaEi1omMGO74DHOCNqizdJYU+XlA5kkqYpJSRnSu3KMy08TShRZGuKj8oirizJJNXNGww1+kCWjVNlUa07GFGAOMzMmhRMjOSN9CFEsVMchr5w9wXiL4JZyIAxxf9v8RBa0gOTU18o04o3wuy5Scbwb1vBDKQHJY6NyfWOctFtUReT2y066wCZbFXQL1efraJijOSNG3W9SXUg0FCFDTMNjy3oYyptqvEl2J0fEN66Q86eVDUvQt6pFQoYlueGGXSNKKMtjTJhxfGu8MaiITyx5d+h7xBSiWd29GmkaUSBFLpv9Noihe1KfTtAxMfLofKJhTnCsaoEwrCILW9B/e0MsGtP56wIr5cngoguSJwIrrgPvGhZLYElw2nSOfM0RZTaCaAfTDSMS8f0LOl/wA2oYgV+kSsfHHoqmmfMRzSzhWumLbQ4d3OG317xjD9GTOttvF5ZozpzDfFjTlHPzFy3N1N0HEZPFOZNBYRFSoqTK5Wbkrj6kpCQBTYacoGrjLnxBz9IxFlho3nCVNYxcSZM0bTaLxcH0dILZuKqlUc3XDiMgqUSz/bCImYcSDuWfvFUCWdjItvvi6V9CzBsR60jRmpJ/OG11pHASJt3AkfXTDKN6xcVKmF4u+AyjElRtSNectNAVscq1zilM4ogOfEWJBar9TtWKnGgnDFTBiHvagMBpnGIZswS7qlEhiQC3hwo+tI3CFqyOTL1rtrqV4VFJqCaMWqOUZ5tRDAodOpyrm9Wc+UVZi5jeEVOWYGodhlCs4NUkgsC4J8IVQVLcvOO6gqOdmku3Xvhy083HWAe9FS+PflFdEwm9g2A06PTKALZyzd/t6rGdZqzStFvT4bpYMN2O0WZXEgoFKjuKxzrk/Km7tToe0TkoILirViy8Sols27ornAlqLNkYBZ7RfDs0WUTQCBjy7DnHDFp0wDMpUKCCtfoPoIUaxKdQucGJbsO8YfEpxUQQcGBA9YfaL34WapNAf4p94qp4DPUSUoIwfN66REblbKa7UhXw4tX0cYoqtLpBpTF99+RjeTwadnJJxfXZtf4hk+zVoV4QgJS1T8se0bjKKM0zLl2g0Aeo0eJzFqSXUlhgHrj1pG3Z/Zqe4okAZD75xK1cCnVdOmESTj8FxZgKS1SPKBzUmt2g0zjdPBZrYNrtWoO8DPs/NL5Ng9HppGVIUYC6JfHk1a+ZrDXiAcRgO+fL7RrWrgivhGOgyYVaBcG4XevKmDEBnFHpXnVo7KSqyUUzZiWoQMfX3gS7MxzYU/mO0lcKCgm6ts3pplCX7NkggqF2vioDtQRz2dNYnEUfK7U1yrQHKCImkGhDet46wezJbH0BhFK0ezcxILVT6ocYbEzOLMaYSC9K6Q6VAneHtfDl1Ds2RDU28u8RlcNm08KtcCPWXeNYqiUMqXeenTprAzeAwpWuOmI6xqcQ4eqSBMUFEFT+EHNJId8GBPYwdNhmKlJWJZKVC8GHiYhwTXQefOFJL8FGQuzkS7wIozgaF2rzbvFZYIdwx+EjPp1HyjREtTpT7s3VBwRmDoesa6fZwrSPAQp30BGIDPTHX5xckvYqzlkSylixu5EjC87Ya3VdosiU6RUnyjqJ3C0XUysVBIDE1ASmcan/7PTRLiPBr1oXd+AzVkY4KWkDZmvUb80HJNWi4nFz5KgRXE0z+UXuGoWF+IAVDuCfJo3EezAa+6ryVJDYJuqvlwGyupGMSn2UJ+FJ11yH0iSfAogOKLlBKSVEsCxu0dxvT+o5+3LlF0odRPwlTMfVY6CdZXSXSQTj2bLDGM9XBlG54SUu9atR9YnjaRGjDuqUEpfV65Prs4jTCE0DeEFiBRsC3Og84vTOGpSmo30ByD+bxAyxoAHwehUag7h0jDNR5x2zTGNFW1cPQwupuuXO4CaMNSawL8F8IwUW1xPhfyI6xdnzB/0yerszb0B7mIzJrp/MnCudSe2EVNgrWuypFErAo7hiHIAIfIAABqVjEmEpUU1xzjQCVTF3RgwKmDVo4b1h2vz+DBQGLmt6pPXLHKK5JexRnWSWUhyCbwpoM88407JZWS4LEUYk4l6s3KDixFJoxYACgy2yiYIagbB9XzjjOV+hRRVfBa67bw0XysfT4dIUSwd1NXdDpimjiV4Ey8sR9G9YwRM8fSITUJxqDgzsO2seSzslbHlcTU3wqB3FIKjjNQkgh+o74RTIr/AFG17K2VJmqWsA3E3kg1BUSAC2bV6tBddHZ+LnsKZhGKSCwUxfAkgE6YHtAxbA9I0zw9NonLKphCVIlhk+ErCbyiQXdnm1YDEMdKnGbDKly1XUsZctakh3K7oBYkuXupVnnWOr8f0zm4v4DWWxTJrqA8IapwNMBqYFPsqZSrpKbyk3tM7rc3buI0bDbpS7AkFQXRSVhJreBdRbNqdxHnftFInzpktMpyJclU1SgWZMyaoCpwJCBTnpGlBeiNcs6pUlFaREyEAMyWfyb+4MWIw757xVtVkCiz719b+ccXZkn7iWohh29bwcWUN6zpGbMnLlA0pgDucCWEWbRxaSJLuQsKSklQyKw6gnRiS2NDnFSbKkXpFlcEJD1y105xGZZ0uxxGWY6coLYPatM1C5aUAFCSoEDwkMkVAwLk+jHIcd4nMRbpV0/EiReA/P4TTso9gco6aitKrOpTZJbuUh9YhaJkuWCSwA0Hr0IOqxT1oWsJupCVF1OnCtBjljHO2/h1rWLipai4FQQARzLMWyMZSfySmcz7U8QNplp0vuBkAHHfPptAuD8XV79FnKiZbMAasUpJSBoMm32ijxmYmWEoT+XwpAzYkqVu6jQ6ARS4PPmSbRLnKQtJlrC1EgigKXDEYs/MKyz9tKS/DNVw9RkWYSmKkKSFYFVHzwxAZj6MQnyRfChMYu9S4J5aZdY6Ti3Dz7td1a5k33Cwk3qL8XvGu4LNSxrdemMYMv2YUZ5QuYyEpCmA8SgVEBx8I+HflHjl438M04P4K6JSEqVMJfLXM4eVNospMtTKB0PV3+cV+N2NEhdxK/hQJhvEVvEpYNnTSD8J4VNnzRLRdBKb5JOCXIdsTlhqNYmMkSmVrcDKBuup2cvgz/N/KMa02tRASlzgK46Vj0pXsqiWklU1RLMCwDqNE0qWc6xxVqsn+ohUsXr6AopuuUqLpKXGKnBG74RpwlXSOJm8PkLUS9D5Gsa0iSEqG92mRaWQqu6o3pPBV3HWLqgB/pgdQLzs7Ps+ecUbTJuzSjBSWfL4hTyeIk12i40jNtNkEwYCiXZtFNiG13jA4jZSAfAaO+Qup3rzc76R2QsKa41cOCQwcHDDLSK1ssbhsVOS9QzsDhhRvOEZJBqzzkFV4EswN2pqC2YHXtjA5FqSZjFNHIIeutNMI7C0cApdSSHBydqNyIO8ZSPZRQxxNQ1CObYtjHoU4nPFmhYbDZ7omS0kgm7mXrsP2/KDS7AoqBZr2Ggc+UaFh4eUSrgpUl2pUv8AUxpKBxaufc08487ffZ0SOStEoJ+JJq9313jPWk1GFDgcD9vtHYWiQlaQGri+dMhGFMsJSSM9eYJ+0FIjiY60Vq3lCjQFiUfzAbHaFGrM4mxNUUKIHygl+8PvBZyAo1L9cYqTEOWGUeds7ONMkLMs4EVLbeUaXCXlTkuCx8Kq4BX8sYDZJgFC74d4srVefI/PaFmoSo2+D2pJQlKS4lGYhfJKvCSTqlKTXTaMv2ptN5RAo0qatRH6fdrQPNSfOBypbonpFPeJWcaAlyHAxd26xRtxBkIKk1XL92sgEkgTELU2lE4fuGkdb7Zu01RD2BsjpnKXREtQdWIYDxpbN0gVyYRpcUtIlSJiPCElapYYeICXMITjQnwk1xeL/CeIS02RRUCLyVrPNSiSS2GIHIRyHtfbf9WcjL3t8c1pvqTzBX2aOia9mXzgKZxqZ7wrckE4E9HozPGxY7bMmJF5OGLY101VXDbR45XhlnVNV+0VUdBpzP0js+HAy5KgyaqpXVJATUZ1jPkabMKLMy2W28haQWUjXBTFIZsiUndmMYFqta1JKlGoVUYZEMKYAAYaCkWOJJPvpqUlN1CXXRgTeQkBI5kNsDrFaVODKST4VEE7kGnUOe5hwzIu+zAdawXDpKQ2JKlCnPwmPQvY7hi0ImWgy0qnzhdlF3TLloQEoRWt50+Jv0isefWZAQStLO2DYeG73x8462V7XMEAEJLMQAGKwQXwoD4q4k6xYzV2VPh3NulKTLJTjRyMQ/hKkvnXOPLeN+0M9Mu8VeJcq6cLxXLXNlrVT9qE4ZqEdbZuOFUmarxX0pK1Aj4TjTNVSK/3HmvGJJmSQV+FbLUk0cpVMCkg1oCyj/5DWOqkpPperpylqCnKyaj105RcsvH1rQJM5TywoLBLkoNApqvUBtnMVbap0nevrsYBw3hq5hVSiQXoanAAAZuRHelXTlbs9v8AYX2klzLAlLpM6Qn3Rp+UD/TLnG8kIBOqTGR7W8QVK9xNQSErE4HJ7xSsYUcKUTFbgsgmwS0IAF1BLp/UCTMBbMERXnTRaOGyEKDLlTZlOoau95o8rn/T/DvX8lGSTOlzCo3lJQlCSakJSVkeamf/AIx6D/8AzeclElSlBjdSdSzEkdW7x51wxE+XfKfzy1S1OHF1ZAPUMCCP06GOnsgUxAoCG5hnBPTLeJLyNStGeM2OKe0IXOlJJIClpcf+VOmHeMP2RmE2kVULstTgnBRmEkEZsSe0WRYBMSL48Sc+nrtFyzWcImlafzAPzavzPlGNvKZqldm5xi2XUBSTnUjnWkY/+Il3U2icla1qSm4AspF1IPuysJI8XjV3ZorzbYVImonC4l3BAHwnIHM0jops5JkuwIAJcVowKT5RYybtmmkcXxH2mQDKUZdwTUAhA/IRMKCeV26e/KNazS1LVdzJYaO1H212jj7VYPeS05qkzFBv/jmAFD8loY/8xHb8LmhCkKVkGP8A1YmE64cl7DWuyslSki8Eu5q1ACeePlHHcY9pfdWhRKSUqRIVdeiXQUqKe3lHcWi2pVLWhCwVBKirIVD50NI8v4lw1cy1Sb2CpckL5fEfIwhXbN+T8O8UcdNPN4EcPLrFhbHnA5knz9GONmKK9wCojMtyiFMaA0Bbu38vGrMRdAfGK9vkBaGIBFO4Mai6BkGc1PdFTZ1qc8BrCjXkWVKUgNhtCi5ohhWK0EKIJBbJKQMKZtGwqUMGLs+H2jOWhaQ7FSs3lnoXZv6i1LmKCQRLVqWo/Qs2Ec5d+Dr/AKTRKbKJs7N5xQ4jb7qCpNSliU0JHO6+sG4fbQsBd1SedK7axlppWRrps2ZBDcoU8JuFDPjlg7eVIDKmuaM0EVEhZSvJlXUzBUpmJF5JNPjBIFcxHO2+wKmrViZhmFU1wwFQgBPI3ujR0xmUbpzaBzZoCip/iZ+5PzJjtGVeyORlWThfu6AqPLAskOC1MVZxMqU4zCqEYEaFuYHnG3KWB8+8DnochTA6uM4jdslnNTEOFi5evkVcgm6XCa4jnEl8KAogu4ryOujM0by5LZNmNusRSqpfH7RbMtGYLCAQ1aNhzrXPDtFqXwgeE1DEEkM5O1PTRekgAvl6+kHBz3NNoligMg3VLUPzIKC7l35k1POAzLG7pUXCmfe67DYVi2tqnHKGZkscPM+m84ZFMpHs5LAYjXIVBwBi9YeEplqJAAKgzs1MSOUGNoGp6RFNou1J09HT+Irm2ThcssgJKroalRkXDYYPSAGwougMGd/58h2hvxYcOac+Q9DeBLtQdxhh2jLkWwyLMl9vnB0SxkK/bCK6ZjsRg+vlzgyrQB8+38xnIoe7dy26+n7QyVNnXCKy7ThXeEidQ7vBNCyzNlAgA+n/AKidnnFLMWoQeuPzipLmamusMqZlmfPGNZUSwkixpTeugMQza6OfWMNMlsPDAlzyEqObc8olZZxCBq3aGVgLMktVNCRVs+8UZdj8d41LCuYof6i9epXP0YhNVQ6Rqyjyk15V7/0YkoxGSol+nkKfKJ4vp3jIoZYBbvA1SAaZV6v/AG0ES/l2iUtbBjjFFFFJ56dqQosqlOf5/iGicJRUCV7U3galLGfnr/UKFGlBUelsCVqzGlafWGE1xg+Wn9cxDQolEaQSQpOX1w9NDzpxTDwoz8nGQGRPfZnPrX+IIkO1Ma/P+YUKNUcgyKs1f5go5+soUKMnQRmJIY9DnSKE0hOxb0YaFAMgi2t4Thg4yP1EWUWhRG3z59CIUKBlBUzHFD0bSIzp5oPVDDQoyvZojIJzGpxqPTwCbOJGZhQo0kYYGzVcF9vpCVOUmmIx7O47Z7CFCjTIacuZTHDbWggU6WrxFzj9IUKOdGyKgWxbbf8AuGKizbv9zWFCi0GP72mOLdK0idjnEuSMfLcbwoUZIWUq8LHFifXSJhTYDHGFCggRnOA/rM9oe8GO1P5h4UaRQ0qabo5PzwhwSRChRoo6l0YZwKZNY8oUKBRe8hQoUQh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http://revistapesquisa.fapesp.br/wp-content/uploads/2013/04/048-052_Biota_206-300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4" y="1772816"/>
            <a:ext cx="8434242" cy="37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Vinicius\Downloads\1372861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43" y="1419436"/>
            <a:ext cx="72345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Climate</a:t>
            </a:r>
            <a:endParaRPr lang="en-US" dirty="0"/>
          </a:p>
        </p:txBody>
      </p:sp>
      <p:pic>
        <p:nvPicPr>
          <p:cNvPr id="6146" name="Picture 2" descr="Climograma, Pam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76" y="1268760"/>
            <a:ext cx="6869555" cy="4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661248"/>
            <a:ext cx="480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From: https://pt.climate-data.org/location/765026/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016_021_CAPA_Clima1_210-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47903"/>
            <a:ext cx="4968552" cy="56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Deserfication of some areas (Uruguaiana)</a:t>
            </a:r>
          </a:p>
          <a:p>
            <a:r>
              <a:rPr lang="pt-BR" dirty="0" smtClean="0"/>
              <a:t>Rise of rain intensities and rate</a:t>
            </a:r>
          </a:p>
          <a:p>
            <a:r>
              <a:rPr lang="pt-BR" dirty="0" smtClean="0"/>
              <a:t>Presence of events like Hurricanes (Catarina in 2004)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2492896"/>
            <a:ext cx="5512656" cy="15491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8000" dirty="0" smtClean="0"/>
              <a:t>Thank you!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58113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305</TotalTime>
  <Words>196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Climate and Climate change of Brazilian Pampas Region</vt:lpstr>
      <vt:lpstr>Introduction</vt:lpstr>
      <vt:lpstr>Vegetation</vt:lpstr>
      <vt:lpstr>Vegetation</vt:lpstr>
      <vt:lpstr>PowerPoint Presentation</vt:lpstr>
      <vt:lpstr>Climate</vt:lpstr>
      <vt:lpstr>Climate</vt:lpstr>
      <vt:lpstr>Climate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Climate change of Brazilian Pampas Region</dc:title>
  <dc:creator>Vinicius Barros</dc:creator>
  <cp:lastModifiedBy>Vinicius Barros</cp:lastModifiedBy>
  <cp:revision>12</cp:revision>
  <dcterms:created xsi:type="dcterms:W3CDTF">2017-10-25T13:55:20Z</dcterms:created>
  <dcterms:modified xsi:type="dcterms:W3CDTF">2017-10-26T23:19:13Z</dcterms:modified>
</cp:coreProperties>
</file>