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4" r:id="rId5"/>
    <p:sldId id="260" r:id="rId6"/>
    <p:sldId id="261" r:id="rId7"/>
    <p:sldId id="262" r:id="rId8"/>
    <p:sldId id="263" r:id="rId9"/>
    <p:sldId id="259" r:id="rId10"/>
    <p:sldId id="266" r:id="rId11"/>
    <p:sldId id="265" r:id="rId12"/>
    <p:sldId id="267" r:id="rId13"/>
  </p:sldIdLst>
  <p:sldSz cx="9144000" cy="6858000" type="screen4x3"/>
  <p:notesSz cx="6858000" cy="9144000"/>
  <p:defaultTextStyle>
    <a:defPPr>
      <a:defRPr lang="az-Latn-A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132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A231-D2E8-42A1-921D-6B06D81CB6A2}" type="datetimeFigureOut">
              <a:rPr lang="az-Latn-AZ" smtClean="0"/>
              <a:t>08.12.2017</a:t>
            </a:fld>
            <a:endParaRPr lang="az-Latn-A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z-Latn-A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B08D3-4828-4063-9B4F-5DF14C10681E}" type="slidenum">
              <a:rPr lang="az-Latn-AZ" smtClean="0"/>
              <a:t>‹#›</a:t>
            </a:fld>
            <a:endParaRPr lang="az-Latn-AZ"/>
          </a:p>
        </p:txBody>
      </p:sp>
    </p:spTree>
    <p:extLst>
      <p:ext uri="{BB962C8B-B14F-4D97-AF65-F5344CB8AC3E}">
        <p14:creationId xmlns:p14="http://schemas.microsoft.com/office/powerpoint/2010/main" val="2725473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A231-D2E8-42A1-921D-6B06D81CB6A2}" type="datetimeFigureOut">
              <a:rPr lang="az-Latn-AZ" smtClean="0"/>
              <a:t>08.12.2017</a:t>
            </a:fld>
            <a:endParaRPr lang="az-Latn-A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z-Latn-A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B08D3-4828-4063-9B4F-5DF14C10681E}" type="slidenum">
              <a:rPr lang="az-Latn-AZ" smtClean="0"/>
              <a:t>‹#›</a:t>
            </a:fld>
            <a:endParaRPr lang="az-Latn-AZ"/>
          </a:p>
        </p:txBody>
      </p:sp>
    </p:spTree>
    <p:extLst>
      <p:ext uri="{BB962C8B-B14F-4D97-AF65-F5344CB8AC3E}">
        <p14:creationId xmlns:p14="http://schemas.microsoft.com/office/powerpoint/2010/main" val="1539299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A231-D2E8-42A1-921D-6B06D81CB6A2}" type="datetimeFigureOut">
              <a:rPr lang="az-Latn-AZ" smtClean="0"/>
              <a:t>08.12.2017</a:t>
            </a:fld>
            <a:endParaRPr lang="az-Latn-A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z-Latn-A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B08D3-4828-4063-9B4F-5DF14C10681E}" type="slidenum">
              <a:rPr lang="az-Latn-AZ" smtClean="0"/>
              <a:t>‹#›</a:t>
            </a:fld>
            <a:endParaRPr lang="az-Latn-AZ"/>
          </a:p>
        </p:txBody>
      </p:sp>
    </p:spTree>
    <p:extLst>
      <p:ext uri="{BB962C8B-B14F-4D97-AF65-F5344CB8AC3E}">
        <p14:creationId xmlns:p14="http://schemas.microsoft.com/office/powerpoint/2010/main" val="3961035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A231-D2E8-42A1-921D-6B06D81CB6A2}" type="datetimeFigureOut">
              <a:rPr lang="az-Latn-AZ" smtClean="0"/>
              <a:t>08.12.2017</a:t>
            </a:fld>
            <a:endParaRPr lang="az-Latn-A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z-Latn-A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B08D3-4828-4063-9B4F-5DF14C10681E}" type="slidenum">
              <a:rPr lang="az-Latn-AZ" smtClean="0"/>
              <a:t>‹#›</a:t>
            </a:fld>
            <a:endParaRPr lang="az-Latn-AZ"/>
          </a:p>
        </p:txBody>
      </p:sp>
    </p:spTree>
    <p:extLst>
      <p:ext uri="{BB962C8B-B14F-4D97-AF65-F5344CB8AC3E}">
        <p14:creationId xmlns:p14="http://schemas.microsoft.com/office/powerpoint/2010/main" val="3749732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A231-D2E8-42A1-921D-6B06D81CB6A2}" type="datetimeFigureOut">
              <a:rPr lang="az-Latn-AZ" smtClean="0"/>
              <a:t>08.12.2017</a:t>
            </a:fld>
            <a:endParaRPr lang="az-Latn-A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z-Latn-A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B08D3-4828-4063-9B4F-5DF14C10681E}" type="slidenum">
              <a:rPr lang="az-Latn-AZ" smtClean="0"/>
              <a:t>‹#›</a:t>
            </a:fld>
            <a:endParaRPr lang="az-Latn-AZ"/>
          </a:p>
        </p:txBody>
      </p:sp>
    </p:spTree>
    <p:extLst>
      <p:ext uri="{BB962C8B-B14F-4D97-AF65-F5344CB8AC3E}">
        <p14:creationId xmlns:p14="http://schemas.microsoft.com/office/powerpoint/2010/main" val="2272528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A231-D2E8-42A1-921D-6B06D81CB6A2}" type="datetimeFigureOut">
              <a:rPr lang="az-Latn-AZ" smtClean="0"/>
              <a:t>08.12.2017</a:t>
            </a:fld>
            <a:endParaRPr lang="az-Latn-A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z-Latn-A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B08D3-4828-4063-9B4F-5DF14C10681E}" type="slidenum">
              <a:rPr lang="az-Latn-AZ" smtClean="0"/>
              <a:t>‹#›</a:t>
            </a:fld>
            <a:endParaRPr lang="az-Latn-AZ"/>
          </a:p>
        </p:txBody>
      </p:sp>
    </p:spTree>
    <p:extLst>
      <p:ext uri="{BB962C8B-B14F-4D97-AF65-F5344CB8AC3E}">
        <p14:creationId xmlns:p14="http://schemas.microsoft.com/office/powerpoint/2010/main" val="1872752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A231-D2E8-42A1-921D-6B06D81CB6A2}" type="datetimeFigureOut">
              <a:rPr lang="az-Latn-AZ" smtClean="0"/>
              <a:t>08.12.2017</a:t>
            </a:fld>
            <a:endParaRPr lang="az-Latn-A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z-Latn-A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B08D3-4828-4063-9B4F-5DF14C10681E}" type="slidenum">
              <a:rPr lang="az-Latn-AZ" smtClean="0"/>
              <a:t>‹#›</a:t>
            </a:fld>
            <a:endParaRPr lang="az-Latn-AZ"/>
          </a:p>
        </p:txBody>
      </p:sp>
    </p:spTree>
    <p:extLst>
      <p:ext uri="{BB962C8B-B14F-4D97-AF65-F5344CB8AC3E}">
        <p14:creationId xmlns:p14="http://schemas.microsoft.com/office/powerpoint/2010/main" val="3647027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A231-D2E8-42A1-921D-6B06D81CB6A2}" type="datetimeFigureOut">
              <a:rPr lang="az-Latn-AZ" smtClean="0"/>
              <a:t>08.12.2017</a:t>
            </a:fld>
            <a:endParaRPr lang="az-Latn-A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z-Latn-A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B08D3-4828-4063-9B4F-5DF14C10681E}" type="slidenum">
              <a:rPr lang="az-Latn-AZ" smtClean="0"/>
              <a:t>‹#›</a:t>
            </a:fld>
            <a:endParaRPr lang="az-Latn-AZ"/>
          </a:p>
        </p:txBody>
      </p:sp>
    </p:spTree>
    <p:extLst>
      <p:ext uri="{BB962C8B-B14F-4D97-AF65-F5344CB8AC3E}">
        <p14:creationId xmlns:p14="http://schemas.microsoft.com/office/powerpoint/2010/main" val="3114028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A231-D2E8-42A1-921D-6B06D81CB6A2}" type="datetimeFigureOut">
              <a:rPr lang="az-Latn-AZ" smtClean="0"/>
              <a:t>08.12.2017</a:t>
            </a:fld>
            <a:endParaRPr lang="az-Latn-A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z-Latn-A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B08D3-4828-4063-9B4F-5DF14C10681E}" type="slidenum">
              <a:rPr lang="az-Latn-AZ" smtClean="0"/>
              <a:t>‹#›</a:t>
            </a:fld>
            <a:endParaRPr lang="az-Latn-AZ"/>
          </a:p>
        </p:txBody>
      </p:sp>
    </p:spTree>
    <p:extLst>
      <p:ext uri="{BB962C8B-B14F-4D97-AF65-F5344CB8AC3E}">
        <p14:creationId xmlns:p14="http://schemas.microsoft.com/office/powerpoint/2010/main" val="3630908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A231-D2E8-42A1-921D-6B06D81CB6A2}" type="datetimeFigureOut">
              <a:rPr lang="az-Latn-AZ" smtClean="0"/>
              <a:t>08.12.2017</a:t>
            </a:fld>
            <a:endParaRPr lang="az-Latn-A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z-Latn-A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B08D3-4828-4063-9B4F-5DF14C10681E}" type="slidenum">
              <a:rPr lang="az-Latn-AZ" smtClean="0"/>
              <a:t>‹#›</a:t>
            </a:fld>
            <a:endParaRPr lang="az-Latn-AZ"/>
          </a:p>
        </p:txBody>
      </p:sp>
    </p:spTree>
    <p:extLst>
      <p:ext uri="{BB962C8B-B14F-4D97-AF65-F5344CB8AC3E}">
        <p14:creationId xmlns:p14="http://schemas.microsoft.com/office/powerpoint/2010/main" val="2084474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A231-D2E8-42A1-921D-6B06D81CB6A2}" type="datetimeFigureOut">
              <a:rPr lang="az-Latn-AZ" smtClean="0"/>
              <a:t>08.12.2017</a:t>
            </a:fld>
            <a:endParaRPr lang="az-Latn-A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z-Latn-A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B08D3-4828-4063-9B4F-5DF14C10681E}" type="slidenum">
              <a:rPr lang="az-Latn-AZ" smtClean="0"/>
              <a:t>‹#›</a:t>
            </a:fld>
            <a:endParaRPr lang="az-Latn-AZ"/>
          </a:p>
        </p:txBody>
      </p:sp>
    </p:spTree>
    <p:extLst>
      <p:ext uri="{BB962C8B-B14F-4D97-AF65-F5344CB8AC3E}">
        <p14:creationId xmlns:p14="http://schemas.microsoft.com/office/powerpoint/2010/main" val="173710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4A231-D2E8-42A1-921D-6B06D81CB6A2}" type="datetimeFigureOut">
              <a:rPr lang="az-Latn-AZ" smtClean="0"/>
              <a:t>08.12.2017</a:t>
            </a:fld>
            <a:endParaRPr lang="az-Latn-A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z-Latn-A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B08D3-4828-4063-9B4F-5DF14C10681E}" type="slidenum">
              <a:rPr lang="az-Latn-AZ" smtClean="0"/>
              <a:t>‹#›</a:t>
            </a:fld>
            <a:endParaRPr lang="az-Latn-AZ"/>
          </a:p>
        </p:txBody>
      </p:sp>
    </p:spTree>
    <p:extLst>
      <p:ext uri="{BB962C8B-B14F-4D97-AF65-F5344CB8AC3E}">
        <p14:creationId xmlns:p14="http://schemas.microsoft.com/office/powerpoint/2010/main" val="1585467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vescience.com/57999-caspian-sea-facts.html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7091" y="1267557"/>
            <a:ext cx="5725423" cy="114490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z-Latn-AZ" sz="30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Climate</a:t>
            </a:r>
            <a:r>
              <a:rPr lang="az-Latn-AZ" sz="3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z-Latn-AZ" sz="30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Change</a:t>
            </a:r>
            <a:r>
              <a:rPr lang="az-Latn-AZ" sz="3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Impacts </a:t>
            </a:r>
            <a:r>
              <a:rPr lang="az-Latn-AZ" sz="3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az-Latn-AZ" sz="30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Caspian</a:t>
            </a:r>
            <a:r>
              <a:rPr lang="az-Latn-AZ" sz="3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z-Latn-AZ" sz="30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Sea</a:t>
            </a:r>
            <a:r>
              <a:rPr lang="en-US" sz="3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Basin</a:t>
            </a:r>
            <a:endParaRPr lang="az-Latn-AZ" sz="3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435" y="1267557"/>
            <a:ext cx="1809751" cy="1809751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75323" y="3077307"/>
            <a:ext cx="5008959" cy="89154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z-Latn-AZ" sz="2400" dirty="0" err="1"/>
              <a:t>Global</a:t>
            </a:r>
            <a:r>
              <a:rPr lang="az-Latn-AZ" sz="2400" dirty="0"/>
              <a:t> and </a:t>
            </a:r>
            <a:r>
              <a:rPr lang="en-US" sz="2400" dirty="0"/>
              <a:t>Regional Climate Change</a:t>
            </a:r>
          </a:p>
          <a:p>
            <a:pPr algn="ctr"/>
            <a:r>
              <a:rPr lang="en-US" sz="2400" dirty="0"/>
              <a:t>Ramal Dadashov – EEGZ48</a:t>
            </a:r>
            <a:endParaRPr lang="az-Latn-AZ" sz="2400" dirty="0"/>
          </a:p>
        </p:txBody>
      </p:sp>
    </p:spTree>
    <p:extLst>
      <p:ext uri="{BB962C8B-B14F-4D97-AF65-F5344CB8AC3E}">
        <p14:creationId xmlns:p14="http://schemas.microsoft.com/office/powerpoint/2010/main" val="218028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0" y="556591"/>
            <a:ext cx="7904559" cy="6096000"/>
          </a:xfrm>
        </p:spPr>
        <p:txBody>
          <a:bodyPr/>
          <a:lstStyle/>
          <a:p>
            <a:pPr algn="ctr"/>
            <a:r>
              <a:rPr lang="az-Latn-AZ" sz="2400" b="1" dirty="0" err="1" smtClean="0"/>
              <a:t>Result</a:t>
            </a:r>
            <a:endParaRPr lang="az-Latn-AZ" sz="2400" b="1" dirty="0" smtClean="0"/>
          </a:p>
          <a:p>
            <a:r>
              <a:rPr lang="en-US" sz="2000" dirty="0" smtClean="0"/>
              <a:t>If we summarize all information, conclusion is that; There are several impacts of Climate Change:</a:t>
            </a:r>
          </a:p>
          <a:p>
            <a:r>
              <a:rPr lang="en-US" sz="2000" dirty="0" smtClean="0"/>
              <a:t>On Atmosphere- Expected increasing of temperature will be around 4.5 and 6 for end of this century. </a:t>
            </a:r>
            <a:endParaRPr lang="en-US" sz="2000" dirty="0"/>
          </a:p>
          <a:p>
            <a:r>
              <a:rPr lang="en-US" sz="2000" dirty="0" smtClean="0"/>
              <a:t>On land and sea-severe desertification and habitat lost because of oil and gas industry </a:t>
            </a:r>
          </a:p>
          <a:p>
            <a:r>
              <a:rPr lang="en-US" sz="2000" dirty="0" smtClean="0"/>
              <a:t>In the northern part of Caspian </a:t>
            </a:r>
            <a:r>
              <a:rPr lang="en-US" sz="2000" dirty="0"/>
              <a:t>S</a:t>
            </a:r>
            <a:r>
              <a:rPr lang="en-US" sz="2000" dirty="0" smtClean="0"/>
              <a:t>ea basin has increasing precipitation, while, southern part of Caspian Sea basin has decreasing precipitation</a:t>
            </a:r>
          </a:p>
          <a:p>
            <a:r>
              <a:rPr lang="en-US" sz="2000" dirty="0" smtClean="0"/>
              <a:t>There is flooding risk in the plenty of place where rivers meet with sea. Especially,  in the Volga and Ural river basins.</a:t>
            </a:r>
          </a:p>
          <a:p>
            <a:r>
              <a:rPr lang="en-US" sz="2000" dirty="0" smtClean="0"/>
              <a:t>On water basin: Reduction of water resources due to temperature increase, indirectly Climate Change impacts to biodiversity of Caspian Sea</a:t>
            </a:r>
          </a:p>
          <a:p>
            <a:r>
              <a:rPr lang="en-US" sz="2000" dirty="0" smtClean="0"/>
              <a:t>Because of temperature fluctuations ice boundary change in the Northern part of Caspian sea.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67276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296" y="636105"/>
            <a:ext cx="856090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References</a:t>
            </a:r>
          </a:p>
          <a:p>
            <a:endParaRPr lang="en-US" dirty="0"/>
          </a:p>
          <a:p>
            <a:r>
              <a:rPr lang="en-US" b="1" u="sng" dirty="0" smtClean="0"/>
              <a:t>Caspian Sea- State of the Environment 2010</a:t>
            </a:r>
            <a:r>
              <a:rPr lang="en-US" dirty="0" smtClean="0"/>
              <a:t>(</a:t>
            </a:r>
            <a:r>
              <a:rPr lang="en-US" dirty="0"/>
              <a:t>Report by the interim Secretariat of the Framework Convention for the Protection of the Marine Environment of the Caspian Sea and the Project Coordination Management Unit of the “</a:t>
            </a:r>
            <a:r>
              <a:rPr lang="en-US" dirty="0" err="1"/>
              <a:t>CaspEco</a:t>
            </a:r>
            <a:r>
              <a:rPr lang="en-US" dirty="0"/>
              <a:t>” project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b="1" u="sng" dirty="0" smtClean="0"/>
              <a:t>Transboundary Diagnostic Analysis of Caspian Sea, Volume two</a:t>
            </a:r>
          </a:p>
          <a:p>
            <a:endParaRPr lang="en-US" b="1" u="sng" dirty="0"/>
          </a:p>
          <a:p>
            <a:r>
              <a:rPr lang="en-US" b="1" u="sng" dirty="0" smtClean="0"/>
              <a:t>Vital Caspian Graphics , </a:t>
            </a:r>
            <a:r>
              <a:rPr lang="az-Latn-AZ" b="1" u="sng" dirty="0"/>
              <a:t>2006 </a:t>
            </a:r>
            <a:r>
              <a:rPr lang="az-Latn-AZ" b="1" u="sng" dirty="0" smtClean="0"/>
              <a:t>UNEP/GRID-</a:t>
            </a:r>
            <a:r>
              <a:rPr lang="az-Latn-AZ" b="1" u="sng" dirty="0" err="1" smtClean="0"/>
              <a:t>Arendal</a:t>
            </a:r>
            <a:endParaRPr lang="en-US" b="1" u="sng" dirty="0" smtClean="0"/>
          </a:p>
          <a:p>
            <a:endParaRPr lang="en-US" b="1" u="sng" dirty="0"/>
          </a:p>
          <a:p>
            <a:r>
              <a:rPr lang="en-US" b="1" u="sng" dirty="0">
                <a:hlinkClick r:id="rId2"/>
              </a:rPr>
              <a:t>https://</a:t>
            </a:r>
            <a:r>
              <a:rPr lang="en-US" b="1" u="sng" dirty="0" smtClean="0">
                <a:hlinkClick r:id="rId2"/>
              </a:rPr>
              <a:t>www.livescience.com/57999-caspian-sea-facts.html</a:t>
            </a:r>
            <a:endParaRPr lang="en-US" b="1" u="sng" dirty="0" smtClean="0"/>
          </a:p>
          <a:p>
            <a:endParaRPr lang="en-US" b="1" u="sng" dirty="0"/>
          </a:p>
          <a:p>
            <a:r>
              <a:rPr lang="en-US" b="1" u="sng" dirty="0"/>
              <a:t>https://en.wikipedia.org/wiki/Category:Islands_of_the_Caspian_Sea</a:t>
            </a:r>
            <a:endParaRPr lang="en-US" b="1" u="sng" dirty="0" smtClean="0"/>
          </a:p>
          <a:p>
            <a:endParaRPr lang="en-US" dirty="0" smtClean="0"/>
          </a:p>
          <a:p>
            <a:endParaRPr lang="en-US" dirty="0"/>
          </a:p>
          <a:p>
            <a:endParaRPr lang="az-Latn-AZ" dirty="0"/>
          </a:p>
        </p:txBody>
      </p:sp>
    </p:spTree>
    <p:extLst>
      <p:ext uri="{BB962C8B-B14F-4D97-AF65-F5344CB8AC3E}">
        <p14:creationId xmlns:p14="http://schemas.microsoft.com/office/powerpoint/2010/main" val="137440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7653" y="2531166"/>
            <a:ext cx="75139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Thanks For Attention</a:t>
            </a:r>
            <a:endParaRPr lang="az-Latn-AZ" sz="6600" dirty="0"/>
          </a:p>
        </p:txBody>
      </p:sp>
    </p:spTree>
    <p:extLst>
      <p:ext uri="{BB962C8B-B14F-4D97-AF65-F5344CB8AC3E}">
        <p14:creationId xmlns:p14="http://schemas.microsoft.com/office/powerpoint/2010/main" val="428129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3142" y="1227363"/>
            <a:ext cx="7298162" cy="4701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Contents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az-Latn-A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Basic</a:t>
            </a:r>
            <a:r>
              <a:rPr lang="az-Latn-A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z-Latn-A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consequences</a:t>
            </a:r>
            <a:r>
              <a:rPr lang="az-Latn-A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az-Latn-A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Climate</a:t>
            </a:r>
            <a:r>
              <a:rPr lang="az-Latn-A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z-Latn-A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Change</a:t>
            </a:r>
            <a:r>
              <a:rPr lang="az-Latn-A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Caspian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Basin</a:t>
            </a: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Temperature and precipitation in the Caspian Sea basin</a:t>
            </a: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Caspian Sea level fluctuations </a:t>
            </a: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Regional land degradation</a:t>
            </a: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Caspian Sea ice extent</a:t>
            </a: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Vulnerable flooding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az-Latn-A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04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91" b="10191"/>
          <a:stretch>
            <a:fillRect/>
          </a:stretch>
        </p:blipFill>
        <p:spPr>
          <a:xfrm>
            <a:off x="3794625" y="790516"/>
            <a:ext cx="5132777" cy="4659086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1059" y="437322"/>
            <a:ext cx="3133776" cy="5936974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err="1" smtClean="0"/>
              <a:t>Introduuction</a:t>
            </a:r>
            <a:endParaRPr lang="en-US" sz="2400" b="1" dirty="0" smtClean="0"/>
          </a:p>
          <a:p>
            <a:r>
              <a:rPr lang="en-US" sz="2000" dirty="0" smtClean="0"/>
              <a:t>The </a:t>
            </a:r>
            <a:r>
              <a:rPr lang="en-US" sz="2000" dirty="0"/>
              <a:t>Caspian Sea, surrounded by the five coastal </a:t>
            </a:r>
            <a:r>
              <a:rPr lang="en-US" sz="2000" dirty="0" smtClean="0"/>
              <a:t>the </a:t>
            </a:r>
            <a:r>
              <a:rPr lang="en-US" sz="2000" dirty="0"/>
              <a:t>largest land-locked water body on Earth. </a:t>
            </a:r>
            <a:endParaRPr lang="en-US" sz="2000" dirty="0" smtClean="0"/>
          </a:p>
          <a:p>
            <a:r>
              <a:rPr lang="en-US" sz="2000" dirty="0"/>
              <a:t>More than 130 rivers flow into the Caspian </a:t>
            </a:r>
            <a:r>
              <a:rPr lang="en-US" sz="2000" dirty="0" smtClean="0"/>
              <a:t>Sea</a:t>
            </a:r>
          </a:p>
          <a:p>
            <a:r>
              <a:rPr lang="en-US" sz="2000" dirty="0"/>
              <a:t>The primary tributary is the Volga River in the </a:t>
            </a:r>
            <a:r>
              <a:rPr lang="en-US" sz="2000" dirty="0" smtClean="0"/>
              <a:t>north</a:t>
            </a:r>
          </a:p>
          <a:p>
            <a:r>
              <a:rPr lang="en-US" sz="2000" dirty="0"/>
              <a:t>The Ural River, also in the north, and the Kura River in the west, are also significant </a:t>
            </a:r>
            <a:r>
              <a:rPr lang="en-US" sz="2000" dirty="0" smtClean="0"/>
              <a:t>tributaries</a:t>
            </a:r>
          </a:p>
          <a:p>
            <a:r>
              <a:rPr lang="en-US" sz="2000" dirty="0"/>
              <a:t>Salinity changes from north to south, from 1.0 to 13.5 parts per thousand (</a:t>
            </a:r>
            <a:r>
              <a:rPr lang="en-US" sz="2000" dirty="0" err="1"/>
              <a:t>ppt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There are more than 33 </a:t>
            </a:r>
            <a:r>
              <a:rPr lang="en-US" sz="2000" dirty="0" err="1" smtClean="0"/>
              <a:t>icelands</a:t>
            </a:r>
            <a:endParaRPr lang="en-US" sz="2000" dirty="0" smtClean="0"/>
          </a:p>
          <a:p>
            <a:endParaRPr lang="az-Latn-AZ" sz="2000" b="1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6569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899" y="99713"/>
            <a:ext cx="7424205" cy="6652270"/>
          </a:xfrm>
        </p:spPr>
      </p:pic>
    </p:spTree>
    <p:extLst>
      <p:ext uri="{BB962C8B-B14F-4D97-AF65-F5344CB8AC3E}">
        <p14:creationId xmlns:p14="http://schemas.microsoft.com/office/powerpoint/2010/main" val="286971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831227"/>
            <a:ext cx="8613913" cy="4033434"/>
          </a:xfrm>
        </p:spPr>
      </p:pic>
      <p:sp>
        <p:nvSpPr>
          <p:cNvPr id="6" name="TextBox 5"/>
          <p:cNvSpPr txBox="1"/>
          <p:nvPr/>
        </p:nvSpPr>
        <p:spPr>
          <a:xfrm>
            <a:off x="2206487" y="503583"/>
            <a:ext cx="48701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Caspian </a:t>
            </a:r>
            <a:r>
              <a:rPr lang="en-US" sz="2800" dirty="0" smtClean="0"/>
              <a:t>Sea </a:t>
            </a:r>
            <a:r>
              <a:rPr lang="en-US" sz="2800" dirty="0" smtClean="0"/>
              <a:t>level Fluctuations</a:t>
            </a:r>
            <a:endParaRPr lang="az-Latn-AZ" sz="2800" dirty="0"/>
          </a:p>
        </p:txBody>
      </p:sp>
    </p:spTree>
    <p:extLst>
      <p:ext uri="{BB962C8B-B14F-4D97-AF65-F5344CB8AC3E}">
        <p14:creationId xmlns:p14="http://schemas.microsoft.com/office/powerpoint/2010/main" val="206399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5407" y="101150"/>
            <a:ext cx="3740783" cy="6594788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084" y="101150"/>
            <a:ext cx="3836141" cy="6498432"/>
          </a:xfrm>
        </p:spPr>
        <p:txBody>
          <a:bodyPr>
            <a:normAutofit/>
          </a:bodyPr>
          <a:lstStyle/>
          <a:p>
            <a:r>
              <a:rPr lang="az-Latn-AZ" sz="2000" dirty="0" err="1"/>
              <a:t>Kazakhstan</a:t>
            </a:r>
            <a:r>
              <a:rPr lang="az-Latn-AZ" sz="2000" dirty="0"/>
              <a:t> </a:t>
            </a:r>
            <a:r>
              <a:rPr lang="az-Latn-AZ" sz="2000" dirty="0" smtClean="0"/>
              <a:t>and </a:t>
            </a:r>
            <a:r>
              <a:rPr lang="az-Latn-AZ" sz="2000" dirty="0" err="1" smtClean="0"/>
              <a:t>Turkmenistan</a:t>
            </a:r>
            <a:r>
              <a:rPr lang="az-Latn-AZ" sz="2000" dirty="0" smtClean="0"/>
              <a:t> -</a:t>
            </a:r>
            <a:r>
              <a:rPr lang="en-US" sz="2000" dirty="0"/>
              <a:t>a lack of rainfall and extreme summer evaporation result in a high level of aridity </a:t>
            </a:r>
            <a:endParaRPr lang="az-Latn-AZ" sz="2000" dirty="0" smtClean="0"/>
          </a:p>
          <a:p>
            <a:r>
              <a:rPr lang="en-US" sz="2000" dirty="0"/>
              <a:t>But deserts and desertification are not limited to the eastern part of the Caspian Sea coastal zone </a:t>
            </a:r>
            <a:endParaRPr lang="az-Latn-AZ" sz="2000" dirty="0" smtClean="0"/>
          </a:p>
          <a:p>
            <a:r>
              <a:rPr lang="az-Latn-AZ" sz="2000" dirty="0" err="1" smtClean="0"/>
              <a:t>Russia</a:t>
            </a:r>
            <a:r>
              <a:rPr lang="az-Latn-AZ" sz="2000" dirty="0" smtClean="0"/>
              <a:t> -</a:t>
            </a:r>
            <a:r>
              <a:rPr lang="en-US" sz="2000" dirty="0"/>
              <a:t>mainly in </a:t>
            </a:r>
            <a:r>
              <a:rPr lang="en-US" sz="2000" dirty="0" err="1"/>
              <a:t>Chernije</a:t>
            </a:r>
            <a:r>
              <a:rPr lang="en-US" sz="2000" dirty="0"/>
              <a:t> </a:t>
            </a:r>
            <a:r>
              <a:rPr lang="en-US" sz="2000" dirty="0" err="1"/>
              <a:t>Zemli</a:t>
            </a:r>
            <a:r>
              <a:rPr lang="en-US" sz="2000" dirty="0"/>
              <a:t> (Black Lands) region in the </a:t>
            </a:r>
            <a:r>
              <a:rPr lang="en-US" sz="2000" dirty="0" err="1"/>
              <a:t>Kalmykhian</a:t>
            </a:r>
            <a:r>
              <a:rPr lang="en-US" sz="2000" dirty="0"/>
              <a:t> Republic — is wind erosion </a:t>
            </a:r>
            <a:endParaRPr lang="az-Latn-AZ" sz="2000" dirty="0" smtClean="0"/>
          </a:p>
          <a:p>
            <a:r>
              <a:rPr lang="az-Latn-AZ" sz="2000" dirty="0" err="1" smtClean="0"/>
              <a:t>Azerbaijan</a:t>
            </a:r>
            <a:r>
              <a:rPr lang="az-Latn-AZ" sz="2000" dirty="0" smtClean="0"/>
              <a:t> and İran –</a:t>
            </a:r>
            <a:r>
              <a:rPr lang="az-Latn-AZ" sz="2000" dirty="0" err="1" smtClean="0"/>
              <a:t>rainfall</a:t>
            </a:r>
            <a:r>
              <a:rPr lang="az-Latn-AZ" sz="2000" dirty="0" smtClean="0"/>
              <a:t> </a:t>
            </a:r>
            <a:r>
              <a:rPr lang="az-Latn-AZ" sz="2000" dirty="0" err="1" smtClean="0"/>
              <a:t>more</a:t>
            </a:r>
            <a:r>
              <a:rPr lang="az-Latn-AZ" sz="2000" dirty="0" smtClean="0"/>
              <a:t> </a:t>
            </a:r>
            <a:r>
              <a:rPr lang="az-Latn-AZ" sz="2000" dirty="0" err="1" smtClean="0"/>
              <a:t>than</a:t>
            </a:r>
            <a:r>
              <a:rPr lang="az-Latn-AZ" sz="2000" dirty="0" smtClean="0"/>
              <a:t> 600 and 1000 </a:t>
            </a:r>
            <a:r>
              <a:rPr lang="az-Latn-AZ" sz="2000" dirty="0" err="1" smtClean="0"/>
              <a:t>mm</a:t>
            </a:r>
            <a:r>
              <a:rPr lang="az-Latn-AZ" sz="2000" dirty="0" smtClean="0"/>
              <a:t>/</a:t>
            </a:r>
            <a:r>
              <a:rPr lang="az-Latn-AZ" sz="2000" dirty="0" err="1" smtClean="0"/>
              <a:t>year</a:t>
            </a:r>
            <a:r>
              <a:rPr lang="az-Latn-AZ" sz="2000" dirty="0" smtClean="0"/>
              <a:t> -</a:t>
            </a:r>
            <a:r>
              <a:rPr lang="en-US" sz="2000" dirty="0"/>
              <a:t>deforestation and water erosion result in the degradation of vegetation </a:t>
            </a:r>
            <a:endParaRPr lang="az-Latn-AZ" sz="2000" dirty="0" smtClean="0"/>
          </a:p>
          <a:p>
            <a:r>
              <a:rPr lang="en-US" sz="2000" dirty="0"/>
              <a:t>Turkmenistan remains </a:t>
            </a:r>
            <a:r>
              <a:rPr lang="en-US" sz="2000" dirty="0" smtClean="0"/>
              <a:t>high</a:t>
            </a:r>
            <a:r>
              <a:rPr lang="az-Latn-AZ" sz="2000" dirty="0" smtClean="0"/>
              <a:t> </a:t>
            </a:r>
            <a:r>
              <a:rPr lang="az-Latn-AZ" sz="2000" dirty="0" err="1" smtClean="0"/>
              <a:t>salinity</a:t>
            </a:r>
            <a:r>
              <a:rPr lang="az-Latn-AZ" sz="2000" dirty="0" smtClean="0"/>
              <a:t> of </a:t>
            </a:r>
            <a:r>
              <a:rPr lang="az-Latn-AZ" sz="2000" dirty="0" err="1"/>
              <a:t>soils</a:t>
            </a:r>
            <a:r>
              <a:rPr lang="az-Latn-AZ" sz="2000" dirty="0"/>
              <a:t> (CEP </a:t>
            </a:r>
            <a:r>
              <a:rPr lang="az-Latn-AZ" sz="2000" dirty="0" err="1"/>
              <a:t>website</a:t>
            </a:r>
            <a:r>
              <a:rPr lang="az-Latn-AZ" sz="2000" dirty="0"/>
              <a:t>) </a:t>
            </a:r>
          </a:p>
          <a:p>
            <a:r>
              <a:rPr lang="az-Latn-AZ" dirty="0" smtClean="0"/>
              <a:t>  </a:t>
            </a:r>
            <a:endParaRPr lang="az-Latn-AZ" dirty="0"/>
          </a:p>
        </p:txBody>
      </p:sp>
    </p:spTree>
    <p:extLst>
      <p:ext uri="{BB962C8B-B14F-4D97-AF65-F5344CB8AC3E}">
        <p14:creationId xmlns:p14="http://schemas.microsoft.com/office/powerpoint/2010/main" val="34199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053" y="586341"/>
            <a:ext cx="8494643" cy="5403641"/>
          </a:xfrm>
        </p:spPr>
      </p:pic>
    </p:spTree>
    <p:extLst>
      <p:ext uri="{BB962C8B-B14F-4D97-AF65-F5344CB8AC3E}">
        <p14:creationId xmlns:p14="http://schemas.microsoft.com/office/powerpoint/2010/main" val="304942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6264" y="145773"/>
            <a:ext cx="3544594" cy="573157"/>
          </a:xfrm>
        </p:spPr>
        <p:txBody>
          <a:bodyPr/>
          <a:lstStyle/>
          <a:p>
            <a:r>
              <a:rPr lang="en-US" dirty="0" smtClean="0"/>
              <a:t>Vulnerable Flooding</a:t>
            </a:r>
            <a:endParaRPr lang="az-Latn-AZ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9056" y="718930"/>
            <a:ext cx="3888331" cy="5973694"/>
          </a:xfrm>
        </p:spPr>
      </p:pic>
      <p:sp>
        <p:nvSpPr>
          <p:cNvPr id="3" name="TextBox 2"/>
          <p:cNvSpPr txBox="1"/>
          <p:nvPr/>
        </p:nvSpPr>
        <p:spPr>
          <a:xfrm>
            <a:off x="331304" y="980661"/>
            <a:ext cx="373711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resulting in considerable loss of lives and widespread economic damage </a:t>
            </a:r>
            <a:endParaRPr lang="az-Latn-AZ" sz="2000" dirty="0" smtClean="0"/>
          </a:p>
          <a:p>
            <a:endParaRPr lang="az-Latn-AZ" sz="2000" dirty="0"/>
          </a:p>
          <a:p>
            <a:r>
              <a:rPr lang="en-US" sz="2000" dirty="0"/>
              <a:t>flooding incidents in the Caucasus and Elburz mountain valleys have dramatically increased </a:t>
            </a:r>
            <a:endParaRPr lang="az-Latn-AZ" sz="2000" dirty="0"/>
          </a:p>
          <a:p>
            <a:endParaRPr lang="az-Latn-AZ" sz="2000" dirty="0" smtClean="0"/>
          </a:p>
          <a:p>
            <a:r>
              <a:rPr lang="en-US" sz="2000" dirty="0"/>
              <a:t>At the same time, Iran is among those which have been severely affected by droughts. </a:t>
            </a:r>
            <a:endParaRPr lang="az-Latn-AZ" sz="2000" dirty="0"/>
          </a:p>
        </p:txBody>
      </p:sp>
    </p:spTree>
    <p:extLst>
      <p:ext uri="{BB962C8B-B14F-4D97-AF65-F5344CB8AC3E}">
        <p14:creationId xmlns:p14="http://schemas.microsoft.com/office/powerpoint/2010/main" val="137860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364" y="212035"/>
            <a:ext cx="7770345" cy="6402249"/>
          </a:xfrm>
        </p:spPr>
      </p:pic>
    </p:spTree>
    <p:extLst>
      <p:ext uri="{BB962C8B-B14F-4D97-AF65-F5344CB8AC3E}">
        <p14:creationId xmlns:p14="http://schemas.microsoft.com/office/powerpoint/2010/main" val="284528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580</TotalTime>
  <Words>462</Words>
  <Application>Microsoft Office PowerPoint</Application>
  <PresentationFormat>On-screen Show (4:3)</PresentationFormat>
  <Paragraphs>59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Wingdings</vt:lpstr>
      <vt:lpstr>Office Theme</vt:lpstr>
      <vt:lpstr>Climate Change Impacts of Caspian Sea Basin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Vulnerable Flooding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Climate Change of Caspian Sea</dc:title>
  <dc:creator>Remal Dadasov</dc:creator>
  <cp:lastModifiedBy>Remal Dadasov</cp:lastModifiedBy>
  <cp:revision>31</cp:revision>
  <dcterms:created xsi:type="dcterms:W3CDTF">2017-11-18T20:00:48Z</dcterms:created>
  <dcterms:modified xsi:type="dcterms:W3CDTF">2017-12-08T04:08:36Z</dcterms:modified>
</cp:coreProperties>
</file>