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71" r:id="rId14"/>
    <p:sldId id="269" r:id="rId15"/>
    <p:sldId id="272" r:id="rId16"/>
    <p:sldId id="289" r:id="rId17"/>
    <p:sldId id="273" r:id="rId18"/>
    <p:sldId id="284" r:id="rId19"/>
    <p:sldId id="285" r:id="rId20"/>
    <p:sldId id="286" r:id="rId21"/>
    <p:sldId id="287" r:id="rId22"/>
    <p:sldId id="283" r:id="rId23"/>
    <p:sldId id="274" r:id="rId24"/>
    <p:sldId id="275" r:id="rId25"/>
    <p:sldId id="276" r:id="rId26"/>
    <p:sldId id="278" r:id="rId27"/>
    <p:sldId id="277" r:id="rId28"/>
    <p:sldId id="282" r:id="rId29"/>
    <p:sldId id="279" r:id="rId30"/>
    <p:sldId id="280" r:id="rId31"/>
    <p:sldId id="281" r:id="rId32"/>
    <p:sldId id="260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135AB5-F9CB-4314-8890-27E255BB1D06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5E73BB-DE31-4229-AD25-467081859B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3.amazonaws.com/iexplore_web/images/assets/000/005/728/original/nigeria.jpg?1442934303" TargetMode="External"/><Relationship Id="rId13" Type="http://schemas.openxmlformats.org/officeDocument/2006/relationships/hyperlink" Target="https://wedocs.unep.org/bitstream/handle/20.500.11822/18207/General_overview_of_climate_change_impacts_in.pdf?sequence=1&amp;isAllowed=y" TargetMode="External"/><Relationship Id="rId3" Type="http://schemas.openxmlformats.org/officeDocument/2006/relationships/hyperlink" Target="https://media1.britannica.com/eb-media/94/62294-004-7F2FA9E2.jpg" TargetMode="External"/><Relationship Id="rId7" Type="http://schemas.openxmlformats.org/officeDocument/2006/relationships/hyperlink" Target="https://en.wikipedia.org/wiki/Geography_of_Nigeria" TargetMode="External"/><Relationship Id="rId12" Type="http://schemas.openxmlformats.org/officeDocument/2006/relationships/hyperlink" Target="https://www.usip.org/sites/default/files/Climate_Change_Nigeria.pdf" TargetMode="External"/><Relationship Id="rId2" Type="http://schemas.openxmlformats.org/officeDocument/2006/relationships/hyperlink" Target="http://www.worldatlas.com/img/locator/country/nigeria-locator-map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uardian.ng/wp-content/uploads/2017/03/Chad-desert.jpg" TargetMode="External"/><Relationship Id="rId11" Type="http://schemas.openxmlformats.org/officeDocument/2006/relationships/hyperlink" Target="https://environmentalsynergy.wordpress.com/2011/04/18/the-effects-of-climate-change-in-nigeria/" TargetMode="External"/><Relationship Id="rId5" Type="http://schemas.openxmlformats.org/officeDocument/2006/relationships/hyperlink" Target="http://2.bp.blogspot.com/-TX5-mMlZpYE/TqvKzDg6SDI/AAAAAAAAADE/NnGDt4Lphm8/s1600/nick's+rainstorm.jpg" TargetMode="External"/><Relationship Id="rId10" Type="http://schemas.openxmlformats.org/officeDocument/2006/relationships/hyperlink" Target="http://climatechange.gov.ng/" TargetMode="External"/><Relationship Id="rId4" Type="http://schemas.openxmlformats.org/officeDocument/2006/relationships/hyperlink" Target="http://www.worldatlas.com/img/areamap/7457de7b64ef4b7b0860059b4bfab7fe.gif" TargetMode="External"/><Relationship Id="rId9" Type="http://schemas.openxmlformats.org/officeDocument/2006/relationships/hyperlink" Target="https://guardian.ng/wp-content/uploads/2016/07/Makurdi-flood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dirty="0" smtClean="0"/>
              <a:t>Climate Change</a:t>
            </a:r>
            <a:r>
              <a:rPr lang="en-US" b="1" dirty="0" smtClean="0">
                <a:solidFill>
                  <a:schemeClr val="tx1"/>
                </a:solidFill>
              </a:rPr>
              <a:t> in Nigeria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Author:</a:t>
            </a:r>
            <a:r>
              <a:rPr lang="en-US" b="1" dirty="0" smtClean="0">
                <a:solidFill>
                  <a:srgbClr val="FF0000"/>
                </a:solidFill>
              </a:rPr>
              <a:t> IKLAGA GABRIEL INALEGWU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Neptune Code: </a:t>
            </a:r>
            <a:r>
              <a:rPr lang="en-US" b="1" dirty="0" smtClean="0">
                <a:solidFill>
                  <a:srgbClr val="FF0000"/>
                </a:solidFill>
              </a:rPr>
              <a:t>BQGDL3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Course:</a:t>
            </a:r>
            <a:r>
              <a:rPr lang="en-US" b="1" dirty="0" smtClean="0">
                <a:solidFill>
                  <a:srgbClr val="FF0000"/>
                </a:solidFill>
              </a:rPr>
              <a:t> aa2n1150e Global and Regional Climate Change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Monsoon climate (Am)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139873" cy="4876800"/>
          </a:xfrm>
        </p:spPr>
      </p:pic>
    </p:spTree>
    <p:extLst>
      <p:ext uri="{BB962C8B-B14F-4D97-AF65-F5344CB8AC3E}">
        <p14:creationId xmlns:p14="http://schemas.microsoft.com/office/powerpoint/2010/main" val="33244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1"/>
            <a:ext cx="3733799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990599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Tropical savanna climate (Aw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981200"/>
            <a:ext cx="3298784" cy="4038600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is extensive in area and covers most of Western Nigeria to central Nigeria beginning from the Tropical rainforest climate boundary in southern Nigeria to the </a:t>
            </a:r>
            <a:r>
              <a:rPr lang="en-US" b="1" dirty="0" smtClean="0"/>
              <a:t>central</a:t>
            </a:r>
            <a:r>
              <a:rPr lang="en-US" b="1" dirty="0"/>
              <a:t> part of Nigeria, where it exerts enormous influence on the region</a:t>
            </a:r>
            <a:r>
              <a:rPr lang="en-US" b="1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exhibits a well marked rainy season and a dry season with a single peak known as the summer maximum due to its distance from the equator. Temperatures are above 18 °C (64 °F) throughout the year. </a:t>
            </a:r>
            <a:r>
              <a:rPr lang="en-US" b="1" dirty="0" smtClean="0"/>
              <a:t>Averaging </a:t>
            </a:r>
            <a:r>
              <a:rPr lang="en-US" b="1" dirty="0"/>
              <a:t>a temperature range of 18.45 °C (65.21 °F) to 36.9 °C (98.4 °F), and an annual rainfall of about 1,500 mm (59.1 in) with a single rainfall maxima in September.</a:t>
            </a:r>
          </a:p>
        </p:txBody>
      </p:sp>
    </p:spTree>
    <p:extLst>
      <p:ext uri="{BB962C8B-B14F-4D97-AF65-F5344CB8AC3E}">
        <p14:creationId xmlns:p14="http://schemas.microsoft.com/office/powerpoint/2010/main" val="24313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19200"/>
            <a:ext cx="3398838" cy="41147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609601"/>
            <a:ext cx="3304572" cy="1066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Tropical savanna climate (Aw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676400"/>
            <a:ext cx="3298784" cy="3978498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The single Dry season experienced in this climate, the tropical savanna climate in central Nigeria beginning from December to march, is hot and dry with the Harmattan wind, a continental tropical (CT) airmass laden with dust from the Sahara Desert prevailing throughout this period.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Tropical savanna climate (Aw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467600" cy="4648200"/>
          </a:xfrm>
        </p:spPr>
      </p:pic>
    </p:spTree>
    <p:extLst>
      <p:ext uri="{BB962C8B-B14F-4D97-AF65-F5344CB8AC3E}">
        <p14:creationId xmlns:p14="http://schemas.microsoft.com/office/powerpoint/2010/main" val="34298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3578225" cy="44442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990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Sahel Climate </a:t>
            </a:r>
            <a:r>
              <a:rPr lang="en-US" sz="2400" b="1" dirty="0">
                <a:solidFill>
                  <a:srgbClr val="FF0000"/>
                </a:solidFill>
              </a:rPr>
              <a:t>{</a:t>
            </a:r>
            <a:r>
              <a:rPr lang="en-US" sz="2400" b="1" dirty="0" smtClean="0">
                <a:solidFill>
                  <a:srgbClr val="FF0000"/>
                </a:solidFill>
              </a:rPr>
              <a:t>BSh}/{BWh}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752600"/>
            <a:ext cx="3298784" cy="4419600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is the predominant climate type in the northern part of Nigeria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Annual rainfall totals are lower compared to the southern and central part of Nigeria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The rainy season in the northern part of Nigeria last for only three to four months (June–September). 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The rest of the year is hot and dry with temperatures climbing as high as 40 °C (104.0 °F).</a:t>
            </a:r>
            <a:br>
              <a:rPr lang="en-US" b="1" dirty="0"/>
            </a:br>
            <a:endParaRPr lang="en-US" b="1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Sahel Climate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458200" cy="5334000"/>
          </a:xfrm>
        </p:spPr>
      </p:pic>
    </p:spTree>
    <p:extLst>
      <p:ext uri="{BB962C8B-B14F-4D97-AF65-F5344CB8AC3E}">
        <p14:creationId xmlns:p14="http://schemas.microsoft.com/office/powerpoint/2010/main" val="31607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066800"/>
          </a:xfrm>
        </p:spPr>
        <p:txBody>
          <a:bodyPr/>
          <a:lstStyle/>
          <a:p>
            <a:r>
              <a:rPr lang="en-US" b="1" dirty="0" smtClean="0"/>
              <a:t>Drainage of Nigeria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161881" cy="5181600"/>
          </a:xfrm>
        </p:spPr>
      </p:pic>
    </p:spTree>
    <p:extLst>
      <p:ext uri="{BB962C8B-B14F-4D97-AF65-F5344CB8AC3E}">
        <p14:creationId xmlns:p14="http://schemas.microsoft.com/office/powerpoint/2010/main" val="164177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352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Anthropogenic</a:t>
            </a:r>
            <a:r>
              <a:rPr lang="en-US" b="1" dirty="0" smtClean="0">
                <a:solidFill>
                  <a:srgbClr val="FF0000"/>
                </a:solidFill>
              </a:rPr>
              <a:t> Activities in </a:t>
            </a:r>
            <a:r>
              <a:rPr lang="en-US" i="1" dirty="0" smtClean="0">
                <a:solidFill>
                  <a:srgbClr val="00B050"/>
                </a:solidFill>
                <a:latin typeface="Algerian" pitchFamily="82" charset="0"/>
              </a:rPr>
              <a:t>NIGERIA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914400"/>
          </a:xfrm>
        </p:spPr>
        <p:txBody>
          <a:bodyPr/>
          <a:lstStyle/>
          <a:p>
            <a:pPr algn="ctr"/>
            <a:r>
              <a:rPr lang="en-US" b="1" dirty="0" smtClean="0"/>
              <a:t>Gas Flaring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924800" cy="4572000"/>
          </a:xfrm>
        </p:spPr>
      </p:pic>
    </p:spTree>
    <p:extLst>
      <p:ext uri="{BB962C8B-B14F-4D97-AF65-F5344CB8AC3E}">
        <p14:creationId xmlns:p14="http://schemas.microsoft.com/office/powerpoint/2010/main" val="6489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Gas Flaring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638799" cy="5334000"/>
          </a:xfrm>
        </p:spPr>
      </p:pic>
    </p:spTree>
    <p:extLst>
      <p:ext uri="{BB962C8B-B14F-4D97-AF65-F5344CB8AC3E}">
        <p14:creationId xmlns:p14="http://schemas.microsoft.com/office/powerpoint/2010/main" val="21794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i="1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en-US" sz="5600" i="1" dirty="0" smtClean="0">
                <a:solidFill>
                  <a:srgbClr val="00B050"/>
                </a:solidFill>
                <a:latin typeface="Algerian" pitchFamily="82" charset="0"/>
              </a:rPr>
              <a:t>NIGERIA</a:t>
            </a:r>
            <a:endParaRPr lang="en-US" sz="5600" i="1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543801" cy="38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Deforestation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543799" cy="4953000"/>
          </a:xfrm>
        </p:spPr>
      </p:pic>
    </p:spTree>
    <p:extLst>
      <p:ext uri="{BB962C8B-B14F-4D97-AF65-F5344CB8AC3E}">
        <p14:creationId xmlns:p14="http://schemas.microsoft.com/office/powerpoint/2010/main" val="42676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Deforestation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19999" cy="4953000"/>
          </a:xfrm>
        </p:spPr>
      </p:pic>
    </p:spTree>
    <p:extLst>
      <p:ext uri="{BB962C8B-B14F-4D97-AF65-F5344CB8AC3E}">
        <p14:creationId xmlns:p14="http://schemas.microsoft.com/office/powerpoint/2010/main" val="37559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Impacts</a:t>
            </a:r>
            <a:r>
              <a:rPr lang="en-US" b="1" dirty="0" smtClean="0">
                <a:solidFill>
                  <a:srgbClr val="FF0000"/>
                </a:solidFill>
              </a:rPr>
              <a:t> of Climate Change in </a:t>
            </a:r>
            <a:r>
              <a:rPr lang="en-US" i="1" dirty="0" smtClean="0">
                <a:solidFill>
                  <a:srgbClr val="00B050"/>
                </a:solidFill>
                <a:latin typeface="Algerian" pitchFamily="82" charset="0"/>
              </a:rPr>
              <a:t>NIGERIA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066800"/>
          </a:xfrm>
        </p:spPr>
        <p:txBody>
          <a:bodyPr/>
          <a:lstStyle/>
          <a:p>
            <a:r>
              <a:rPr lang="en-US" b="1" dirty="0" smtClean="0"/>
              <a:t>Flooding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696200" cy="4495800"/>
          </a:xfrm>
        </p:spPr>
      </p:pic>
    </p:spTree>
    <p:extLst>
      <p:ext uri="{BB962C8B-B14F-4D97-AF65-F5344CB8AC3E}">
        <p14:creationId xmlns:p14="http://schemas.microsoft.com/office/powerpoint/2010/main" val="359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914400"/>
          </a:xfrm>
        </p:spPr>
        <p:txBody>
          <a:bodyPr/>
          <a:lstStyle/>
          <a:p>
            <a:r>
              <a:rPr lang="en-US" b="1" dirty="0" smtClean="0"/>
              <a:t>Flooding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2" y="1828800"/>
            <a:ext cx="8208498" cy="4495800"/>
          </a:xfrm>
        </p:spPr>
      </p:pic>
    </p:spTree>
    <p:extLst>
      <p:ext uri="{BB962C8B-B14F-4D97-AF65-F5344CB8AC3E}">
        <p14:creationId xmlns:p14="http://schemas.microsoft.com/office/powerpoint/2010/main" val="39317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/>
          <a:lstStyle/>
          <a:p>
            <a:r>
              <a:rPr lang="en-US" b="1" dirty="0" smtClean="0"/>
              <a:t>Flooding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5" y="1600200"/>
            <a:ext cx="8211885" cy="4800600"/>
          </a:xfrm>
        </p:spPr>
      </p:pic>
    </p:spTree>
    <p:extLst>
      <p:ext uri="{BB962C8B-B14F-4D97-AF65-F5344CB8AC3E}">
        <p14:creationId xmlns:p14="http://schemas.microsoft.com/office/powerpoint/2010/main" val="858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990600"/>
          </a:xfrm>
        </p:spPr>
        <p:txBody>
          <a:bodyPr/>
          <a:lstStyle/>
          <a:p>
            <a:r>
              <a:rPr lang="en-US" b="1" dirty="0" smtClean="0"/>
              <a:t>Flooding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153400" cy="4724400"/>
          </a:xfrm>
        </p:spPr>
      </p:pic>
    </p:spTree>
    <p:extLst>
      <p:ext uri="{BB962C8B-B14F-4D97-AF65-F5344CB8AC3E}">
        <p14:creationId xmlns:p14="http://schemas.microsoft.com/office/powerpoint/2010/main" val="40996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Desertification/Desert Encroachment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953000"/>
          </a:xfrm>
        </p:spPr>
      </p:pic>
    </p:spTree>
    <p:extLst>
      <p:ext uri="{BB962C8B-B14F-4D97-AF65-F5344CB8AC3E}">
        <p14:creationId xmlns:p14="http://schemas.microsoft.com/office/powerpoint/2010/main" val="34829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066800"/>
          </a:xfrm>
        </p:spPr>
        <p:txBody>
          <a:bodyPr/>
          <a:lstStyle/>
          <a:p>
            <a:r>
              <a:rPr lang="en-US" b="1" dirty="0" smtClean="0"/>
              <a:t>Shrinking Lake Chad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7983876" cy="4495800"/>
          </a:xfrm>
        </p:spPr>
      </p:pic>
    </p:spTree>
    <p:extLst>
      <p:ext uri="{BB962C8B-B14F-4D97-AF65-F5344CB8AC3E}">
        <p14:creationId xmlns:p14="http://schemas.microsoft.com/office/powerpoint/2010/main" val="37954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838200"/>
          </a:xfrm>
        </p:spPr>
        <p:txBody>
          <a:bodyPr/>
          <a:lstStyle/>
          <a:p>
            <a:r>
              <a:rPr lang="en-US" b="1" dirty="0" smtClean="0"/>
              <a:t>Communal Conflicts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35548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i="1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en-US" sz="5600" i="1" dirty="0" smtClean="0">
                <a:solidFill>
                  <a:srgbClr val="00B050"/>
                </a:solidFill>
                <a:latin typeface="Algerian" pitchFamily="82" charset="0"/>
              </a:rPr>
              <a:t>NIGERIA</a:t>
            </a:r>
            <a:endParaRPr lang="en-US" sz="5600" i="1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620000" cy="4114800"/>
          </a:xfrm>
        </p:spPr>
      </p:pic>
    </p:spTree>
    <p:extLst>
      <p:ext uri="{BB962C8B-B14F-4D97-AF65-F5344CB8AC3E}">
        <p14:creationId xmlns:p14="http://schemas.microsoft.com/office/powerpoint/2010/main" val="14589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Other Impacts of Climate Change in Nigeria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Rise In Climate related Sicknesses </a:t>
            </a:r>
          </a:p>
          <a:p>
            <a:r>
              <a:rPr lang="en-US" sz="3600" b="1" dirty="0" smtClean="0"/>
              <a:t>Drought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05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Climate Projections</a:t>
            </a:r>
            <a:br>
              <a:rPr lang="en-US" b="1" dirty="0" smtClean="0"/>
            </a:br>
            <a:r>
              <a:rPr lang="en-US" b="1" dirty="0" smtClean="0"/>
              <a:t> in Nigeria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Decrease in Rainfall amount and duration </a:t>
            </a:r>
          </a:p>
          <a:p>
            <a:pPr marL="68580" indent="0">
              <a:buNone/>
            </a:pPr>
            <a:r>
              <a:rPr lang="en-US" sz="2000" b="1" dirty="0" smtClean="0"/>
              <a:t>( 81mm drop in the last 105 years)</a:t>
            </a:r>
          </a:p>
          <a:p>
            <a:r>
              <a:rPr lang="en-US" sz="2000" b="1" dirty="0" smtClean="0"/>
              <a:t>Increased average Temperature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68580" indent="0">
              <a:buNone/>
            </a:pPr>
            <a:r>
              <a:rPr lang="en-US" sz="2000" b="1" dirty="0" smtClean="0"/>
              <a:t>( 1.1</a:t>
            </a:r>
            <a:r>
              <a:rPr lang="en-US" sz="2000" b="1" dirty="0" smtClean="0">
                <a:latin typeface="Cambria"/>
              </a:rPr>
              <a:t>⁰C</a:t>
            </a:r>
            <a:r>
              <a:rPr lang="en-US" sz="2000" b="1" dirty="0" smtClean="0"/>
              <a:t> average rise </a:t>
            </a:r>
            <a:r>
              <a:rPr lang="en-US" sz="2000" b="1" dirty="0"/>
              <a:t>in the last 105 years)</a:t>
            </a:r>
            <a:endParaRPr lang="en-US" sz="2000" b="1" dirty="0" smtClean="0"/>
          </a:p>
          <a:p>
            <a:r>
              <a:rPr lang="en-US" sz="2000" b="1" dirty="0" smtClean="0"/>
              <a:t>Agricultural Productivity (Droughts)</a:t>
            </a:r>
          </a:p>
          <a:p>
            <a:r>
              <a:rPr lang="en-US" sz="2000" b="1" dirty="0" smtClean="0"/>
              <a:t>Increased events of Wind and rainstorms</a:t>
            </a:r>
          </a:p>
          <a:p>
            <a:r>
              <a:rPr lang="en-US" sz="2000" b="1" dirty="0" smtClean="0"/>
              <a:t>Sea level rise leading to coastal inundation</a:t>
            </a:r>
          </a:p>
          <a:p>
            <a:pPr marL="68580" indent="0">
              <a:buNone/>
            </a:pPr>
            <a:r>
              <a:rPr lang="en-US" sz="2000" b="1" dirty="0" smtClean="0"/>
              <a:t> (853 km coastline)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66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Bibliography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1400" dirty="0" smtClean="0">
                <a:hlinkClick r:id="rId2"/>
              </a:rPr>
              <a:t>http://www.worldatlas.com/img/locator/country/nigeria-locator-map.jpg</a:t>
            </a:r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https://media1.britannica.com/eb-media/94/62294-004-7F2FA9E2.jpg</a:t>
            </a:r>
            <a:endParaRPr lang="en-US" sz="1400" dirty="0" smtClean="0"/>
          </a:p>
          <a:p>
            <a:r>
              <a:rPr lang="en-US" sz="1400" dirty="0" smtClean="0">
                <a:hlinkClick r:id="rId4"/>
              </a:rPr>
              <a:t>http://www.worldatlas.com/img/areamap/7457de7b64ef4b7b0860059b4bfab7fe.gif</a:t>
            </a:r>
            <a:endParaRPr lang="en-US" sz="1400" dirty="0" smtClean="0"/>
          </a:p>
          <a:p>
            <a:r>
              <a:rPr lang="en-US" sz="1400" dirty="0" smtClean="0">
                <a:hlinkClick r:id="rId5"/>
              </a:rPr>
              <a:t>http://2.bp.blogspot.com/-TX5-mMlZpYE/TqvKzDg6SDI/AAAAAAAAADE/NnGDt4Lphm8/s1600/nick%2527s+rainstorm.jpg</a:t>
            </a:r>
            <a:endParaRPr lang="en-US" sz="1400" dirty="0" smtClean="0"/>
          </a:p>
          <a:p>
            <a:r>
              <a:rPr lang="en-US" sz="1400" dirty="0" smtClean="0">
                <a:hlinkClick r:id="rId6"/>
              </a:rPr>
              <a:t>https://guardian.ng/wp-content/uploads/2017/03/Chad-desert.jpg</a:t>
            </a:r>
            <a:endParaRPr lang="en-US" sz="1400" dirty="0" smtClean="0"/>
          </a:p>
          <a:p>
            <a:r>
              <a:rPr lang="en-US" sz="1400" dirty="0" smtClean="0">
                <a:hlinkClick r:id="rId7"/>
              </a:rPr>
              <a:t>https://en.wikipedia.org/wiki/Geography_of_Nigeria</a:t>
            </a:r>
            <a:endParaRPr lang="en-US" sz="1400" dirty="0" smtClean="0"/>
          </a:p>
          <a:p>
            <a:r>
              <a:rPr lang="en-US" sz="1400" dirty="0" smtClean="0">
                <a:hlinkClick r:id="rId8"/>
              </a:rPr>
              <a:t>https://s3.amazonaws.com/iexplore_web/images/assets/000/005/728/original/nigeria.jpg?1442934303</a:t>
            </a:r>
            <a:endParaRPr lang="en-US" sz="1400" dirty="0" smtClean="0"/>
          </a:p>
          <a:p>
            <a:r>
              <a:rPr lang="en-US" sz="1400" dirty="0" smtClean="0">
                <a:hlinkClick r:id="rId9"/>
              </a:rPr>
              <a:t>https://guardian.ng/wp-content/uploads/2016/07/Makurdi-flood.jpg</a:t>
            </a:r>
            <a:endParaRPr lang="en-US" sz="1400" dirty="0" smtClean="0"/>
          </a:p>
          <a:p>
            <a:r>
              <a:rPr lang="en-US" sz="1400" dirty="0" smtClean="0">
                <a:hlinkClick r:id="rId10"/>
              </a:rPr>
              <a:t>http://climatechange.gov.ng/</a:t>
            </a:r>
            <a:endParaRPr lang="en-US" sz="1400" dirty="0" smtClean="0"/>
          </a:p>
          <a:p>
            <a:r>
              <a:rPr lang="en-US" sz="1400" dirty="0" smtClean="0">
                <a:hlinkClick r:id="rId11"/>
              </a:rPr>
              <a:t>https://environmentalsynergy.wordpress.com/2011/04/18/the-effects-of-climate-change-in-nigeria/</a:t>
            </a:r>
            <a:endParaRPr lang="en-US" sz="1400" dirty="0" smtClean="0"/>
          </a:p>
          <a:p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www.usip.org/sites/default/files/Climate_Change_Nigeria.pdf</a:t>
            </a:r>
            <a:endParaRPr lang="en-US" sz="1400" dirty="0" smtClean="0"/>
          </a:p>
          <a:p>
            <a:r>
              <a:rPr lang="en-US" sz="1400" dirty="0"/>
              <a:t>https://</a:t>
            </a:r>
            <a:r>
              <a:rPr lang="en-US" sz="1400" dirty="0" smtClean="0"/>
              <a:t>www.researchgate.net/profile/Zili_Yang/publication/4735785_A_Regional_Dynamic_General-Equilibrium_Model_of_Alternative_Climate-Change_Strategies/links/0deec53507d073e02a000000/A-Regional-Dynamic-General-Equilibrium-Model-of-Alternative-Climate-Change-Strategies.pdf</a:t>
            </a:r>
          </a:p>
          <a:p>
            <a:r>
              <a:rPr lang="en-US" sz="1400" dirty="0">
                <a:hlinkClick r:id="rId13"/>
              </a:rPr>
              <a:t>https://</a:t>
            </a:r>
            <a:r>
              <a:rPr lang="en-US" sz="1400" dirty="0" smtClean="0">
                <a:hlinkClick r:id="rId13"/>
              </a:rPr>
              <a:t>wedocs.unep.org/bitstream/handle/20.500.11822/18207/General_overview_of_climate_change_impacts_in.pdf?sequence=1&amp;isAllowed=y</a:t>
            </a:r>
            <a:endParaRPr lang="en-US" sz="1400" dirty="0" smtClean="0"/>
          </a:p>
          <a:p>
            <a:endParaRPr lang="en-US" sz="1400" dirty="0" smtClean="0"/>
          </a:p>
          <a:p>
            <a:pPr marL="6858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One Earth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943600" cy="5638800"/>
          </a:xfrm>
        </p:spPr>
      </p:pic>
    </p:spTree>
    <p:extLst>
      <p:ext uri="{BB962C8B-B14F-4D97-AF65-F5344CB8AC3E}">
        <p14:creationId xmlns:p14="http://schemas.microsoft.com/office/powerpoint/2010/main" val="28688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990600"/>
          </a:xfrm>
        </p:spPr>
        <p:txBody>
          <a:bodyPr>
            <a:normAutofit/>
          </a:bodyPr>
          <a:lstStyle/>
          <a:p>
            <a:pPr algn="ctr"/>
            <a:r>
              <a:rPr lang="en-US" sz="5600" i="1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en-US" sz="5600" i="1" dirty="0" smtClean="0">
                <a:solidFill>
                  <a:srgbClr val="00B050"/>
                </a:solidFill>
                <a:latin typeface="Algerian" pitchFamily="82" charset="0"/>
              </a:rPr>
              <a:t>NIGERIA</a:t>
            </a:r>
            <a:endParaRPr lang="en-US" sz="5600" i="1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6096000" cy="5410200"/>
          </a:xfrm>
        </p:spPr>
      </p:pic>
    </p:spTree>
    <p:extLst>
      <p:ext uri="{BB962C8B-B14F-4D97-AF65-F5344CB8AC3E}">
        <p14:creationId xmlns:p14="http://schemas.microsoft.com/office/powerpoint/2010/main" val="11016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371600"/>
            <a:ext cx="5010150" cy="41433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762001"/>
            <a:ext cx="3304572" cy="1066800"/>
          </a:xfrm>
        </p:spPr>
        <p:txBody>
          <a:bodyPr/>
          <a:lstStyle/>
          <a:p>
            <a:pPr algn="ctr"/>
            <a:r>
              <a:rPr lang="en-US" sz="2800" dirty="0"/>
              <a:t>Basic Geography of Nigeria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828800"/>
            <a:ext cx="3298784" cy="3826098"/>
          </a:xfrm>
        </p:spPr>
        <p:txBody>
          <a:bodyPr>
            <a:normAutofit fontScale="92500"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Nigeria is a country in West Africa located between Latitude 4⁰N to 14⁰N above the equator and Longitude 2⁰E and 15⁰E of the Greenwich Meridian.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Nigeria </a:t>
            </a:r>
            <a:r>
              <a:rPr lang="en-US" sz="1400" b="1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shares land borders with the Republic of Benin I the West, Chad and Cameroon in the East and Niger in the North.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Its coast lies on the Gulf of Guinea in the south  and it borders lake Chad to the northeast.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b="1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Noted geographical features in Nigeria include the Adamawa Highlands, Mambilla Plateau, Jos Plateau, Obudu Plateau, the Niger River, River Benue and the Niger Delta.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u="sng" dirty="0"/>
          </a:p>
          <a:p>
            <a:pPr marL="285750" indent="-285750" algn="just">
              <a:buClr>
                <a:schemeClr val="tx1"/>
              </a:buCl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10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of </a:t>
            </a:r>
            <a:r>
              <a:rPr lang="en-US" i="1" dirty="0" smtClean="0">
                <a:solidFill>
                  <a:srgbClr val="00B050"/>
                </a:solidFill>
                <a:latin typeface="Algerian" pitchFamily="82" charset="0"/>
              </a:rPr>
              <a:t>NIGERIA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038600" cy="3962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114800" cy="3962399"/>
          </a:xfrm>
        </p:spPr>
      </p:pic>
    </p:spTree>
    <p:extLst>
      <p:ext uri="{BB962C8B-B14F-4D97-AF65-F5344CB8AC3E}">
        <p14:creationId xmlns:p14="http://schemas.microsoft.com/office/powerpoint/2010/main" val="22134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Climate of </a:t>
            </a:r>
            <a:r>
              <a:rPr lang="en-US" i="1" dirty="0" smtClean="0">
                <a:solidFill>
                  <a:srgbClr val="00B050"/>
                </a:solidFill>
                <a:latin typeface="Algerian" pitchFamily="82" charset="0"/>
              </a:rPr>
              <a:t>NIGERIA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315200" cy="5867400"/>
          </a:xfrm>
        </p:spPr>
      </p:pic>
    </p:spTree>
    <p:extLst>
      <p:ext uri="{BB962C8B-B14F-4D97-AF65-F5344CB8AC3E}">
        <p14:creationId xmlns:p14="http://schemas.microsoft.com/office/powerpoint/2010/main" val="3302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19201"/>
            <a:ext cx="38100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762001"/>
            <a:ext cx="3304572" cy="914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Monsoon climate (Am)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676400"/>
            <a:ext cx="3298784" cy="3978498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found in the southern part of the </a:t>
            </a:r>
            <a:r>
              <a:rPr lang="en-US" b="1" dirty="0" smtClean="0"/>
              <a:t>country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influenced </a:t>
            </a:r>
            <a:r>
              <a:rPr lang="en-US" b="1" dirty="0" smtClean="0"/>
              <a:t>by the</a:t>
            </a:r>
            <a:r>
              <a:rPr lang="en-US" b="1" dirty="0"/>
              <a:t> </a:t>
            </a:r>
            <a:r>
              <a:rPr lang="en-US" b="1" dirty="0" smtClean="0"/>
              <a:t>monsoons</a:t>
            </a:r>
            <a:r>
              <a:rPr lang="en-US" b="1" dirty="0"/>
              <a:t> </a:t>
            </a:r>
            <a:endParaRPr lang="en-US" b="1" dirty="0" smtClean="0"/>
          </a:p>
          <a:p>
            <a:pPr algn="just"/>
            <a:r>
              <a:rPr lang="en-US" b="1" dirty="0"/>
              <a:t> </a:t>
            </a:r>
            <a:r>
              <a:rPr lang="en-US" b="1" dirty="0" smtClean="0"/>
              <a:t>    originating </a:t>
            </a:r>
            <a:r>
              <a:rPr lang="en-US" b="1" dirty="0"/>
              <a:t>from the South </a:t>
            </a:r>
            <a:r>
              <a:rPr lang="en-US" b="1" dirty="0" smtClean="0"/>
              <a:t>Atlantic    Ocean </a:t>
            </a:r>
            <a:r>
              <a:rPr lang="en-US" b="1" dirty="0"/>
              <a:t>which is brought into the country by the (maritime tropical) MT </a:t>
            </a:r>
            <a:r>
              <a:rPr lang="en-US" b="1" dirty="0" smtClean="0"/>
              <a:t>airmass, </a:t>
            </a:r>
            <a:r>
              <a:rPr lang="en-US" b="1" dirty="0"/>
              <a:t>a warm moist sea to land seasonal </a:t>
            </a:r>
            <a:r>
              <a:rPr lang="en-US" b="1" dirty="0" smtClean="0"/>
              <a:t>wind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Its warmth and high humidity gives it a strong tendency to ascend and produce copious rainfall, which is a result of the condensation of water vapour in the rapidly rising air</a:t>
            </a:r>
            <a:r>
              <a:rPr lang="en-US" b="1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the southern part of Nigeria, records a maximum of 28 °C (82.4 °F) for its hottest month while its lowest temperature is 26 °C (78.8 °F) in its coldest month.</a:t>
            </a:r>
          </a:p>
        </p:txBody>
      </p:sp>
    </p:spTree>
    <p:extLst>
      <p:ext uri="{BB962C8B-B14F-4D97-AF65-F5344CB8AC3E}">
        <p14:creationId xmlns:p14="http://schemas.microsoft.com/office/powerpoint/2010/main" val="18031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703638" cy="38346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685801"/>
            <a:ext cx="3304572" cy="1066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Monsoon climate (Am)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752600"/>
            <a:ext cx="3298784" cy="3902298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The southern part of Nigeria experiences heavy and abundant rainfall. </a:t>
            </a:r>
            <a:r>
              <a:rPr lang="en-US" b="1" dirty="0" smtClean="0"/>
              <a:t>These storms are usually convectional in nature due to the regions proximity, to the equatorial-belt.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/>
              <a:t>annual rainfall received in this region is very high, usually above the 2,000 mm (78.7 in) rainfall totals giving for tropical rainforest climates worldwide. </a:t>
            </a:r>
            <a:endParaRPr lang="en-US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The southern region of Nigeria experiences a double rainfall maxima </a:t>
            </a:r>
            <a:r>
              <a:rPr lang="en-US" b="1" dirty="0" smtClean="0"/>
              <a:t>characterized </a:t>
            </a:r>
            <a:r>
              <a:rPr lang="en-US" b="1" dirty="0"/>
              <a:t>by two high rainfall peaks, with a short dry season and a longer dry season falling between and after each peaks. </a:t>
            </a:r>
          </a:p>
        </p:txBody>
      </p:sp>
    </p:spTree>
    <p:extLst>
      <p:ext uri="{BB962C8B-B14F-4D97-AF65-F5344CB8AC3E}">
        <p14:creationId xmlns:p14="http://schemas.microsoft.com/office/powerpoint/2010/main" val="6912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1009</TotalTime>
  <Words>478</Words>
  <Application>Microsoft Office PowerPoint</Application>
  <PresentationFormat>On-screen Show (4:3)</PresentationFormat>
  <Paragraphs>91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Austin</vt:lpstr>
      <vt:lpstr> Climate Change in Nigeria</vt:lpstr>
      <vt:lpstr> NIGERIA</vt:lpstr>
      <vt:lpstr> NIGERIA</vt:lpstr>
      <vt:lpstr> NIGERIA</vt:lpstr>
      <vt:lpstr>Basic Geography of Nigeria</vt:lpstr>
      <vt:lpstr>Climate of NIGERIA</vt:lpstr>
      <vt:lpstr>Climate of NIGERIA</vt:lpstr>
      <vt:lpstr>Monsoon climate (Am)</vt:lpstr>
      <vt:lpstr>Monsoon climate (Am)</vt:lpstr>
      <vt:lpstr>Monsoon climate (Am)</vt:lpstr>
      <vt:lpstr>Tropical savanna climate (Aw)</vt:lpstr>
      <vt:lpstr>Tropical savanna climate (Aw)</vt:lpstr>
      <vt:lpstr>Tropical savanna climate (Aw)</vt:lpstr>
      <vt:lpstr>The Sahel Climate {BSh}/{BWh}</vt:lpstr>
      <vt:lpstr>The Sahel Climate</vt:lpstr>
      <vt:lpstr>Drainage of Nigeria</vt:lpstr>
      <vt:lpstr>Anthropogenic Activities in NIGERIA</vt:lpstr>
      <vt:lpstr>Gas Flaring</vt:lpstr>
      <vt:lpstr>Gas Flaring</vt:lpstr>
      <vt:lpstr>Deforestation</vt:lpstr>
      <vt:lpstr>Deforestation</vt:lpstr>
      <vt:lpstr>Impacts of Climate Change in NIGERIA</vt:lpstr>
      <vt:lpstr>Flooding</vt:lpstr>
      <vt:lpstr>Flooding</vt:lpstr>
      <vt:lpstr>Flooding</vt:lpstr>
      <vt:lpstr>Flooding</vt:lpstr>
      <vt:lpstr>Desertification/Desert Encroachment </vt:lpstr>
      <vt:lpstr>Shrinking Lake Chad</vt:lpstr>
      <vt:lpstr>Communal Conflicts</vt:lpstr>
      <vt:lpstr>Other Impacts of Climate Change in Nigeria</vt:lpstr>
      <vt:lpstr>Climate Projections  in Nigeria</vt:lpstr>
      <vt:lpstr>Bibliography</vt:lpstr>
      <vt:lpstr>One Earth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Climate Change in Nigeria</dc:title>
  <dc:creator>Elijah</dc:creator>
  <cp:lastModifiedBy>Elijah</cp:lastModifiedBy>
  <cp:revision>34</cp:revision>
  <dcterms:created xsi:type="dcterms:W3CDTF">2017-11-16T22:35:49Z</dcterms:created>
  <dcterms:modified xsi:type="dcterms:W3CDTF">2017-11-24T06:26:58Z</dcterms:modified>
</cp:coreProperties>
</file>