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73"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77" autoAdjust="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13A39-634F-4FDE-BB06-9B7AE57B39AE}" type="datetimeFigureOut">
              <a:rPr lang="en-US" smtClean="0"/>
              <a:pPr/>
              <a:t>12/8/2017</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91976-B93A-416C-B280-F6C8E0BC3363}"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F5791976-B93A-416C-B280-F6C8E0BC336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CC1784D-71B0-417C-9C3F-51A587F47661}" type="datetimeFigureOut">
              <a:rPr lang="es-ES" smtClean="0"/>
              <a:pPr/>
              <a:t>08/12/2017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C9E537F-7C08-4543-8F73-50A1893BB07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CC1784D-71B0-417C-9C3F-51A587F47661}" type="datetimeFigureOut">
              <a:rPr lang="es-ES" smtClean="0"/>
              <a:pPr/>
              <a:t>08/12/2017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C9E537F-7C08-4543-8F73-50A1893BB07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CC1784D-71B0-417C-9C3F-51A587F47661}" type="datetimeFigureOut">
              <a:rPr lang="es-ES" smtClean="0"/>
              <a:pPr/>
              <a:t>08/12/2017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C9E537F-7C08-4543-8F73-50A1893BB07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CC1784D-71B0-417C-9C3F-51A587F47661}" type="datetimeFigureOut">
              <a:rPr lang="es-ES" smtClean="0"/>
              <a:pPr/>
              <a:t>08/12/2017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C9E537F-7C08-4543-8F73-50A1893BB07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CC1784D-71B0-417C-9C3F-51A587F47661}" type="datetimeFigureOut">
              <a:rPr lang="es-ES" smtClean="0"/>
              <a:pPr/>
              <a:t>08/12/2017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C9E537F-7C08-4543-8F73-50A1893BB07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CC1784D-71B0-417C-9C3F-51A587F47661}" type="datetimeFigureOut">
              <a:rPr lang="es-ES" smtClean="0"/>
              <a:pPr/>
              <a:t>08/12/2017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C9E537F-7C08-4543-8F73-50A1893BB07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CC1784D-71B0-417C-9C3F-51A587F47661}" type="datetimeFigureOut">
              <a:rPr lang="es-ES" smtClean="0"/>
              <a:pPr/>
              <a:t>08/12/2017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C9E537F-7C08-4543-8F73-50A1893BB07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CC1784D-71B0-417C-9C3F-51A587F47661}" type="datetimeFigureOut">
              <a:rPr lang="es-ES" smtClean="0"/>
              <a:pPr/>
              <a:t>08/12/2017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C9E537F-7C08-4543-8F73-50A1893BB07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CC1784D-71B0-417C-9C3F-51A587F47661}" type="datetimeFigureOut">
              <a:rPr lang="es-ES" smtClean="0"/>
              <a:pPr/>
              <a:t>08/12/2017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C9E537F-7C08-4543-8F73-50A1893BB07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C1784D-71B0-417C-9C3F-51A587F47661}" type="datetimeFigureOut">
              <a:rPr lang="es-ES" smtClean="0"/>
              <a:pPr/>
              <a:t>08/12/2017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C9E537F-7C08-4543-8F73-50A1893BB07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C1784D-71B0-417C-9C3F-51A587F47661}" type="datetimeFigureOut">
              <a:rPr lang="es-ES" smtClean="0"/>
              <a:pPr/>
              <a:t>08/12/2017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C9E537F-7C08-4543-8F73-50A1893BB07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1784D-71B0-417C-9C3F-51A587F47661}" type="datetimeFigureOut">
              <a:rPr lang="es-ES" smtClean="0"/>
              <a:pPr/>
              <a:t>08/12/2017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E537F-7C08-4543-8F73-50A1893BB07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1.bp.blogspot.com/_XUaySiA3q20/Ry30_Mg1f5I/AAAAAAAAAao/24cprCY89Zg/s1600-h/mapatemperaturacolombia.gi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1.bp.blogspot.com/_XUaySiA3q20/Ry301Mg1f4I/AAAAAAAAAag/goMYlwLaHKY/s1600-h/mapalluviascolombia.gi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1.bp.blogspot.com/_XUaySiA3q20/Ry33kMg1gBI/AAAAAAAAAbo/2CRdQodAMHs/s1600-h/areas+inundables+colombia.gi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8229600" cy="1143000"/>
          </a:xfrm>
        </p:spPr>
        <p:txBody>
          <a:bodyPr/>
          <a:lstStyle/>
          <a:p>
            <a:r>
              <a:rPr lang="en-GB"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rPr>
              <a:t>Climate Change</a:t>
            </a: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 Colombia </a:t>
            </a:r>
            <a:endParaRPr lang="es-E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4 Marcador de contenido"/>
          <p:cNvSpPr>
            <a:spLocks noGrp="1"/>
          </p:cNvSpPr>
          <p:nvPr>
            <p:ph idx="1"/>
          </p:nvPr>
        </p:nvSpPr>
        <p:spPr>
          <a:xfrm>
            <a:off x="0" y="1285860"/>
            <a:ext cx="8872510" cy="5572140"/>
          </a:xfrm>
        </p:spPr>
        <p:txBody>
          <a:bodyPr>
            <a:normAutofit/>
          </a:bodyPr>
          <a:lstStyle/>
          <a:p>
            <a:endParaRPr lang="es-ES" dirty="0" smtClean="0"/>
          </a:p>
          <a:p>
            <a:pPr>
              <a:buNone/>
            </a:pPr>
            <a:endParaRPr lang="es-ES" dirty="0"/>
          </a:p>
          <a:p>
            <a:endParaRPr lang="es-ES" dirty="0" smtClean="0"/>
          </a:p>
          <a:p>
            <a:endParaRPr lang="es-ES" dirty="0"/>
          </a:p>
          <a:p>
            <a:endParaRPr lang="es-ES" dirty="0" smtClean="0"/>
          </a:p>
          <a:p>
            <a:pPr>
              <a:buNone/>
            </a:pPr>
            <a:r>
              <a:rPr lang="es-ES" dirty="0" smtClean="0"/>
              <a:t>    </a:t>
            </a:r>
            <a:r>
              <a:rPr lang="es-ES" dirty="0" err="1" smtClean="0">
                <a:solidFill>
                  <a:schemeClr val="bg1"/>
                </a:solidFill>
              </a:rPr>
              <a:t>Name</a:t>
            </a:r>
            <a:r>
              <a:rPr lang="es-ES" dirty="0" smtClean="0">
                <a:solidFill>
                  <a:schemeClr val="bg1"/>
                </a:solidFill>
              </a:rPr>
              <a:t>: Harold Jurado </a:t>
            </a:r>
          </a:p>
          <a:p>
            <a:pPr>
              <a:buNone/>
            </a:pPr>
            <a:r>
              <a:rPr lang="es-ES" dirty="0" smtClean="0">
                <a:solidFill>
                  <a:schemeClr val="bg1"/>
                </a:solidFill>
              </a:rPr>
              <a:t>    </a:t>
            </a:r>
            <a:r>
              <a:rPr lang="es-ES" dirty="0" err="1" smtClean="0">
                <a:solidFill>
                  <a:schemeClr val="bg1"/>
                </a:solidFill>
              </a:rPr>
              <a:t>Course</a:t>
            </a:r>
            <a:r>
              <a:rPr lang="es-ES" dirty="0" smtClean="0">
                <a:solidFill>
                  <a:schemeClr val="bg1"/>
                </a:solidFill>
              </a:rPr>
              <a:t>: 1</a:t>
            </a:r>
            <a:r>
              <a:rPr lang="es-ES" sz="2800" dirty="0" smtClean="0">
                <a:solidFill>
                  <a:schemeClr val="bg1"/>
                </a:solidFill>
              </a:rPr>
              <a:t>st </a:t>
            </a:r>
            <a:r>
              <a:rPr lang="es-ES" sz="2800" dirty="0" err="1" smtClean="0">
                <a:solidFill>
                  <a:schemeClr val="bg1"/>
                </a:solidFill>
              </a:rPr>
              <a:t>semester</a:t>
            </a:r>
            <a:r>
              <a:rPr lang="es-ES" sz="2800" dirty="0" smtClean="0">
                <a:solidFill>
                  <a:schemeClr val="bg1"/>
                </a:solidFill>
              </a:rPr>
              <a:t> </a:t>
            </a:r>
          </a:p>
          <a:p>
            <a:pPr>
              <a:buNone/>
            </a:pPr>
            <a:r>
              <a:rPr lang="es-ES" dirty="0" smtClean="0">
                <a:solidFill>
                  <a:schemeClr val="bg1"/>
                </a:solidFill>
              </a:rPr>
              <a:t>    </a:t>
            </a:r>
            <a:r>
              <a:rPr lang="es-ES" dirty="0" err="1" smtClean="0">
                <a:solidFill>
                  <a:schemeClr val="bg1"/>
                </a:solidFill>
              </a:rPr>
              <a:t>Msc.</a:t>
            </a:r>
            <a:r>
              <a:rPr lang="es-ES" dirty="0" smtClean="0">
                <a:solidFill>
                  <a:schemeClr val="bg1"/>
                </a:solidFill>
              </a:rPr>
              <a:t> </a:t>
            </a:r>
            <a:r>
              <a:rPr lang="es-ES" dirty="0" err="1" smtClean="0">
                <a:solidFill>
                  <a:schemeClr val="bg1"/>
                </a:solidFill>
              </a:rPr>
              <a:t>Environmental</a:t>
            </a:r>
            <a:r>
              <a:rPr lang="es-ES" dirty="0" smtClean="0">
                <a:solidFill>
                  <a:schemeClr val="bg1"/>
                </a:solidFill>
              </a:rPr>
              <a:t> </a:t>
            </a:r>
            <a:r>
              <a:rPr lang="es-ES" dirty="0" err="1" smtClean="0">
                <a:solidFill>
                  <a:schemeClr val="bg1"/>
                </a:solidFill>
              </a:rPr>
              <a:t>Science</a:t>
            </a:r>
            <a:endParaRPr lang="es-ES" sz="2800"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74638"/>
            <a:ext cx="8258204" cy="1296974"/>
          </a:xfrm>
        </p:spPr>
        <p:txBody>
          <a:bodyPr>
            <a:normAutofit fontScale="90000"/>
          </a:bodyPr>
          <a:lstStyle/>
          <a:p>
            <a:r>
              <a:rPr lang="es-ES" dirty="0" smtClean="0"/>
              <a:t/>
            </a:r>
            <a:br>
              <a:rPr lang="es-ES" dirty="0" smtClean="0"/>
            </a:br>
            <a:r>
              <a:rPr lang="es-ES" dirty="0" err="1" smtClean="0">
                <a:latin typeface="Arial Narrow" pitchFamily="34" charset="0"/>
              </a:rPr>
              <a:t>Climate</a:t>
            </a:r>
            <a:r>
              <a:rPr lang="es-ES" dirty="0" smtClean="0">
                <a:latin typeface="Arial Narrow" pitchFamily="34" charset="0"/>
              </a:rPr>
              <a:t> </a:t>
            </a:r>
            <a:r>
              <a:rPr lang="es-ES" dirty="0" err="1" smtClean="0">
                <a:latin typeface="Arial Narrow" pitchFamily="34" charset="0"/>
              </a:rPr>
              <a:t>model</a:t>
            </a:r>
            <a:r>
              <a:rPr lang="es-ES" dirty="0" smtClean="0">
                <a:latin typeface="Arial Narrow" pitchFamily="34" charset="0"/>
              </a:rPr>
              <a:t> in </a:t>
            </a:r>
            <a:r>
              <a:rPr lang="es-ES" dirty="0" err="1" smtClean="0">
                <a:latin typeface="Arial Narrow" pitchFamily="34" charset="0"/>
              </a:rPr>
              <a:t>colombia</a:t>
            </a:r>
            <a:r>
              <a:rPr lang="es-ES" dirty="0" smtClean="0">
                <a:latin typeface="Arial Narrow" pitchFamily="34" charset="0"/>
              </a:rPr>
              <a:t/>
            </a:r>
            <a:br>
              <a:rPr lang="es-ES" dirty="0" smtClean="0">
                <a:latin typeface="Arial Narrow" pitchFamily="34" charset="0"/>
              </a:rPr>
            </a:br>
            <a:r>
              <a:rPr lang="es-ES" sz="2700" dirty="0" err="1" smtClean="0">
                <a:latin typeface="Arial Narrow" pitchFamily="34" charset="0"/>
              </a:rPr>
              <a:t>Average</a:t>
            </a:r>
            <a:r>
              <a:rPr lang="es-ES" sz="2700" dirty="0" smtClean="0">
                <a:latin typeface="Arial Narrow" pitchFamily="34" charset="0"/>
              </a:rPr>
              <a:t> </a:t>
            </a:r>
            <a:r>
              <a:rPr lang="es-ES" sz="2700" dirty="0" err="1" smtClean="0">
                <a:latin typeface="Arial Narrow" pitchFamily="34" charset="0"/>
              </a:rPr>
              <a:t>temperature</a:t>
            </a:r>
            <a:r>
              <a:rPr lang="es-ES" sz="2700" dirty="0" smtClean="0">
                <a:latin typeface="Arial Narrow" pitchFamily="34" charset="0"/>
              </a:rPr>
              <a:t> 2011-2100</a:t>
            </a:r>
            <a:r>
              <a:rPr lang="es-ES" dirty="0" smtClean="0"/>
              <a:t/>
            </a:r>
            <a:br>
              <a:rPr lang="es-ES" dirty="0" smtClean="0"/>
            </a:br>
            <a:endParaRPr lang="es-ES" dirty="0"/>
          </a:p>
        </p:txBody>
      </p:sp>
      <p:sp>
        <p:nvSpPr>
          <p:cNvPr id="3" name="2 Marcador de contenido"/>
          <p:cNvSpPr>
            <a:spLocks noGrp="1"/>
          </p:cNvSpPr>
          <p:nvPr>
            <p:ph idx="1"/>
          </p:nvPr>
        </p:nvSpPr>
        <p:spPr/>
        <p:txBody>
          <a:bodyPr/>
          <a:lstStyle/>
          <a:p>
            <a:endParaRPr lang="es-ES"/>
          </a:p>
        </p:txBody>
      </p:sp>
      <p:pic>
        <p:nvPicPr>
          <p:cNvPr id="4" name="3 Imagen"/>
          <p:cNvPicPr/>
          <p:nvPr/>
        </p:nvPicPr>
        <p:blipFill>
          <a:blip r:embed="rId2"/>
          <a:srcRect l="12522" t="9630" r="17284" b="15047"/>
          <a:stretch>
            <a:fillRect/>
          </a:stretch>
        </p:blipFill>
        <p:spPr bwMode="auto">
          <a:xfrm>
            <a:off x="0" y="1428736"/>
            <a:ext cx="9144000" cy="4071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err="1" smtClean="0">
                <a:latin typeface="Arial Narrow" pitchFamily="34" charset="0"/>
              </a:rPr>
              <a:t>Average</a:t>
            </a:r>
            <a:r>
              <a:rPr lang="es-ES" sz="2800" dirty="0" smtClean="0">
                <a:latin typeface="Arial Narrow" pitchFamily="34" charset="0"/>
              </a:rPr>
              <a:t> </a:t>
            </a:r>
            <a:r>
              <a:rPr lang="es-ES" sz="2800" dirty="0" err="1" smtClean="0">
                <a:latin typeface="Arial Narrow" pitchFamily="34" charset="0"/>
              </a:rPr>
              <a:t>temperature</a:t>
            </a:r>
            <a:r>
              <a:rPr lang="es-ES" sz="2800" dirty="0" smtClean="0">
                <a:latin typeface="Arial Narrow" pitchFamily="34" charset="0"/>
              </a:rPr>
              <a:t> 2011-2100</a:t>
            </a:r>
            <a:endParaRPr lang="en-US" sz="2800" dirty="0">
              <a:latin typeface="Arial Narrow" pitchFamily="34" charset="0"/>
            </a:endParaRPr>
          </a:p>
        </p:txBody>
      </p:sp>
      <p:sp>
        <p:nvSpPr>
          <p:cNvPr id="3" name="2 Marcador de contenido"/>
          <p:cNvSpPr>
            <a:spLocks noGrp="1"/>
          </p:cNvSpPr>
          <p:nvPr>
            <p:ph idx="1"/>
          </p:nvPr>
        </p:nvSpPr>
        <p:spPr/>
        <p:txBody>
          <a:bodyPr/>
          <a:lstStyle/>
          <a:p>
            <a:endParaRPr lang="en-US" dirty="0"/>
          </a:p>
        </p:txBody>
      </p:sp>
      <p:pic>
        <p:nvPicPr>
          <p:cNvPr id="4" name="3 Imagen"/>
          <p:cNvPicPr/>
          <p:nvPr/>
        </p:nvPicPr>
        <p:blipFill>
          <a:blip r:embed="rId2"/>
          <a:srcRect l="12522" t="16012" r="13404" b="11285"/>
          <a:stretch>
            <a:fillRect/>
          </a:stretch>
        </p:blipFill>
        <p:spPr bwMode="auto">
          <a:xfrm>
            <a:off x="0" y="1571612"/>
            <a:ext cx="9144000" cy="4357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2800" dirty="0" smtClean="0">
                <a:latin typeface="Arial Narrow" pitchFamily="34" charset="0"/>
              </a:rPr>
              <a:t>Difference from the average temperature 2011-2100</a:t>
            </a:r>
            <a:endParaRPr lang="en-US" sz="2800" dirty="0">
              <a:latin typeface="Arial Narrow" pitchFamily="34" charset="0"/>
            </a:endParaRPr>
          </a:p>
        </p:txBody>
      </p:sp>
      <p:sp>
        <p:nvSpPr>
          <p:cNvPr id="3" name="2 Marcador de contenido"/>
          <p:cNvSpPr>
            <a:spLocks noGrp="1"/>
          </p:cNvSpPr>
          <p:nvPr>
            <p:ph idx="1"/>
          </p:nvPr>
        </p:nvSpPr>
        <p:spPr/>
        <p:txBody>
          <a:bodyPr/>
          <a:lstStyle/>
          <a:p>
            <a:endParaRPr lang="en-US"/>
          </a:p>
        </p:txBody>
      </p:sp>
      <p:pic>
        <p:nvPicPr>
          <p:cNvPr id="4" name="3 Imagen"/>
          <p:cNvPicPr/>
          <p:nvPr/>
        </p:nvPicPr>
        <p:blipFill>
          <a:blip r:embed="rId3"/>
          <a:srcRect l="17284" t="10345" r="16578" b="15360"/>
          <a:stretch>
            <a:fillRect/>
          </a:stretch>
        </p:blipFill>
        <p:spPr bwMode="auto">
          <a:xfrm>
            <a:off x="0" y="1571612"/>
            <a:ext cx="9144000" cy="4500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2800" dirty="0" smtClean="0">
                <a:latin typeface="Arial Narrow" pitchFamily="34" charset="0"/>
              </a:rPr>
              <a:t>Difference from the average temperature 2011-2100</a:t>
            </a:r>
            <a:endParaRPr lang="en-US" sz="2800" dirty="0">
              <a:latin typeface="Arial Narrow" pitchFamily="34" charset="0"/>
            </a:endParaRPr>
          </a:p>
        </p:txBody>
      </p:sp>
      <p:sp>
        <p:nvSpPr>
          <p:cNvPr id="3" name="2 Marcador de contenido"/>
          <p:cNvSpPr>
            <a:spLocks noGrp="1"/>
          </p:cNvSpPr>
          <p:nvPr>
            <p:ph idx="1"/>
          </p:nvPr>
        </p:nvSpPr>
        <p:spPr/>
        <p:txBody>
          <a:bodyPr/>
          <a:lstStyle/>
          <a:p>
            <a:endParaRPr lang="en-US" dirty="0"/>
          </a:p>
        </p:txBody>
      </p:sp>
      <p:pic>
        <p:nvPicPr>
          <p:cNvPr id="4" name="3 Imagen"/>
          <p:cNvPicPr/>
          <p:nvPr/>
        </p:nvPicPr>
        <p:blipFill>
          <a:blip r:embed="rId2"/>
          <a:srcRect l="19048" t="17241" r="22222" b="17868"/>
          <a:stretch>
            <a:fillRect/>
          </a:stretch>
        </p:blipFill>
        <p:spPr bwMode="auto">
          <a:xfrm>
            <a:off x="0" y="1785926"/>
            <a:ext cx="8929718" cy="4542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sz="2800" dirty="0" err="1" smtClean="0">
                <a:latin typeface="Arial Narrow" pitchFamily="34" charset="0"/>
              </a:rPr>
              <a:t>Precipitation</a:t>
            </a:r>
            <a:r>
              <a:rPr lang="es-ES" sz="2800" dirty="0" smtClean="0">
                <a:latin typeface="Arial Narrow" pitchFamily="34" charset="0"/>
              </a:rPr>
              <a:t> </a:t>
            </a:r>
            <a:r>
              <a:rPr lang="es-ES" sz="2800" dirty="0" err="1" smtClean="0">
                <a:latin typeface="Arial Narrow" pitchFamily="34" charset="0"/>
              </a:rPr>
              <a:t>average</a:t>
            </a:r>
            <a:r>
              <a:rPr lang="es-ES" sz="2800" dirty="0" smtClean="0">
                <a:latin typeface="Arial Narrow" pitchFamily="34" charset="0"/>
              </a:rPr>
              <a:t> 2011-2100</a:t>
            </a:r>
            <a:endParaRPr lang="en-US" sz="2800" dirty="0">
              <a:latin typeface="Arial Narrow" pitchFamily="34" charset="0"/>
            </a:endParaRPr>
          </a:p>
        </p:txBody>
      </p:sp>
      <p:sp>
        <p:nvSpPr>
          <p:cNvPr id="3" name="2 Marcador de contenido"/>
          <p:cNvSpPr>
            <a:spLocks noGrp="1"/>
          </p:cNvSpPr>
          <p:nvPr>
            <p:ph idx="1"/>
          </p:nvPr>
        </p:nvSpPr>
        <p:spPr/>
        <p:txBody>
          <a:bodyPr/>
          <a:lstStyle/>
          <a:p>
            <a:endParaRPr lang="en-US"/>
          </a:p>
        </p:txBody>
      </p:sp>
      <p:pic>
        <p:nvPicPr>
          <p:cNvPr id="4" name="3 Imagen"/>
          <p:cNvPicPr/>
          <p:nvPr/>
        </p:nvPicPr>
        <p:blipFill>
          <a:blip r:embed="rId2"/>
          <a:srcRect l="17813" t="14734" r="15168" b="10972"/>
          <a:stretch>
            <a:fillRect/>
          </a:stretch>
        </p:blipFill>
        <p:spPr bwMode="auto">
          <a:xfrm>
            <a:off x="0" y="1357298"/>
            <a:ext cx="8929718" cy="4643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sz="2800" dirty="0" err="1" smtClean="0">
                <a:latin typeface="Arial Narrow" pitchFamily="34" charset="0"/>
              </a:rPr>
              <a:t>Precipitation</a:t>
            </a:r>
            <a:r>
              <a:rPr lang="es-ES" sz="2800" dirty="0" smtClean="0">
                <a:latin typeface="Arial Narrow" pitchFamily="34" charset="0"/>
              </a:rPr>
              <a:t> </a:t>
            </a:r>
            <a:r>
              <a:rPr lang="es-ES" sz="2800" dirty="0" err="1" smtClean="0">
                <a:latin typeface="Arial Narrow" pitchFamily="34" charset="0"/>
              </a:rPr>
              <a:t>average</a:t>
            </a:r>
            <a:r>
              <a:rPr lang="es-ES" sz="2800" dirty="0" smtClean="0">
                <a:latin typeface="Arial Narrow" pitchFamily="34" charset="0"/>
              </a:rPr>
              <a:t> 2011-2100</a:t>
            </a:r>
            <a:endParaRPr lang="en-US" sz="2800" dirty="0">
              <a:latin typeface="Arial Narrow" pitchFamily="34" charset="0"/>
            </a:endParaRPr>
          </a:p>
        </p:txBody>
      </p:sp>
      <p:sp>
        <p:nvSpPr>
          <p:cNvPr id="3" name="2 Marcador de contenido"/>
          <p:cNvSpPr>
            <a:spLocks noGrp="1"/>
          </p:cNvSpPr>
          <p:nvPr>
            <p:ph idx="1"/>
          </p:nvPr>
        </p:nvSpPr>
        <p:spPr/>
        <p:txBody>
          <a:bodyPr/>
          <a:lstStyle/>
          <a:p>
            <a:endParaRPr lang="en-US"/>
          </a:p>
        </p:txBody>
      </p:sp>
      <p:pic>
        <p:nvPicPr>
          <p:cNvPr id="4" name="3 Imagen"/>
          <p:cNvPicPr/>
          <p:nvPr/>
        </p:nvPicPr>
        <p:blipFill>
          <a:blip r:embed="rId2"/>
          <a:srcRect l="16402" t="10031" r="19224" b="13793"/>
          <a:stretch>
            <a:fillRect/>
          </a:stretch>
        </p:blipFill>
        <p:spPr bwMode="auto">
          <a:xfrm>
            <a:off x="0" y="1714488"/>
            <a:ext cx="8929718" cy="4500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err="1" smtClean="0">
                <a:latin typeface="Arial Narrow" pitchFamily="34" charset="0"/>
              </a:rPr>
              <a:t>Conclusion</a:t>
            </a:r>
            <a:endParaRPr lang="en-US" sz="4000" dirty="0">
              <a:latin typeface="Arial Narrow" pitchFamily="34" charset="0"/>
            </a:endParaRPr>
          </a:p>
        </p:txBody>
      </p:sp>
      <p:sp>
        <p:nvSpPr>
          <p:cNvPr id="3" name="2 Marcador de contenido"/>
          <p:cNvSpPr>
            <a:spLocks noGrp="1"/>
          </p:cNvSpPr>
          <p:nvPr>
            <p:ph idx="1"/>
          </p:nvPr>
        </p:nvSpPr>
        <p:spPr/>
        <p:txBody>
          <a:bodyPr>
            <a:normAutofit/>
          </a:bodyPr>
          <a:lstStyle/>
          <a:p>
            <a:pPr algn="just"/>
            <a:r>
              <a:rPr lang="es-ES" dirty="0" smtClean="0">
                <a:latin typeface="Arial Narrow" pitchFamily="34" charset="0"/>
              </a:rPr>
              <a:t>Colombia </a:t>
            </a:r>
            <a:r>
              <a:rPr lang="es-ES" dirty="0" err="1" smtClean="0">
                <a:latin typeface="Arial Narrow" pitchFamily="34" charset="0"/>
              </a:rPr>
              <a:t>is</a:t>
            </a:r>
            <a:r>
              <a:rPr lang="es-ES" dirty="0" smtClean="0">
                <a:latin typeface="Arial Narrow" pitchFamily="34" charset="0"/>
              </a:rPr>
              <a:t> a </a:t>
            </a:r>
            <a:r>
              <a:rPr lang="es-ES" dirty="0" err="1" smtClean="0">
                <a:latin typeface="Arial Narrow" pitchFamily="34" charset="0"/>
              </a:rPr>
              <a:t>vulnearable</a:t>
            </a:r>
            <a:r>
              <a:rPr lang="es-ES" dirty="0" smtClean="0">
                <a:latin typeface="Arial Narrow" pitchFamily="34" charset="0"/>
              </a:rPr>
              <a:t> country </a:t>
            </a:r>
            <a:r>
              <a:rPr lang="es-ES" dirty="0" err="1" smtClean="0">
                <a:latin typeface="Arial Narrow" pitchFamily="34" charset="0"/>
              </a:rPr>
              <a:t>with</a:t>
            </a:r>
            <a:r>
              <a:rPr lang="es-ES" dirty="0" smtClean="0">
                <a:latin typeface="Arial Narrow" pitchFamily="34" charset="0"/>
              </a:rPr>
              <a:t> </a:t>
            </a:r>
            <a:r>
              <a:rPr lang="es-ES" dirty="0" err="1" smtClean="0">
                <a:latin typeface="Arial Narrow" pitchFamily="34" charset="0"/>
              </a:rPr>
              <a:t>the</a:t>
            </a:r>
            <a:r>
              <a:rPr lang="es-ES" dirty="0" smtClean="0">
                <a:latin typeface="Arial Narrow" pitchFamily="34" charset="0"/>
              </a:rPr>
              <a:t> </a:t>
            </a:r>
            <a:r>
              <a:rPr lang="es-ES" dirty="0" err="1" smtClean="0">
                <a:latin typeface="Arial Narrow" pitchFamily="34" charset="0"/>
              </a:rPr>
              <a:t>climate</a:t>
            </a:r>
            <a:r>
              <a:rPr lang="es-ES" dirty="0" smtClean="0">
                <a:latin typeface="Arial Narrow" pitchFamily="34" charset="0"/>
              </a:rPr>
              <a:t> </a:t>
            </a:r>
            <a:r>
              <a:rPr lang="es-ES" dirty="0" err="1" smtClean="0">
                <a:latin typeface="Arial Narrow" pitchFamily="34" charset="0"/>
              </a:rPr>
              <a:t>change</a:t>
            </a:r>
            <a:r>
              <a:rPr lang="es-ES" dirty="0" smtClean="0">
                <a:latin typeface="Arial Narrow" pitchFamily="34" charset="0"/>
              </a:rPr>
              <a:t>.</a:t>
            </a:r>
          </a:p>
          <a:p>
            <a:pPr algn="just"/>
            <a:endParaRPr lang="es-ES" dirty="0" smtClean="0">
              <a:latin typeface="Arial Narrow" pitchFamily="34" charset="0"/>
            </a:endParaRPr>
          </a:p>
          <a:p>
            <a:pPr algn="just"/>
            <a:r>
              <a:rPr lang="en-US" dirty="0" smtClean="0">
                <a:latin typeface="Arial Narrow" pitchFamily="34" charset="0"/>
              </a:rPr>
              <a:t>Accelerate the transformation towards a low carbon economy, integrating climate as a main factor.</a:t>
            </a:r>
          </a:p>
          <a:p>
            <a:pPr algn="just"/>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err="1" smtClean="0">
                <a:latin typeface="Arial Narrow" pitchFamily="34" charset="0"/>
              </a:rPr>
              <a:t>References</a:t>
            </a:r>
            <a:endParaRPr lang="en-US" sz="3600" dirty="0">
              <a:latin typeface="Arial Narrow" pitchFamily="34" charset="0"/>
            </a:endParaRPr>
          </a:p>
        </p:txBody>
      </p:sp>
      <p:sp>
        <p:nvSpPr>
          <p:cNvPr id="3" name="2 Marcador de contenido"/>
          <p:cNvSpPr>
            <a:spLocks noGrp="1"/>
          </p:cNvSpPr>
          <p:nvPr>
            <p:ph idx="1"/>
          </p:nvPr>
        </p:nvSpPr>
        <p:spPr/>
        <p:txBody>
          <a:bodyPr>
            <a:normAutofit/>
          </a:bodyPr>
          <a:lstStyle/>
          <a:p>
            <a:r>
              <a:rPr lang="en-US" sz="2600" dirty="0" smtClean="0">
                <a:latin typeface="Arial Narrow" pitchFamily="34" charset="0"/>
              </a:rPr>
              <a:t>https://www.unihe.org/sites/default/files/colombia_project_paper.pdf</a:t>
            </a:r>
          </a:p>
          <a:p>
            <a:r>
              <a:rPr lang="en-US" sz="2600" dirty="0" smtClean="0">
                <a:latin typeface="Arial Narrow" pitchFamily="34" charset="0"/>
              </a:rPr>
              <a:t>http://www.colombia.travel/es/informacion-practica/clima</a:t>
            </a:r>
          </a:p>
          <a:p>
            <a:r>
              <a:rPr lang="en-US" sz="2600" dirty="0" smtClean="0">
                <a:latin typeface="Arial Narrow" pitchFamily="34" charset="0"/>
              </a:rPr>
              <a:t>http://www.ideam.gov.co/web/tiempo-y-clima</a:t>
            </a:r>
          </a:p>
          <a:p>
            <a:r>
              <a:rPr lang="en-US" sz="2600" dirty="0" smtClean="0">
                <a:latin typeface="Arial Narrow" pitchFamily="34" charset="0"/>
              </a:rPr>
              <a:t>http://documentacion.ideam.gov.co/openbiblio/bvirtual/022964/documento_nacional_departamental.pdf</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normAutofit/>
          </a:bodyPr>
          <a:lstStyle/>
          <a:p>
            <a:pPr algn="ctr">
              <a:buNone/>
            </a:pPr>
            <a:endParaRPr lang="es-ES" sz="8000" dirty="0" smtClean="0"/>
          </a:p>
          <a:p>
            <a:pPr algn="ctr">
              <a:buNone/>
            </a:pPr>
            <a:r>
              <a:rPr lang="es-ES" sz="8000" dirty="0" smtClean="0"/>
              <a:t>THANK YOU</a:t>
            </a:r>
            <a:endParaRPr lang="en-US" sz="8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olombia_1.jpg"/>
          <p:cNvPicPr>
            <a:picLocks noGrp="1" noChangeAspect="1"/>
          </p:cNvPicPr>
          <p:nvPr>
            <p:ph idx="1"/>
          </p:nvPr>
        </p:nvPicPr>
        <p:blipFill>
          <a:blip r:embed="rId2"/>
          <a:stretch>
            <a:fillRect/>
          </a:stretch>
        </p:blipFill>
        <p:spPr>
          <a:xfrm>
            <a:off x="3643306" y="1357298"/>
            <a:ext cx="5217101" cy="4026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a:xfrm>
            <a:off x="357158" y="274638"/>
            <a:ext cx="8329642" cy="1082660"/>
          </a:xfrm>
        </p:spPr>
        <p:txBody>
          <a:bodyPr/>
          <a:lstStyle/>
          <a:p>
            <a:pPr algn="l"/>
            <a:r>
              <a:rPr lang="es-ES" dirty="0" err="1">
                <a:latin typeface="Arial Narrow" pitchFamily="34" charset="0"/>
              </a:rPr>
              <a:t>L</a:t>
            </a:r>
            <a:r>
              <a:rPr lang="es-ES" dirty="0" err="1" smtClean="0">
                <a:latin typeface="Arial Narrow" pitchFamily="34" charset="0"/>
              </a:rPr>
              <a:t>ocation</a:t>
            </a:r>
            <a:r>
              <a:rPr lang="es-ES" dirty="0" smtClean="0">
                <a:latin typeface="Arial Narrow" pitchFamily="34" charset="0"/>
              </a:rPr>
              <a:t>: </a:t>
            </a:r>
            <a:endParaRPr lang="es-ES" dirty="0">
              <a:latin typeface="Arial Narrow" pitchFamily="34" charset="0"/>
            </a:endParaRPr>
          </a:p>
        </p:txBody>
      </p:sp>
      <p:sp>
        <p:nvSpPr>
          <p:cNvPr id="16385" name="Rectangle 1"/>
          <p:cNvSpPr>
            <a:spLocks noChangeArrowheads="1"/>
          </p:cNvSpPr>
          <p:nvPr/>
        </p:nvSpPr>
        <p:spPr bwMode="auto">
          <a:xfrm>
            <a:off x="0" y="2428868"/>
            <a:ext cx="350043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s-ES" sz="2000" b="1" i="0" u="none" strike="noStrike" cap="none" normalizeH="0" baseline="0" dirty="0" smtClean="0">
                <a:ln>
                  <a:noFill/>
                </a:ln>
                <a:solidFill>
                  <a:srgbClr val="222222"/>
                </a:solidFill>
                <a:effectLst/>
                <a:latin typeface="Arial Narrow" pitchFamily="34" charset="0"/>
                <a:ea typeface="Arial Unicode MS" pitchFamily="34" charset="-128"/>
                <a:cs typeface="Arial Unicode MS" pitchFamily="34" charset="-128"/>
              </a:rPr>
              <a:t>North: </a:t>
            </a:r>
            <a:r>
              <a:rPr kumimoji="0" lang="en-US" sz="2000" b="0" i="0" u="none" strike="noStrike" cap="none" normalizeH="0" baseline="0" dirty="0" smtClean="0">
                <a:ln>
                  <a:noFill/>
                </a:ln>
                <a:solidFill>
                  <a:srgbClr val="222222"/>
                </a:solidFill>
                <a:effectLst/>
                <a:latin typeface="Arial Narrow" pitchFamily="34" charset="0"/>
                <a:ea typeface="Arial Unicode MS" pitchFamily="34" charset="-128"/>
                <a:cs typeface="Arial Unicode MS" pitchFamily="34" charset="-128"/>
              </a:rPr>
              <a:t>Caribbean</a:t>
            </a:r>
            <a:r>
              <a:rPr kumimoji="0" lang="es-ES" sz="2000" b="0" i="0" u="none" strike="noStrike" cap="none" normalizeH="0" baseline="0" dirty="0" smtClean="0">
                <a:ln>
                  <a:noFill/>
                </a:ln>
                <a:solidFill>
                  <a:srgbClr val="222222"/>
                </a:solidFill>
                <a:effectLst/>
                <a:latin typeface="Arial Narrow" pitchFamily="34" charset="0"/>
                <a:ea typeface="Arial Unicode MS" pitchFamily="34" charset="-128"/>
                <a:cs typeface="Arial Unicode MS" pitchFamily="34" charset="-128"/>
              </a:rPr>
              <a:t> Sea.</a:t>
            </a:r>
            <a:endParaRPr kumimoji="0" lang="es-ES" sz="20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222222"/>
                </a:solidFill>
                <a:effectLst/>
                <a:latin typeface="Arial Narrow" pitchFamily="34" charset="0"/>
                <a:ea typeface="Arial Unicode MS" pitchFamily="34" charset="-128"/>
                <a:cs typeface="Arial Unicode MS" pitchFamily="34" charset="-128"/>
              </a:rPr>
              <a:t>South: </a:t>
            </a:r>
            <a:r>
              <a:rPr kumimoji="0" lang="en-US" sz="2000" b="0" i="0" u="none" strike="noStrike" cap="none" normalizeH="0" baseline="0" dirty="0" smtClean="0">
                <a:ln>
                  <a:noFill/>
                </a:ln>
                <a:solidFill>
                  <a:srgbClr val="222222"/>
                </a:solidFill>
                <a:effectLst/>
                <a:latin typeface="Arial Narrow" pitchFamily="34" charset="0"/>
                <a:ea typeface="Arial Unicode MS" pitchFamily="34" charset="-128"/>
                <a:cs typeface="Arial Unicode MS" pitchFamily="34" charset="-128"/>
              </a:rPr>
              <a:t>Brazil, Ecuador and Peru.</a:t>
            </a:r>
            <a:endParaRPr kumimoji="0" lang="es-ES" sz="20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000" b="1" i="0" u="none" strike="noStrike" cap="none" normalizeH="0" baseline="0" dirty="0" smtClean="0">
                <a:ln>
                  <a:noFill/>
                </a:ln>
                <a:solidFill>
                  <a:srgbClr val="222222"/>
                </a:solidFill>
                <a:effectLst/>
                <a:latin typeface="Arial Narrow" pitchFamily="34" charset="0"/>
                <a:ea typeface="Arial Unicode MS" pitchFamily="34" charset="-128"/>
                <a:cs typeface="Arial Unicode MS" pitchFamily="34" charset="-128"/>
              </a:rPr>
              <a:t>West</a:t>
            </a:r>
            <a:r>
              <a:rPr kumimoji="0" lang="en-US" sz="2000" b="0" i="0" u="none" strike="noStrike" cap="none" normalizeH="0" baseline="0" dirty="0" smtClean="0">
                <a:ln>
                  <a:noFill/>
                </a:ln>
                <a:solidFill>
                  <a:srgbClr val="222222"/>
                </a:solidFill>
                <a:effectLst/>
                <a:latin typeface="Arial Narrow" pitchFamily="34" charset="0"/>
                <a:ea typeface="Arial Unicode MS" pitchFamily="34" charset="-128"/>
                <a:cs typeface="Arial Unicode MS" pitchFamily="34" charset="-128"/>
              </a:rPr>
              <a:t>: Pacific Ocean and Panamá.</a:t>
            </a:r>
            <a:endParaRPr kumimoji="0" lang="es-ES" sz="20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2000" b="1" i="0" u="none" strike="noStrike" cap="none" normalizeH="0" baseline="0" dirty="0" smtClean="0">
                <a:ln>
                  <a:noFill/>
                </a:ln>
                <a:solidFill>
                  <a:srgbClr val="222222"/>
                </a:solidFill>
                <a:effectLst/>
                <a:latin typeface="Arial Narrow" pitchFamily="34" charset="0"/>
                <a:ea typeface="Arial Unicode MS" pitchFamily="34" charset="-128"/>
                <a:cs typeface="Arial Unicode MS" pitchFamily="34" charset="-128"/>
              </a:rPr>
              <a:t>East: </a:t>
            </a:r>
            <a:r>
              <a:rPr kumimoji="0" lang="es-ES" sz="2000" i="0" u="none" strike="noStrike" cap="none" normalizeH="0" baseline="0" dirty="0" err="1" smtClean="0">
                <a:ln>
                  <a:noFill/>
                </a:ln>
                <a:solidFill>
                  <a:srgbClr val="222222"/>
                </a:solidFill>
                <a:effectLst/>
                <a:latin typeface="Arial Narrow" pitchFamily="34" charset="0"/>
                <a:ea typeface="Arial Unicode MS" pitchFamily="34" charset="-128"/>
                <a:cs typeface="Arial Unicode MS" pitchFamily="34" charset="-128"/>
              </a:rPr>
              <a:t>Brazil</a:t>
            </a:r>
            <a:r>
              <a:rPr kumimoji="0" lang="es-ES" sz="2000" i="0" u="none" strike="noStrike" cap="none" normalizeH="0" baseline="0" dirty="0" smtClean="0">
                <a:ln>
                  <a:noFill/>
                </a:ln>
                <a:solidFill>
                  <a:srgbClr val="222222"/>
                </a:solidFill>
                <a:effectLst/>
                <a:latin typeface="Arial Narrow" pitchFamily="34" charset="0"/>
                <a:ea typeface="Arial Unicode MS" pitchFamily="34" charset="-128"/>
                <a:cs typeface="Arial Unicode MS" pitchFamily="34" charset="-128"/>
              </a:rPr>
              <a:t> and Venezuela</a:t>
            </a:r>
            <a:endParaRPr kumimoji="0" lang="es-ES" sz="200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1060472"/>
          </a:xfrm>
        </p:spPr>
        <p:txBody>
          <a:bodyPr>
            <a:normAutofit/>
          </a:bodyPr>
          <a:lstStyle/>
          <a:p>
            <a:pPr algn="l"/>
            <a:r>
              <a:rPr lang="es-ES" sz="3200" dirty="0" err="1" smtClean="0">
                <a:latin typeface="Arial Narrow" pitchFamily="34" charset="0"/>
                <a:ea typeface="Arial Unicode MS" pitchFamily="34" charset="-128"/>
                <a:cs typeface="Arial Unicode MS" pitchFamily="34" charset="-128"/>
              </a:rPr>
              <a:t>Regions</a:t>
            </a:r>
            <a:r>
              <a:rPr lang="es-ES" sz="3200" dirty="0" smtClean="0">
                <a:latin typeface="Arial Narrow" pitchFamily="34" charset="0"/>
                <a:ea typeface="Arial Unicode MS" pitchFamily="34" charset="-128"/>
                <a:cs typeface="Arial Unicode MS" pitchFamily="34" charset="-128"/>
              </a:rPr>
              <a:t>: </a:t>
            </a:r>
            <a:endParaRPr lang="es-ES" sz="3200" dirty="0">
              <a:latin typeface="Arial Narrow" pitchFamily="34" charset="0"/>
              <a:ea typeface="Arial Unicode MS" pitchFamily="34" charset="-128"/>
              <a:cs typeface="Arial Unicode MS" pitchFamily="34" charset="-128"/>
            </a:endParaRPr>
          </a:p>
        </p:txBody>
      </p:sp>
      <p:pic>
        <p:nvPicPr>
          <p:cNvPr id="4" name="3 Marcador de contenido" descr="regions_colombia.gif"/>
          <p:cNvPicPr>
            <a:picLocks noGrp="1" noChangeAspect="1"/>
          </p:cNvPicPr>
          <p:nvPr>
            <p:ph idx="1"/>
          </p:nvPr>
        </p:nvPicPr>
        <p:blipFill>
          <a:blip r:embed="rId2"/>
          <a:srcRect l="6189" t="1493" r="7172" b="1493"/>
          <a:stretch>
            <a:fillRect/>
          </a:stretch>
        </p:blipFill>
        <p:spPr>
          <a:xfrm>
            <a:off x="3786182" y="1357298"/>
            <a:ext cx="5000660" cy="46434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5361" name="Rectangle 1"/>
          <p:cNvSpPr>
            <a:spLocks noChangeArrowheads="1"/>
          </p:cNvSpPr>
          <p:nvPr/>
        </p:nvSpPr>
        <p:spPr bwMode="auto">
          <a:xfrm>
            <a:off x="428596" y="1571612"/>
            <a:ext cx="3857620" cy="4462760"/>
          </a:xfrm>
          <a:prstGeom prst="rect">
            <a:avLst/>
          </a:prstGeom>
          <a:solidFill>
            <a:schemeClr val="bg1"/>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238250" algn="l"/>
              </a:tabLst>
            </a:pPr>
            <a:r>
              <a:rPr lang="en-US" dirty="0" smtClean="0">
                <a:latin typeface="Arial Narrow" pitchFamily="34" charset="0"/>
              </a:rPr>
              <a:t>Andean Region </a:t>
            </a:r>
            <a:endParaRPr lang="es-ES" dirty="0" smtClean="0">
              <a:latin typeface="Arial Narrow"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238250" algn="l"/>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Its in the </a:t>
            </a:r>
            <a:r>
              <a:rPr kumimoji="0" lang="en-US" sz="14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west,Where</a:t>
            </a: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the </a:t>
            </a:r>
            <a:r>
              <a:rPr kumimoji="0" lang="en-US" sz="14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majorite</a:t>
            </a: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Colombian population is located, Its conformed by 3 mountain ranges (Andes), Across all the country from south to the north, cold weather. </a:t>
            </a:r>
            <a:endParaRPr kumimoji="0" lang="es-ES" sz="14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238250" algn="l"/>
              </a:tabLst>
            </a:pPr>
            <a:r>
              <a:rPr kumimoji="0" lang="en-US" sz="1400" b="1"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Caribean</a:t>
            </a:r>
            <a:r>
              <a:rPr kumimoji="0" lang="en-US" sz="14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Region </a:t>
            </a:r>
            <a:endParaRPr kumimoji="0" lang="es-ES" sz="14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238250" algn="l"/>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In the north, It is characterized by warm weather, coast, beaches, agricultural and tourist area in the coastal area.	</a:t>
            </a:r>
            <a:endParaRPr kumimoji="0" lang="es-ES" sz="14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238250" algn="l"/>
              </a:tabLst>
            </a:pPr>
            <a:r>
              <a:rPr kumimoji="0" lang="en-US" sz="14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Pacific Region </a:t>
            </a:r>
            <a:endParaRPr kumimoji="0" lang="es-ES" sz="14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238250" algn="l"/>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In the west, </a:t>
            </a:r>
            <a:r>
              <a:rPr kumimoji="0" lang="en-US" sz="1400" b="0"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acrossing</a:t>
            </a: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all pacific coast covered by tropical forest and exuberant vegetation with warm and humid climates.</a:t>
            </a:r>
            <a:endParaRPr kumimoji="0" lang="es-ES" sz="14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238250" algn="l"/>
              </a:tabLst>
            </a:pPr>
            <a:r>
              <a:rPr kumimoji="0" lang="en-US" sz="14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Orinoco </a:t>
            </a:r>
            <a:r>
              <a:rPr kumimoji="0" lang="en-US" sz="1400" b="1" i="0" u="none" strike="noStrike" cap="none" normalizeH="0" baseline="0" dirty="0" err="1" smtClean="0">
                <a:ln>
                  <a:noFill/>
                </a:ln>
                <a:solidFill>
                  <a:schemeClr val="tx1"/>
                </a:solidFill>
                <a:effectLst/>
                <a:latin typeface="Arial Narrow" pitchFamily="34" charset="0"/>
                <a:ea typeface="Calibri" pitchFamily="34" charset="0"/>
                <a:cs typeface="Times New Roman" pitchFamily="18" charset="0"/>
              </a:rPr>
              <a:t>Sabana</a:t>
            </a:r>
            <a:r>
              <a:rPr kumimoji="0" lang="en-US" sz="14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 </a:t>
            </a:r>
            <a:endParaRPr kumimoji="0" lang="es-ES" sz="14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238250" algn="l"/>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south east there are flat and undulating lands, it is rich in agriculture and livestock, there are also oil deposits, the climate is warm.</a:t>
            </a:r>
            <a:endParaRPr kumimoji="0" lang="es-ES" sz="14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238250" algn="l"/>
              </a:tabLst>
            </a:pPr>
            <a:r>
              <a:rPr kumimoji="0" lang="en-US" sz="14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Amazon rainforest </a:t>
            </a:r>
            <a:endParaRPr kumimoji="0" lang="es-ES" sz="14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238250" algn="l"/>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in the southwest of the country, covered with immense rainforests, warm and temperate climate </a:t>
            </a:r>
            <a:endParaRPr kumimoji="0" lang="en-US" sz="14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err="1" smtClean="0"/>
              <a:t>Temperature</a:t>
            </a:r>
            <a:r>
              <a:rPr lang="es-ES" dirty="0" smtClean="0"/>
              <a:t>:</a:t>
            </a:r>
            <a:endParaRPr lang="es-ES" dirty="0"/>
          </a:p>
        </p:txBody>
      </p:sp>
      <p:pic>
        <p:nvPicPr>
          <p:cNvPr id="4" name="BLOGGER_PHOTO_ID_5129024917172748178" descr="https://1.bp.blogspot.com/_XUaySiA3q20/Ry30_Mg1f5I/AAAAAAAAAao/24cprCY89Zg/s400/mapatemperaturacolombia.gif">
            <a:hlinkClick r:id="rId2"/>
          </p:cNvPr>
          <p:cNvPicPr>
            <a:picLocks noGrp="1"/>
          </p:cNvPicPr>
          <p:nvPr>
            <p:ph idx="1"/>
          </p:nvPr>
        </p:nvPicPr>
        <p:blipFill>
          <a:blip r:embed="rId3"/>
          <a:srcRect/>
          <a:stretch>
            <a:fillRect/>
          </a:stretch>
        </p:blipFill>
        <p:spPr bwMode="auto">
          <a:xfrm>
            <a:off x="3786182" y="1357298"/>
            <a:ext cx="4857784" cy="5000660"/>
          </a:xfrm>
          <a:prstGeom prst="rect">
            <a:avLst/>
          </a:prstGeom>
          <a:noFill/>
          <a:ln w="9525">
            <a:noFill/>
            <a:miter lim="800000"/>
            <a:headEnd/>
            <a:tailEnd/>
          </a:ln>
        </p:spPr>
      </p:pic>
      <p:sp>
        <p:nvSpPr>
          <p:cNvPr id="5" name="4 CuadroTexto"/>
          <p:cNvSpPr txBox="1"/>
          <p:nvPr/>
        </p:nvSpPr>
        <p:spPr>
          <a:xfrm>
            <a:off x="428596" y="1714489"/>
            <a:ext cx="3143272" cy="2308324"/>
          </a:xfrm>
          <a:prstGeom prst="rect">
            <a:avLst/>
          </a:prstGeom>
          <a:noFill/>
        </p:spPr>
        <p:txBody>
          <a:bodyPr wrap="square" rtlCol="0">
            <a:spAutoFit/>
          </a:bodyPr>
          <a:lstStyle/>
          <a:p>
            <a:pPr algn="just"/>
            <a:r>
              <a:rPr lang="en-US" dirty="0" smtClean="0">
                <a:latin typeface="Arial Narrow" pitchFamily="34" charset="0"/>
              </a:rPr>
              <a:t>Colombia is located torrid zone and does not have station. Therefore climate of Colombia is determined by geographical and atmospheric aspects such as rainfall, intensity, solar radiation, temperature, wind systems, altitude, </a:t>
            </a:r>
            <a:r>
              <a:rPr lang="en-US" dirty="0" err="1" smtClean="0">
                <a:latin typeface="Arial Narrow" pitchFamily="34" charset="0"/>
              </a:rPr>
              <a:t>continentality</a:t>
            </a:r>
            <a:r>
              <a:rPr lang="en-US" dirty="0" smtClean="0">
                <a:latin typeface="Arial Narrow" pitchFamily="34" charset="0"/>
              </a:rPr>
              <a:t> and atmospheric humidity.</a:t>
            </a:r>
            <a:endParaRPr lang="en-US" dirty="0">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sz="3600" dirty="0" err="1" smtClean="0">
                <a:latin typeface="Arial Narrow" pitchFamily="34" charset="0"/>
              </a:rPr>
              <a:t>Precipitation</a:t>
            </a:r>
            <a:r>
              <a:rPr lang="es-ES" sz="3600" dirty="0">
                <a:latin typeface="Arial Narrow" pitchFamily="34" charset="0"/>
              </a:rPr>
              <a:t>:</a:t>
            </a:r>
          </a:p>
        </p:txBody>
      </p:sp>
      <p:pic>
        <p:nvPicPr>
          <p:cNvPr id="4" name="BLOGGER_PHOTO_ID_5129024745374056322" descr="https://1.bp.blogspot.com/_XUaySiA3q20/Ry301Mg1f4I/AAAAAAAAAag/goMYlwLaHKY/s400/mapalluviascolombia.gif">
            <a:hlinkClick r:id="rId2"/>
          </p:cNvPr>
          <p:cNvPicPr>
            <a:picLocks noGrp="1"/>
          </p:cNvPicPr>
          <p:nvPr>
            <p:ph idx="1"/>
          </p:nvPr>
        </p:nvPicPr>
        <p:blipFill>
          <a:blip r:embed="rId3"/>
          <a:srcRect l="2609" t="2857" r="3478" b="4286"/>
          <a:stretch>
            <a:fillRect/>
          </a:stretch>
        </p:blipFill>
        <p:spPr bwMode="auto">
          <a:xfrm>
            <a:off x="1928794" y="1357298"/>
            <a:ext cx="5143536" cy="46434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3200" dirty="0" smtClean="0"/>
              <a:t>Impacts of climate change </a:t>
            </a:r>
            <a:endParaRPr lang="en-US" sz="3200" dirty="0"/>
          </a:p>
        </p:txBody>
      </p:sp>
      <p:sp>
        <p:nvSpPr>
          <p:cNvPr id="3" name="2 Marcador de contenido"/>
          <p:cNvSpPr>
            <a:spLocks noGrp="1"/>
          </p:cNvSpPr>
          <p:nvPr>
            <p:ph idx="1"/>
          </p:nvPr>
        </p:nvSpPr>
        <p:spPr>
          <a:xfrm>
            <a:off x="285720" y="1600200"/>
            <a:ext cx="8401080" cy="5257800"/>
          </a:xfrm>
        </p:spPr>
        <p:txBody>
          <a:bodyPr/>
          <a:lstStyle/>
          <a:p>
            <a:r>
              <a:rPr lang="en-GB" sz="2800" dirty="0" smtClean="0">
                <a:latin typeface="Arial Narrow" pitchFamily="34" charset="0"/>
              </a:rPr>
              <a:t>The melting of </a:t>
            </a:r>
            <a:r>
              <a:rPr lang="en-GB" sz="2800" dirty="0" err="1" smtClean="0">
                <a:latin typeface="Arial Narrow" pitchFamily="34" charset="0"/>
              </a:rPr>
              <a:t>glaciars</a:t>
            </a:r>
            <a:endParaRPr lang="en-GB" sz="2800" dirty="0" smtClean="0">
              <a:latin typeface="Arial Narrow" pitchFamily="34" charset="0"/>
            </a:endParaRPr>
          </a:p>
          <a:p>
            <a:r>
              <a:rPr lang="en-GB" sz="2800" dirty="0" smtClean="0">
                <a:latin typeface="Arial Narrow" pitchFamily="34" charset="0"/>
              </a:rPr>
              <a:t>Coral bleaching </a:t>
            </a:r>
          </a:p>
          <a:p>
            <a:r>
              <a:rPr lang="en-US" sz="2800" dirty="0" smtClean="0">
                <a:latin typeface="Arial Narrow" pitchFamily="34" charset="0"/>
              </a:rPr>
              <a:t>Loss of beaches and coastal </a:t>
            </a:r>
            <a:r>
              <a:rPr lang="en-US" sz="2800" dirty="0" smtClean="0">
                <a:latin typeface="Arial Narrow" pitchFamily="34" charset="0"/>
              </a:rPr>
              <a:t>erosion</a:t>
            </a:r>
          </a:p>
          <a:p>
            <a:r>
              <a:rPr lang="en-US" sz="2800" dirty="0" smtClean="0">
                <a:latin typeface="Arial Narrow" pitchFamily="34" charset="0"/>
              </a:rPr>
              <a:t>Extreme </a:t>
            </a:r>
            <a:r>
              <a:rPr lang="en-US" sz="2800" dirty="0" smtClean="0">
                <a:latin typeface="Arial Narrow" pitchFamily="34" charset="0"/>
              </a:rPr>
              <a:t>events</a:t>
            </a:r>
          </a:p>
          <a:p>
            <a:r>
              <a:rPr lang="en-US" sz="2800" dirty="0" smtClean="0">
                <a:latin typeface="Arial Narrow" pitchFamily="34" charset="0"/>
              </a:rPr>
              <a:t>endangered </a:t>
            </a:r>
            <a:r>
              <a:rPr lang="en-US" sz="2800" dirty="0" smtClean="0">
                <a:latin typeface="Arial Narrow" pitchFamily="34" charset="0"/>
              </a:rPr>
              <a:t>animals</a:t>
            </a:r>
          </a:p>
          <a:p>
            <a:endParaRPr lang="en-US" dirty="0" smtClean="0"/>
          </a:p>
          <a:p>
            <a:endParaRPr lang="en-US" dirty="0"/>
          </a:p>
        </p:txBody>
      </p:sp>
      <p:pic>
        <p:nvPicPr>
          <p:cNvPr id="4" name="3 Imagen" descr="512633_1.jpg"/>
          <p:cNvPicPr>
            <a:picLocks noChangeAspect="1"/>
          </p:cNvPicPr>
          <p:nvPr/>
        </p:nvPicPr>
        <p:blipFill>
          <a:blip r:embed="rId2"/>
          <a:stretch>
            <a:fillRect/>
          </a:stretch>
        </p:blipFill>
        <p:spPr>
          <a:xfrm>
            <a:off x="428596" y="4500570"/>
            <a:ext cx="5143536" cy="2041421"/>
          </a:xfrm>
          <a:prstGeom prst="rect">
            <a:avLst/>
          </a:prstGeom>
        </p:spPr>
      </p:pic>
      <p:pic>
        <p:nvPicPr>
          <p:cNvPr id="5" name="4 Imagen" descr="512635_1.jpg"/>
          <p:cNvPicPr>
            <a:picLocks noChangeAspect="1"/>
          </p:cNvPicPr>
          <p:nvPr/>
        </p:nvPicPr>
        <p:blipFill>
          <a:blip r:embed="rId3"/>
          <a:srcRect l="15312" r="16250"/>
          <a:stretch>
            <a:fillRect/>
          </a:stretch>
        </p:blipFill>
        <p:spPr>
          <a:xfrm>
            <a:off x="5715008" y="4786322"/>
            <a:ext cx="3071834" cy="164307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err="1" smtClean="0">
                <a:latin typeface="Arial Narrow" pitchFamily="34" charset="0"/>
              </a:rPr>
              <a:t>Phenomenan</a:t>
            </a:r>
            <a:r>
              <a:rPr lang="es-ES" sz="2800" dirty="0" smtClean="0">
                <a:latin typeface="Arial Narrow" pitchFamily="34" charset="0"/>
              </a:rPr>
              <a:t> “el niño” and “la niña”</a:t>
            </a:r>
            <a:endParaRPr lang="es-ES" sz="2800" dirty="0">
              <a:latin typeface="Arial Narrow" pitchFamily="34" charset="0"/>
            </a:endParaRPr>
          </a:p>
        </p:txBody>
      </p:sp>
      <p:pic>
        <p:nvPicPr>
          <p:cNvPr id="4" name="3 Marcador de contenido" descr="https://upload.wikimedia.org/wikipedia/commons/thumb/2/2c/La_Nina_regional_impacts.gif/390px-La_Nina_regional_impacts.gif"/>
          <p:cNvPicPr>
            <a:picLocks noGrp="1"/>
          </p:cNvPicPr>
          <p:nvPr>
            <p:ph idx="1"/>
          </p:nvPr>
        </p:nvPicPr>
        <p:blipFill>
          <a:blip r:embed="rId2"/>
          <a:srcRect/>
          <a:stretch>
            <a:fillRect/>
          </a:stretch>
        </p:blipFill>
        <p:spPr bwMode="auto">
          <a:xfrm>
            <a:off x="2428860" y="1285860"/>
            <a:ext cx="4786346" cy="4071966"/>
          </a:xfrm>
          <a:prstGeom prst="rect">
            <a:avLst/>
          </a:prstGeom>
          <a:ln>
            <a:noFill/>
          </a:ln>
          <a:effectLst>
            <a:outerShdw blurRad="292100" dist="139700" dir="2700000" algn="tl" rotWithShape="0">
              <a:srgbClr val="333333">
                <a:alpha val="65000"/>
              </a:srgbClr>
            </a:outerShdw>
          </a:effectLst>
        </p:spPr>
      </p:pic>
      <p:pic>
        <p:nvPicPr>
          <p:cNvPr id="5" name="4 Imagen" descr="https://upload.wikimedia.org/wikipedia/es/timeline/59f14e408ea01917573700e6b38968e4.png"/>
          <p:cNvPicPr/>
          <p:nvPr/>
        </p:nvPicPr>
        <p:blipFill>
          <a:blip r:embed="rId3"/>
          <a:srcRect/>
          <a:stretch>
            <a:fillRect/>
          </a:stretch>
        </p:blipFill>
        <p:spPr bwMode="auto">
          <a:xfrm>
            <a:off x="785786" y="5429264"/>
            <a:ext cx="7786742" cy="8296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sz="3600" dirty="0" err="1" smtClean="0">
                <a:latin typeface="Arial Narrow" pitchFamily="34" charset="0"/>
              </a:rPr>
              <a:t>Floods</a:t>
            </a:r>
            <a:r>
              <a:rPr lang="es-ES" dirty="0" smtClean="0"/>
              <a:t>  </a:t>
            </a:r>
            <a:endParaRPr lang="es-ES" dirty="0"/>
          </a:p>
        </p:txBody>
      </p:sp>
      <p:pic>
        <p:nvPicPr>
          <p:cNvPr id="4" name="BLOGGER_PHOTO_ID_5129027751851163666" descr="https://1.bp.blogspot.com/_XUaySiA3q20/Ry33kMg1gBI/AAAAAAAAAbo/2CRdQodAMHs/s400/areas+inundables+colombia.gif">
            <a:hlinkClick r:id="rId2"/>
          </p:cNvPr>
          <p:cNvPicPr>
            <a:picLocks noGrp="1"/>
          </p:cNvPicPr>
          <p:nvPr>
            <p:ph idx="1"/>
          </p:nvPr>
        </p:nvPicPr>
        <p:blipFill>
          <a:blip r:embed="rId3"/>
          <a:srcRect/>
          <a:stretch>
            <a:fillRect/>
          </a:stretch>
        </p:blipFill>
        <p:spPr bwMode="auto">
          <a:xfrm>
            <a:off x="3643306" y="1285860"/>
            <a:ext cx="5000660" cy="435771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5" name="Rectangle 1"/>
          <p:cNvSpPr>
            <a:spLocks noChangeArrowheads="1"/>
          </p:cNvSpPr>
          <p:nvPr/>
        </p:nvSpPr>
        <p:spPr bwMode="auto">
          <a:xfrm>
            <a:off x="357158" y="1714488"/>
            <a:ext cx="321471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Arial Narrow" pitchFamily="34" charset="0"/>
                <a:ea typeface="Calibri" pitchFamily="34" charset="0"/>
                <a:cs typeface="Times New Roman" pitchFamily="18" charset="0"/>
              </a:rPr>
              <a:t>Among the problems that occur with floods we have:</a:t>
            </a:r>
            <a:endParaRPr kumimoji="0" lang="es-ES" sz="16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Arial Narrow" pitchFamily="34" charset="0"/>
                <a:ea typeface="Calibri" pitchFamily="34" charset="0"/>
                <a:cs typeface="Times New Roman" pitchFamily="18" charset="0"/>
              </a:rPr>
              <a:t>• loss of life, damage to homes, infrastructure and agricultural production areas.</a:t>
            </a:r>
            <a:endParaRPr kumimoji="0" lang="es-ES" sz="16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Arial Narrow" pitchFamily="34" charset="0"/>
                <a:ea typeface="Calibri" pitchFamily="34" charset="0"/>
                <a:cs typeface="Times New Roman" pitchFamily="18" charset="0"/>
              </a:rPr>
              <a:t>• Stagnation of water due to drainage deficiency in the areas, with damage to the population due to health problems.</a:t>
            </a:r>
            <a:endParaRPr kumimoji="0" lang="es-ES" sz="16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33"/>
                </a:solidFill>
                <a:effectLst/>
                <a:latin typeface="Arial Narrow" pitchFamily="34" charset="0"/>
                <a:ea typeface="Calibri" pitchFamily="34" charset="0"/>
                <a:cs typeface="Times New Roman" pitchFamily="18" charset="0"/>
              </a:rPr>
              <a:t>• Drift of unstable channels in avenues due to excessive load in the flow and erosion of margins in the main trough, which causes loss of bridges, roads, houses and productive areas.</a:t>
            </a:r>
            <a:endParaRPr kumimoji="0" lang="en-US" sz="16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endParaRPr lang="es-ES" dirty="0" smtClean="0"/>
          </a:p>
          <a:p>
            <a:pPr algn="ctr"/>
            <a:endParaRPr lang="es-ES" dirty="0"/>
          </a:p>
          <a:p>
            <a:pPr algn="ctr">
              <a:buNone/>
            </a:pPr>
            <a:r>
              <a:rPr lang="en-US" sz="3600" dirty="0" smtClean="0">
                <a:latin typeface="Arial Black" pitchFamily="34" charset="0"/>
              </a:rPr>
              <a:t>what will happen in the future with the climate change</a:t>
            </a:r>
            <a:r>
              <a:rPr lang="es-ES" dirty="0" smtClean="0">
                <a:latin typeface="Arial Black" pitchFamily="34" charset="0"/>
              </a:rPr>
              <a:t>? </a:t>
            </a:r>
            <a:endParaRPr lang="es-ES" dirty="0">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346</Words>
  <Application>Microsoft Office PowerPoint</Application>
  <PresentationFormat>Presentación en pantalla (4:3)</PresentationFormat>
  <Paragraphs>62</Paragraphs>
  <Slides>18</Slides>
  <Notes>1</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    Climate Change: Colombia </vt:lpstr>
      <vt:lpstr>Location: </vt:lpstr>
      <vt:lpstr>Regions: </vt:lpstr>
      <vt:lpstr>Temperature:</vt:lpstr>
      <vt:lpstr>Precipitation:</vt:lpstr>
      <vt:lpstr>Impacts of climate change </vt:lpstr>
      <vt:lpstr>Phenomenan “el niño” and “la niña”</vt:lpstr>
      <vt:lpstr>Floods  </vt:lpstr>
      <vt:lpstr>Diapositiva 9</vt:lpstr>
      <vt:lpstr> Climate model in colombia Average temperature 2011-2100 </vt:lpstr>
      <vt:lpstr>Average temperature 2011-2100</vt:lpstr>
      <vt:lpstr>Difference from the average temperature 2011-2100</vt:lpstr>
      <vt:lpstr>Difference from the average temperature 2011-2100</vt:lpstr>
      <vt:lpstr>Precipitation average 2011-2100</vt:lpstr>
      <vt:lpstr>Precipitation average 2011-2100</vt:lpstr>
      <vt:lpstr>Conclusion</vt:lpstr>
      <vt:lpstr>References</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Climate Change: Colombia </dc:title>
  <dc:creator>harold jurado rivadeneira</dc:creator>
  <cp:lastModifiedBy>harold jurado rivadeneira</cp:lastModifiedBy>
  <cp:revision>6</cp:revision>
  <dcterms:created xsi:type="dcterms:W3CDTF">2017-12-07T18:51:16Z</dcterms:created>
  <dcterms:modified xsi:type="dcterms:W3CDTF">2017-12-08T06:04:33Z</dcterms:modified>
</cp:coreProperties>
</file>