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70" r:id="rId4"/>
    <p:sldId id="257" r:id="rId5"/>
    <p:sldId id="258" r:id="rId6"/>
    <p:sldId id="285" r:id="rId7"/>
    <p:sldId id="273" r:id="rId8"/>
    <p:sldId id="286" r:id="rId9"/>
    <p:sldId id="287" r:id="rId10"/>
    <p:sldId id="284" r:id="rId11"/>
    <p:sldId id="280" r:id="rId12"/>
    <p:sldId id="274" r:id="rId13"/>
    <p:sldId id="281" r:id="rId14"/>
    <p:sldId id="279" r:id="rId15"/>
    <p:sldId id="289" r:id="rId16"/>
    <p:sldId id="271" r:id="rId17"/>
    <p:sldId id="272" r:id="rId18"/>
    <p:sldId id="269" r:id="rId1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2" autoAdjust="0"/>
    <p:restoredTop sz="93702" autoAdjust="0"/>
  </p:normalViewPr>
  <p:slideViewPr>
    <p:cSldViewPr>
      <p:cViewPr>
        <p:scale>
          <a:sx n="63" d="100"/>
          <a:sy n="63" d="100"/>
        </p:scale>
        <p:origin x="-1512" y="-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DEE32-5A97-46C0-86DD-D1C4B1E824BF}" type="datetimeFigureOut">
              <a:rPr lang="id-ID" smtClean="0"/>
              <a:t>27/10/2017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0B0C5-C6C9-4348-99A0-0244C8355ECA}" type="slidenum">
              <a:rPr lang="id-ID" smtClean="0"/>
              <a:t>‹#›</a:t>
            </a:fld>
            <a:endParaRPr lang="id-ID"/>
          </a:p>
        </p:txBody>
      </p:sp>
    </p:spTree>
    <p:extLst>
      <p:ext uri="{BB962C8B-B14F-4D97-AF65-F5344CB8AC3E}">
        <p14:creationId xmlns:p14="http://schemas.microsoft.com/office/powerpoint/2010/main" val="313544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200B0C5-C6C9-4348-99A0-0244C8355ECA}" type="slidenum">
              <a:rPr lang="id-ID" smtClean="0"/>
              <a:t>1</a:t>
            </a:fld>
            <a:endParaRPr lang="id-ID"/>
          </a:p>
        </p:txBody>
      </p:sp>
    </p:spTree>
    <p:extLst>
      <p:ext uri="{BB962C8B-B14F-4D97-AF65-F5344CB8AC3E}">
        <p14:creationId xmlns:p14="http://schemas.microsoft.com/office/powerpoint/2010/main" val="76716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200B0C5-C6C9-4348-99A0-0244C8355ECA}" type="slidenum">
              <a:rPr lang="id-ID" smtClean="0"/>
              <a:t>16</a:t>
            </a:fld>
            <a:endParaRPr lang="id-ID"/>
          </a:p>
        </p:txBody>
      </p:sp>
    </p:spTree>
    <p:extLst>
      <p:ext uri="{BB962C8B-B14F-4D97-AF65-F5344CB8AC3E}">
        <p14:creationId xmlns:p14="http://schemas.microsoft.com/office/powerpoint/2010/main" val="217723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smtClean="0"/>
          </a:p>
          <a:p>
            <a:endParaRPr lang="id-ID" dirty="0" smtClean="0"/>
          </a:p>
          <a:p>
            <a:endParaRPr lang="id-ID" dirty="0" smtClean="0"/>
          </a:p>
          <a:p>
            <a:endParaRPr lang="id-ID" dirty="0"/>
          </a:p>
        </p:txBody>
      </p:sp>
      <p:sp>
        <p:nvSpPr>
          <p:cNvPr id="4" name="Slide Number Placeholder 3"/>
          <p:cNvSpPr>
            <a:spLocks noGrp="1"/>
          </p:cNvSpPr>
          <p:nvPr>
            <p:ph type="sldNum" sz="quarter" idx="10"/>
          </p:nvPr>
        </p:nvSpPr>
        <p:spPr/>
        <p:txBody>
          <a:bodyPr/>
          <a:lstStyle/>
          <a:p>
            <a:fld id="{E200B0C5-C6C9-4348-99A0-0244C8355ECA}" type="slidenum">
              <a:rPr lang="id-ID" smtClean="0"/>
              <a:t>3</a:t>
            </a:fld>
            <a:endParaRPr lang="id-ID"/>
          </a:p>
        </p:txBody>
      </p:sp>
    </p:spTree>
    <p:extLst>
      <p:ext uri="{BB962C8B-B14F-4D97-AF65-F5344CB8AC3E}">
        <p14:creationId xmlns:p14="http://schemas.microsoft.com/office/powerpoint/2010/main" val="154753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smtClean="0"/>
          </a:p>
        </p:txBody>
      </p:sp>
      <p:sp>
        <p:nvSpPr>
          <p:cNvPr id="4" name="Slide Number Placeholder 3"/>
          <p:cNvSpPr>
            <a:spLocks noGrp="1"/>
          </p:cNvSpPr>
          <p:nvPr>
            <p:ph type="sldNum" sz="quarter" idx="10"/>
          </p:nvPr>
        </p:nvSpPr>
        <p:spPr/>
        <p:txBody>
          <a:bodyPr/>
          <a:lstStyle/>
          <a:p>
            <a:fld id="{E200B0C5-C6C9-4348-99A0-0244C8355ECA}" type="slidenum">
              <a:rPr lang="id-ID" smtClean="0"/>
              <a:t>4</a:t>
            </a:fld>
            <a:endParaRPr lang="id-ID"/>
          </a:p>
        </p:txBody>
      </p:sp>
    </p:spTree>
    <p:extLst>
      <p:ext uri="{BB962C8B-B14F-4D97-AF65-F5344CB8AC3E}">
        <p14:creationId xmlns:p14="http://schemas.microsoft.com/office/powerpoint/2010/main" val="408345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200B0C5-C6C9-4348-99A0-0244C8355ECA}" type="slidenum">
              <a:rPr lang="id-ID" smtClean="0"/>
              <a:t>6</a:t>
            </a:fld>
            <a:endParaRPr lang="id-ID"/>
          </a:p>
        </p:txBody>
      </p:sp>
    </p:spTree>
    <p:extLst>
      <p:ext uri="{BB962C8B-B14F-4D97-AF65-F5344CB8AC3E}">
        <p14:creationId xmlns:p14="http://schemas.microsoft.com/office/powerpoint/2010/main" val="348056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200B0C5-C6C9-4348-99A0-0244C8355ECA}" type="slidenum">
              <a:rPr lang="id-ID" smtClean="0"/>
              <a:t>11</a:t>
            </a:fld>
            <a:endParaRPr lang="id-ID"/>
          </a:p>
        </p:txBody>
      </p:sp>
    </p:spTree>
    <p:extLst>
      <p:ext uri="{BB962C8B-B14F-4D97-AF65-F5344CB8AC3E}">
        <p14:creationId xmlns:p14="http://schemas.microsoft.com/office/powerpoint/2010/main" val="264093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200B0C5-C6C9-4348-99A0-0244C8355ECA}" type="slidenum">
              <a:rPr lang="id-ID" smtClean="0"/>
              <a:t>12</a:t>
            </a:fld>
            <a:endParaRPr lang="id-ID"/>
          </a:p>
        </p:txBody>
      </p:sp>
    </p:spTree>
    <p:extLst>
      <p:ext uri="{BB962C8B-B14F-4D97-AF65-F5344CB8AC3E}">
        <p14:creationId xmlns:p14="http://schemas.microsoft.com/office/powerpoint/2010/main" val="415676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200B0C5-C6C9-4348-99A0-0244C8355ECA}" type="slidenum">
              <a:rPr lang="id-ID" smtClean="0"/>
              <a:t>13</a:t>
            </a:fld>
            <a:endParaRPr lang="id-ID"/>
          </a:p>
        </p:txBody>
      </p:sp>
    </p:spTree>
    <p:extLst>
      <p:ext uri="{BB962C8B-B14F-4D97-AF65-F5344CB8AC3E}">
        <p14:creationId xmlns:p14="http://schemas.microsoft.com/office/powerpoint/2010/main" val="310574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200B0C5-C6C9-4348-99A0-0244C8355ECA}" type="slidenum">
              <a:rPr lang="id-ID" smtClean="0">
                <a:solidFill>
                  <a:prstClr val="black"/>
                </a:solidFill>
              </a:rPr>
              <a:pPr/>
              <a:t>14</a:t>
            </a:fld>
            <a:endParaRPr lang="id-ID">
              <a:solidFill>
                <a:prstClr val="black"/>
              </a:solidFill>
            </a:endParaRPr>
          </a:p>
        </p:txBody>
      </p:sp>
    </p:spTree>
    <p:extLst>
      <p:ext uri="{BB962C8B-B14F-4D97-AF65-F5344CB8AC3E}">
        <p14:creationId xmlns:p14="http://schemas.microsoft.com/office/powerpoint/2010/main" val="310574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smtClean="0"/>
          </a:p>
        </p:txBody>
      </p:sp>
      <p:sp>
        <p:nvSpPr>
          <p:cNvPr id="4" name="Slide Number Placeholder 3"/>
          <p:cNvSpPr>
            <a:spLocks noGrp="1"/>
          </p:cNvSpPr>
          <p:nvPr>
            <p:ph type="sldNum" sz="quarter" idx="10"/>
          </p:nvPr>
        </p:nvSpPr>
        <p:spPr/>
        <p:txBody>
          <a:bodyPr/>
          <a:lstStyle/>
          <a:p>
            <a:fld id="{E200B0C5-C6C9-4348-99A0-0244C8355ECA}" type="slidenum">
              <a:rPr lang="id-ID" smtClean="0"/>
              <a:t>15</a:t>
            </a:fld>
            <a:endParaRPr lang="id-ID"/>
          </a:p>
        </p:txBody>
      </p:sp>
    </p:spTree>
    <p:extLst>
      <p:ext uri="{BB962C8B-B14F-4D97-AF65-F5344CB8AC3E}">
        <p14:creationId xmlns:p14="http://schemas.microsoft.com/office/powerpoint/2010/main" val="171136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912766D-7AA2-4E7A-9AB6-B9A947C68362}" type="datetimeFigureOut">
              <a:rPr lang="id-ID" smtClean="0"/>
              <a:t>27/10/2017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39875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912766D-7AA2-4E7A-9AB6-B9A947C68362}" type="datetimeFigureOut">
              <a:rPr lang="id-ID" smtClean="0"/>
              <a:t>27/10/2017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89083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912766D-7AA2-4E7A-9AB6-B9A947C68362}" type="datetimeFigureOut">
              <a:rPr lang="id-ID" smtClean="0"/>
              <a:t>27/10/2017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253523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5061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60424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50848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37516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27322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252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49718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0958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912766D-7AA2-4E7A-9AB6-B9A947C68362}" type="datetimeFigureOut">
              <a:rPr lang="id-ID" smtClean="0"/>
              <a:t>27/10/2017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4242892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84531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8282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3015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2766D-7AA2-4E7A-9AB6-B9A947C68362}" type="datetimeFigureOut">
              <a:rPr lang="id-ID" smtClean="0"/>
              <a:t>27/10/2017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105248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4912766D-7AA2-4E7A-9AB6-B9A947C68362}" type="datetimeFigureOut">
              <a:rPr lang="id-ID" smtClean="0"/>
              <a:t>27/10/2017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303283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912766D-7AA2-4E7A-9AB6-B9A947C68362}" type="datetimeFigureOut">
              <a:rPr lang="id-ID" smtClean="0"/>
              <a:t>27/10/2017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38214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912766D-7AA2-4E7A-9AB6-B9A947C68362}" type="datetimeFigureOut">
              <a:rPr lang="id-ID" smtClean="0"/>
              <a:t>27/10/2017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152287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2766D-7AA2-4E7A-9AB6-B9A947C68362}" type="datetimeFigureOut">
              <a:rPr lang="id-ID" smtClean="0"/>
              <a:t>27/10/2017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123011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2766D-7AA2-4E7A-9AB6-B9A947C68362}" type="datetimeFigureOut">
              <a:rPr lang="id-ID" smtClean="0"/>
              <a:t>27/10/2017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34851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2766D-7AA2-4E7A-9AB6-B9A947C68362}" type="datetimeFigureOut">
              <a:rPr lang="id-ID" smtClean="0"/>
              <a:t>27/10/2017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BCAFEE8-D3C1-47B9-8B39-87018F50BCEA}" type="slidenum">
              <a:rPr lang="id-ID" smtClean="0"/>
              <a:t>‹#›</a:t>
            </a:fld>
            <a:endParaRPr lang="id-ID"/>
          </a:p>
        </p:txBody>
      </p:sp>
    </p:spTree>
    <p:extLst>
      <p:ext uri="{BB962C8B-B14F-4D97-AF65-F5344CB8AC3E}">
        <p14:creationId xmlns:p14="http://schemas.microsoft.com/office/powerpoint/2010/main" val="410411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2766D-7AA2-4E7A-9AB6-B9A947C68362}" type="datetimeFigureOut">
              <a:rPr lang="id-ID" smtClean="0"/>
              <a:t>27/10/2017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AFEE8-D3C1-47B9-8B39-87018F50BCEA}" type="slidenum">
              <a:rPr lang="id-ID" smtClean="0"/>
              <a:t>‹#›</a:t>
            </a:fld>
            <a:endParaRPr lang="id-ID"/>
          </a:p>
        </p:txBody>
      </p:sp>
    </p:spTree>
    <p:extLst>
      <p:ext uri="{BB962C8B-B14F-4D97-AF65-F5344CB8AC3E}">
        <p14:creationId xmlns:p14="http://schemas.microsoft.com/office/powerpoint/2010/main" val="407744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2766D-7AA2-4E7A-9AB6-B9A947C68362}" type="datetimeFigureOut">
              <a:rPr lang="id-ID" smtClean="0">
                <a:solidFill>
                  <a:prstClr val="black">
                    <a:tint val="75000"/>
                  </a:prstClr>
                </a:solidFill>
              </a:rPr>
              <a:pPr/>
              <a:t>27/10/2017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AFEE8-D3C1-47B9-8B39-87018F50BCEA}"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21121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7992888" cy="3096344"/>
          </a:xfrm>
        </p:spPr>
        <p:txBody>
          <a:bodyPr>
            <a:noAutofit/>
          </a:bodyPr>
          <a:lstStyle/>
          <a:p>
            <a:r>
              <a:rPr lang="id-ID" sz="4800" b="1" smtClean="0">
                <a:solidFill>
                  <a:srgbClr val="C00000"/>
                </a:solidFill>
              </a:rPr>
              <a:t>INDONESIA’S </a:t>
            </a:r>
            <a:r>
              <a:rPr lang="id-ID" sz="4800" b="1" dirty="0" smtClean="0">
                <a:solidFill>
                  <a:srgbClr val="C00000"/>
                </a:solidFill>
              </a:rPr>
              <a:t>CLIMATE </a:t>
            </a:r>
            <a:br>
              <a:rPr lang="id-ID" sz="4800" b="1" dirty="0" smtClean="0">
                <a:solidFill>
                  <a:srgbClr val="C00000"/>
                </a:solidFill>
              </a:rPr>
            </a:br>
            <a:r>
              <a:rPr lang="id-ID" sz="4800" b="1" dirty="0" smtClean="0">
                <a:solidFill>
                  <a:srgbClr val="C00000"/>
                </a:solidFill>
              </a:rPr>
              <a:t>&amp; </a:t>
            </a:r>
            <a:br>
              <a:rPr lang="id-ID" sz="4800" b="1" dirty="0" smtClean="0">
                <a:solidFill>
                  <a:srgbClr val="C00000"/>
                </a:solidFill>
              </a:rPr>
            </a:br>
            <a:r>
              <a:rPr lang="id-ID" sz="4800" b="1" dirty="0" smtClean="0">
                <a:solidFill>
                  <a:srgbClr val="C00000"/>
                </a:solidFill>
              </a:rPr>
              <a:t>FUTURE CLIMATE VISION</a:t>
            </a:r>
            <a:r>
              <a:rPr lang="id-ID" sz="5400" b="1" dirty="0" smtClean="0">
                <a:solidFill>
                  <a:srgbClr val="C00000"/>
                </a:solidFill>
              </a:rPr>
              <a:t/>
            </a:r>
            <a:br>
              <a:rPr lang="id-ID" sz="5400" b="1" dirty="0" smtClean="0">
                <a:solidFill>
                  <a:srgbClr val="C00000"/>
                </a:solidFill>
              </a:rPr>
            </a:br>
            <a:endParaRPr lang="id-ID" sz="5400" b="1" dirty="0">
              <a:solidFill>
                <a:srgbClr val="C00000"/>
              </a:solidFill>
            </a:endParaRPr>
          </a:p>
        </p:txBody>
      </p:sp>
      <p:sp>
        <p:nvSpPr>
          <p:cNvPr id="3" name="Subtitle 2"/>
          <p:cNvSpPr>
            <a:spLocks noGrp="1"/>
          </p:cNvSpPr>
          <p:nvPr>
            <p:ph type="subTitle" idx="1"/>
          </p:nvPr>
        </p:nvSpPr>
        <p:spPr>
          <a:xfrm>
            <a:off x="0" y="5085184"/>
            <a:ext cx="6681936" cy="2098699"/>
          </a:xfrm>
        </p:spPr>
        <p:txBody>
          <a:bodyPr/>
          <a:lstStyle/>
          <a:p>
            <a:r>
              <a:rPr lang="id-ID" b="1" dirty="0" smtClean="0">
                <a:solidFill>
                  <a:schemeClr val="bg1"/>
                </a:solidFill>
              </a:rPr>
              <a:t>Tito Faradhimu Toni</a:t>
            </a:r>
          </a:p>
          <a:p>
            <a:r>
              <a:rPr lang="id-ID" sz="2000" b="1" dirty="0" smtClean="0">
                <a:solidFill>
                  <a:schemeClr val="bg1"/>
                </a:solidFill>
              </a:rPr>
              <a:t>Global &amp; Regional Climate Change </a:t>
            </a:r>
            <a:endParaRPr lang="id-ID" sz="2000" b="1" dirty="0">
              <a:solidFill>
                <a:schemeClr val="bg1"/>
              </a:solidFill>
            </a:endParaRPr>
          </a:p>
        </p:txBody>
      </p:sp>
      <p:pic>
        <p:nvPicPr>
          <p:cNvPr id="5" name="Picture 4" descr="http://lazarus.elte.hu/hun/maps/eltecim.gif"/>
          <p:cNvPicPr/>
          <p:nvPr/>
        </p:nvPicPr>
        <p:blipFill>
          <a:blip r:embed="rId4"/>
          <a:srcRect/>
          <a:stretch>
            <a:fillRect/>
          </a:stretch>
        </p:blipFill>
        <p:spPr bwMode="auto">
          <a:xfrm>
            <a:off x="331450" y="5085184"/>
            <a:ext cx="1025340" cy="1080120"/>
          </a:xfrm>
          <a:prstGeom prst="rect">
            <a:avLst/>
          </a:prstGeom>
          <a:ln>
            <a:noFill/>
          </a:ln>
          <a:effectLst>
            <a:softEdge rad="112500"/>
          </a:effectLst>
        </p:spPr>
      </p:pic>
    </p:spTree>
    <p:extLst>
      <p:ext uri="{BB962C8B-B14F-4D97-AF65-F5344CB8AC3E}">
        <p14:creationId xmlns:p14="http://schemas.microsoft.com/office/powerpoint/2010/main" val="172677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30" y="14469"/>
            <a:ext cx="9303041" cy="1285884"/>
          </a:xfrm>
        </p:spPr>
        <p:txBody>
          <a:bodyPr>
            <a:normAutofit/>
          </a:bodyPr>
          <a:lstStyle/>
          <a:p>
            <a:r>
              <a:rPr lang="id-ID" sz="3600" b="1" dirty="0" smtClean="0">
                <a:solidFill>
                  <a:srgbClr val="C00000"/>
                </a:solidFill>
              </a:rPr>
              <a:t>RCP Scenario of Temperature from 1984-2100</a:t>
            </a:r>
            <a:endParaRPr lang="id-ID" sz="3600" b="1" dirty="0">
              <a:solidFill>
                <a:srgbClr val="C00000"/>
              </a:solidFill>
            </a:endParaRPr>
          </a:p>
        </p:txBody>
      </p:sp>
      <p:pic>
        <p:nvPicPr>
          <p:cNvPr id="1026" name="Picture 2"/>
          <p:cNvPicPr>
            <a:picLocks noGrp="1" noChangeAspect="1" noChangeArrowheads="1"/>
          </p:cNvPicPr>
          <p:nvPr>
            <p:ph idx="1"/>
          </p:nvPr>
        </p:nvPicPr>
        <p:blipFill>
          <a:blip r:embed="rId2"/>
          <a:srcRect l="23994" t="15712" r="26780" b="13252"/>
          <a:stretch>
            <a:fillRect/>
          </a:stretch>
        </p:blipFill>
        <p:spPr bwMode="auto">
          <a:xfrm>
            <a:off x="17670" y="980728"/>
            <a:ext cx="6786578" cy="5506092"/>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l="13213" t="33398" r="66472" b="23633"/>
          <a:stretch>
            <a:fillRect/>
          </a:stretch>
        </p:blipFill>
        <p:spPr bwMode="auto">
          <a:xfrm>
            <a:off x="6774842" y="2111028"/>
            <a:ext cx="2369158" cy="2714644"/>
          </a:xfrm>
          <a:prstGeom prst="rect">
            <a:avLst/>
          </a:prstGeom>
          <a:noFill/>
          <a:ln w="9525">
            <a:noFill/>
            <a:miter lim="800000"/>
            <a:headEnd/>
            <a:tailEnd/>
          </a:ln>
          <a:effectLst/>
        </p:spPr>
      </p:pic>
    </p:spTree>
    <p:extLst>
      <p:ext uri="{BB962C8B-B14F-4D97-AF65-F5344CB8AC3E}">
        <p14:creationId xmlns:p14="http://schemas.microsoft.com/office/powerpoint/2010/main" val="69266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1" y="18661"/>
            <a:ext cx="8964488" cy="1066800"/>
          </a:xfrm>
        </p:spPr>
        <p:txBody>
          <a:bodyPr>
            <a:normAutofit/>
          </a:bodyPr>
          <a:lstStyle/>
          <a:p>
            <a:r>
              <a:rPr lang="id-ID" sz="3600" b="1" dirty="0" smtClean="0">
                <a:solidFill>
                  <a:srgbClr val="C00000"/>
                </a:solidFill>
              </a:rPr>
              <a:t>RCP Scenario of Precipitation from 1984-2100</a:t>
            </a:r>
            <a:endParaRPr lang="id-ID" sz="3600" b="1" dirty="0">
              <a:solidFill>
                <a:srgbClr val="C00000"/>
              </a:solidFill>
            </a:endParaRPr>
          </a:p>
        </p:txBody>
      </p:sp>
      <p:pic>
        <p:nvPicPr>
          <p:cNvPr id="2052" name="Picture 4"/>
          <p:cNvPicPr>
            <a:picLocks noGrp="1" noChangeAspect="1" noChangeArrowheads="1"/>
          </p:cNvPicPr>
          <p:nvPr>
            <p:ph idx="1"/>
          </p:nvPr>
        </p:nvPicPr>
        <p:blipFill>
          <a:blip r:embed="rId3"/>
          <a:srcRect l="23065" t="10756" r="23065" b="11600"/>
          <a:stretch>
            <a:fillRect/>
          </a:stretch>
        </p:blipFill>
        <p:spPr bwMode="auto">
          <a:xfrm>
            <a:off x="0" y="980728"/>
            <a:ext cx="6607994" cy="5256584"/>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l="15635" t="30580" r="59288" b="19860"/>
          <a:stretch>
            <a:fillRect/>
          </a:stretch>
        </p:blipFill>
        <p:spPr bwMode="auto">
          <a:xfrm>
            <a:off x="6611670" y="1844824"/>
            <a:ext cx="2500298" cy="2880320"/>
          </a:xfrm>
          <a:prstGeom prst="rect">
            <a:avLst/>
          </a:prstGeom>
          <a:noFill/>
          <a:ln w="9525">
            <a:noFill/>
            <a:miter lim="800000"/>
            <a:headEnd/>
            <a:tailEnd/>
          </a:ln>
          <a:effectLst/>
        </p:spPr>
      </p:pic>
    </p:spTree>
    <p:extLst>
      <p:ext uri="{BB962C8B-B14F-4D97-AF65-F5344CB8AC3E}">
        <p14:creationId xmlns:p14="http://schemas.microsoft.com/office/powerpoint/2010/main" val="40102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down)">
                                      <p:cBhvr>
                                        <p:cTn id="10" dur="500"/>
                                        <p:tgtEl>
                                          <p:spTgt spid="2052"/>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858180" cy="714380"/>
          </a:xfrm>
        </p:spPr>
        <p:txBody>
          <a:bodyPr>
            <a:normAutofit/>
          </a:bodyPr>
          <a:lstStyle/>
          <a:p>
            <a:r>
              <a:rPr lang="id-ID" sz="3600" b="1" dirty="0">
                <a:solidFill>
                  <a:srgbClr val="C00000"/>
                </a:solidFill>
              </a:rPr>
              <a:t>Climate model vs Observational Data</a:t>
            </a:r>
          </a:p>
        </p:txBody>
      </p:sp>
      <p:pic>
        <p:nvPicPr>
          <p:cNvPr id="3075" name="Picture 3"/>
          <p:cNvPicPr>
            <a:picLocks noGrp="1" noChangeAspect="1" noChangeArrowheads="1"/>
          </p:cNvPicPr>
          <p:nvPr>
            <p:ph idx="1"/>
          </p:nvPr>
        </p:nvPicPr>
        <p:blipFill>
          <a:blip r:embed="rId3"/>
          <a:srcRect l="11919" t="10756" r="16564" b="14904"/>
          <a:stretch>
            <a:fillRect/>
          </a:stretch>
        </p:blipFill>
        <p:spPr bwMode="auto">
          <a:xfrm>
            <a:off x="683568" y="980728"/>
            <a:ext cx="7500990" cy="4383695"/>
          </a:xfrm>
          <a:prstGeom prst="rect">
            <a:avLst/>
          </a:prstGeom>
          <a:noFill/>
          <a:ln w="9525">
            <a:noFill/>
            <a:miter lim="800000"/>
            <a:headEnd/>
            <a:tailEnd/>
          </a:ln>
          <a:effectLst/>
        </p:spPr>
      </p:pic>
      <p:sp>
        <p:nvSpPr>
          <p:cNvPr id="7" name="TextBox 6"/>
          <p:cNvSpPr txBox="1"/>
          <p:nvPr/>
        </p:nvSpPr>
        <p:spPr>
          <a:xfrm>
            <a:off x="357158" y="5503783"/>
            <a:ext cx="8501122" cy="1354217"/>
          </a:xfrm>
          <a:prstGeom prst="rect">
            <a:avLst/>
          </a:prstGeom>
          <a:noFill/>
        </p:spPr>
        <p:txBody>
          <a:bodyPr wrap="square" rtlCol="0">
            <a:spAutoFit/>
          </a:bodyPr>
          <a:lstStyle/>
          <a:p>
            <a:pPr algn="just"/>
            <a:r>
              <a:rPr lang="en-US" sz="1600" dirty="0" smtClean="0"/>
              <a:t>Comparison between the average values of the present climate (1984-2004) based on the climate model and observed data during the same period. There are differences between model altitude data and actual altitude data, but no altitude corrections are made on these maps. Accordingly, </a:t>
            </a:r>
            <a:r>
              <a:rPr lang="id-ID" sz="1600" dirty="0" smtClean="0"/>
              <a:t>there are </a:t>
            </a:r>
            <a:r>
              <a:rPr lang="en-US" sz="1600" dirty="0" smtClean="0"/>
              <a:t>some differences in temperature may be generated because of such differences in altitude data</a:t>
            </a:r>
            <a:r>
              <a:rPr lang="en-US" dirty="0" smtClean="0"/>
              <a:t>. </a:t>
            </a:r>
            <a:endParaRPr lang="id-ID" dirty="0"/>
          </a:p>
        </p:txBody>
      </p:sp>
    </p:spTree>
    <p:extLst>
      <p:ext uri="{BB962C8B-B14F-4D97-AF65-F5344CB8AC3E}">
        <p14:creationId xmlns:p14="http://schemas.microsoft.com/office/powerpoint/2010/main" val="259176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ipe(down)">
                                      <p:cBhvr>
                                        <p:cTn id="10" dur="500"/>
                                        <p:tgtEl>
                                          <p:spTgt spid="307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994" y="66530"/>
            <a:ext cx="8229600" cy="1143000"/>
          </a:xfrm>
        </p:spPr>
        <p:txBody>
          <a:bodyPr/>
          <a:lstStyle/>
          <a:p>
            <a:r>
              <a:rPr lang="id-ID" b="1" dirty="0">
                <a:solidFill>
                  <a:srgbClr val="C00000"/>
                </a:solidFill>
              </a:rPr>
              <a:t>Climate </a:t>
            </a:r>
            <a:r>
              <a:rPr lang="id-ID" b="1" dirty="0" smtClean="0">
                <a:solidFill>
                  <a:srgbClr val="C00000"/>
                </a:solidFill>
              </a:rPr>
              <a:t>Change </a:t>
            </a:r>
            <a:r>
              <a:rPr lang="id-ID" b="1" dirty="0">
                <a:solidFill>
                  <a:srgbClr val="C00000"/>
                </a:solidFill>
              </a:rPr>
              <a:t>I</a:t>
            </a:r>
            <a:r>
              <a:rPr lang="id-ID" b="1" dirty="0" smtClean="0">
                <a:solidFill>
                  <a:srgbClr val="C00000"/>
                </a:solidFill>
              </a:rPr>
              <a:t>mpacts</a:t>
            </a:r>
            <a:endParaRPr lang="id-ID" b="1" dirty="0">
              <a:solidFill>
                <a:srgbClr val="C00000"/>
              </a:solidFill>
            </a:endParaRPr>
          </a:p>
        </p:txBody>
      </p:sp>
      <p:sp>
        <p:nvSpPr>
          <p:cNvPr id="3" name="Content Placeholder 2"/>
          <p:cNvSpPr>
            <a:spLocks noGrp="1"/>
          </p:cNvSpPr>
          <p:nvPr>
            <p:ph idx="1"/>
          </p:nvPr>
        </p:nvSpPr>
        <p:spPr>
          <a:xfrm>
            <a:off x="293476" y="1412776"/>
            <a:ext cx="4700399" cy="5760640"/>
          </a:xfrm>
        </p:spPr>
        <p:txBody>
          <a:bodyPr>
            <a:normAutofit fontScale="62500" lnSpcReduction="20000"/>
          </a:bodyPr>
          <a:lstStyle/>
          <a:p>
            <a:pPr marL="0" indent="0">
              <a:buNone/>
            </a:pPr>
            <a:r>
              <a:rPr lang="id-ID" dirty="0">
                <a:solidFill>
                  <a:srgbClr val="7030A0"/>
                </a:solidFill>
              </a:rPr>
              <a:t>●</a:t>
            </a:r>
            <a:r>
              <a:rPr lang="id-ID" dirty="0"/>
              <a:t> </a:t>
            </a:r>
            <a:r>
              <a:rPr lang="id-ID" b="1" dirty="0">
                <a:solidFill>
                  <a:srgbClr val="7030A0"/>
                </a:solidFill>
              </a:rPr>
              <a:t>Impact on agriculture: </a:t>
            </a:r>
            <a:endParaRPr lang="id-ID" b="1" dirty="0" smtClean="0">
              <a:solidFill>
                <a:srgbClr val="7030A0"/>
              </a:solidFill>
            </a:endParaRPr>
          </a:p>
          <a:p>
            <a:pPr marL="0" indent="0">
              <a:buNone/>
            </a:pPr>
            <a:r>
              <a:rPr lang="id-ID" dirty="0" smtClean="0"/>
              <a:t>Due </a:t>
            </a:r>
            <a:r>
              <a:rPr lang="id-ID" dirty="0"/>
              <a:t>to longer dry seasons caused by El Nino, significant damage is caused to farm products.  </a:t>
            </a:r>
            <a:endParaRPr lang="id-ID" dirty="0" smtClean="0"/>
          </a:p>
          <a:p>
            <a:pPr marL="0" indent="0">
              <a:buNone/>
            </a:pPr>
            <a:endParaRPr lang="id-ID" dirty="0" smtClean="0"/>
          </a:p>
          <a:p>
            <a:pPr marL="0" indent="0">
              <a:buNone/>
            </a:pPr>
            <a:r>
              <a:rPr lang="id-ID" dirty="0" smtClean="0">
                <a:solidFill>
                  <a:srgbClr val="7030A0"/>
                </a:solidFill>
              </a:rPr>
              <a:t>●</a:t>
            </a:r>
            <a:r>
              <a:rPr lang="id-ID" dirty="0" smtClean="0"/>
              <a:t> </a:t>
            </a:r>
            <a:r>
              <a:rPr lang="id-ID" b="1" dirty="0">
                <a:solidFill>
                  <a:srgbClr val="7030A0"/>
                </a:solidFill>
              </a:rPr>
              <a:t>Impact on water </a:t>
            </a:r>
            <a:r>
              <a:rPr lang="id-ID" b="1" dirty="0" smtClean="0">
                <a:solidFill>
                  <a:srgbClr val="7030A0"/>
                </a:solidFill>
              </a:rPr>
              <a:t>resources and availability: </a:t>
            </a:r>
          </a:p>
          <a:p>
            <a:pPr marL="0" indent="0">
              <a:buNone/>
            </a:pPr>
            <a:r>
              <a:rPr lang="id-ID" dirty="0" smtClean="0"/>
              <a:t>It </a:t>
            </a:r>
            <a:r>
              <a:rPr lang="id-ID" dirty="0"/>
              <a:t>is predicted that the ratio of municipalities without sufficient water supplies will increase </a:t>
            </a:r>
            <a:r>
              <a:rPr lang="id-ID" dirty="0" smtClean="0"/>
              <a:t>from </a:t>
            </a:r>
            <a:r>
              <a:rPr lang="id-ID" dirty="0"/>
              <a:t>the present 14% to 19% in 2025 and 31% in </a:t>
            </a:r>
            <a:r>
              <a:rPr lang="id-ID" dirty="0" smtClean="0"/>
              <a:t>2050.</a:t>
            </a:r>
          </a:p>
          <a:p>
            <a:pPr marL="0" indent="0">
              <a:buNone/>
            </a:pPr>
            <a:endParaRPr lang="id-ID" dirty="0" smtClean="0"/>
          </a:p>
          <a:p>
            <a:pPr marL="0" indent="0">
              <a:buNone/>
            </a:pPr>
            <a:r>
              <a:rPr lang="id-ID" b="1" dirty="0" smtClean="0">
                <a:solidFill>
                  <a:srgbClr val="7030A0"/>
                </a:solidFill>
              </a:rPr>
              <a:t>● </a:t>
            </a:r>
            <a:r>
              <a:rPr lang="id-ID" b="1" dirty="0">
                <a:solidFill>
                  <a:srgbClr val="7030A0"/>
                </a:solidFill>
              </a:rPr>
              <a:t>Impact on coastal areas and the ocean: </a:t>
            </a:r>
            <a:endParaRPr lang="id-ID" b="1" dirty="0" smtClean="0">
              <a:solidFill>
                <a:srgbClr val="7030A0"/>
              </a:solidFill>
            </a:endParaRPr>
          </a:p>
          <a:p>
            <a:pPr marL="0" indent="0">
              <a:buNone/>
            </a:pPr>
            <a:r>
              <a:rPr lang="id-ID" dirty="0" smtClean="0"/>
              <a:t>There </a:t>
            </a:r>
            <a:r>
              <a:rPr lang="id-ID" dirty="0"/>
              <a:t>are concerns about coral bleaching caused by El Nino and coastal  </a:t>
            </a:r>
            <a:r>
              <a:rPr lang="id-ID" dirty="0" smtClean="0"/>
              <a:t>erosion </a:t>
            </a:r>
            <a:r>
              <a:rPr lang="id-ID" dirty="0"/>
              <a:t>by sea level rise and high waves. </a:t>
            </a:r>
            <a:r>
              <a:rPr lang="id-ID" dirty="0" smtClean="0"/>
              <a:t>Many islands will be drowned.</a:t>
            </a:r>
          </a:p>
          <a:p>
            <a:pPr marL="0" indent="0">
              <a:buNone/>
            </a:pPr>
            <a:endParaRPr lang="id-ID" dirty="0"/>
          </a:p>
          <a:p>
            <a:pPr marL="0" indent="0">
              <a:buNone/>
            </a:pPr>
            <a:r>
              <a:rPr lang="id-ID" dirty="0" smtClean="0"/>
              <a:t>.</a:t>
            </a:r>
            <a:endParaRPr lang="id-ID" dirty="0"/>
          </a:p>
          <a:p>
            <a:endParaRPr lang="id-ID" dirty="0"/>
          </a:p>
        </p:txBody>
      </p:sp>
      <p:pic>
        <p:nvPicPr>
          <p:cNvPr id="5" name="Picture 4" descr="C:\Users\Asus\Desktop\ii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196752"/>
            <a:ext cx="3312368" cy="15690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descr="Képtalálat a következőre: „water resour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450" y="2924944"/>
            <a:ext cx="3242667" cy="16213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Képtalálat a következőre: „coral bleach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5908" y="4797152"/>
            <a:ext cx="3179814" cy="15899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86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994" y="66530"/>
            <a:ext cx="8229600" cy="1143000"/>
          </a:xfrm>
        </p:spPr>
        <p:txBody>
          <a:bodyPr/>
          <a:lstStyle/>
          <a:p>
            <a:r>
              <a:rPr lang="id-ID" b="1" dirty="0">
                <a:solidFill>
                  <a:srgbClr val="C00000"/>
                </a:solidFill>
              </a:rPr>
              <a:t>Climate </a:t>
            </a:r>
            <a:r>
              <a:rPr lang="id-ID" b="1" dirty="0" smtClean="0">
                <a:solidFill>
                  <a:srgbClr val="C00000"/>
                </a:solidFill>
              </a:rPr>
              <a:t>Change </a:t>
            </a:r>
            <a:r>
              <a:rPr lang="id-ID" b="1" dirty="0">
                <a:solidFill>
                  <a:srgbClr val="C00000"/>
                </a:solidFill>
              </a:rPr>
              <a:t>I</a:t>
            </a:r>
            <a:r>
              <a:rPr lang="id-ID" b="1" dirty="0" smtClean="0">
                <a:solidFill>
                  <a:srgbClr val="C00000"/>
                </a:solidFill>
              </a:rPr>
              <a:t>mpacts</a:t>
            </a:r>
            <a:endParaRPr lang="id-ID" b="1" dirty="0">
              <a:solidFill>
                <a:srgbClr val="C00000"/>
              </a:solidFill>
            </a:endParaRPr>
          </a:p>
        </p:txBody>
      </p:sp>
      <p:sp>
        <p:nvSpPr>
          <p:cNvPr id="4" name="Content Placeholder 2"/>
          <p:cNvSpPr txBox="1">
            <a:spLocks/>
          </p:cNvSpPr>
          <p:nvPr/>
        </p:nvSpPr>
        <p:spPr>
          <a:xfrm>
            <a:off x="4932040" y="1196752"/>
            <a:ext cx="3548271" cy="51788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id-ID" dirty="0" smtClean="0">
              <a:solidFill>
                <a:prstClr val="black"/>
              </a:solidFill>
            </a:endParaRPr>
          </a:p>
          <a:p>
            <a:pPr marL="0" indent="0">
              <a:buFont typeface="Arial" panose="020B0604020202020204" pitchFamily="34" charset="0"/>
              <a:buNone/>
            </a:pPr>
            <a:r>
              <a:rPr lang="id-ID" sz="2000" dirty="0" smtClean="0">
                <a:solidFill>
                  <a:srgbClr val="7030A0"/>
                </a:solidFill>
              </a:rPr>
              <a:t>● </a:t>
            </a:r>
            <a:r>
              <a:rPr lang="id-ID" sz="2000" b="1" dirty="0" smtClean="0">
                <a:solidFill>
                  <a:srgbClr val="7030A0"/>
                </a:solidFill>
              </a:rPr>
              <a:t>Impact on Biodiversity and ecosystem service :</a:t>
            </a:r>
          </a:p>
          <a:p>
            <a:pPr marL="0" indent="0">
              <a:buFont typeface="Arial" panose="020B0604020202020204" pitchFamily="34" charset="0"/>
              <a:buNone/>
            </a:pPr>
            <a:r>
              <a:rPr lang="en-US" sz="2000" dirty="0" smtClean="0">
                <a:solidFill>
                  <a:prstClr val="black"/>
                </a:solidFill>
              </a:rPr>
              <a:t>Changes in species distribution, reproduction timings, and phenology of plants</a:t>
            </a:r>
            <a:r>
              <a:rPr lang="id-ID" sz="2000" dirty="0" smtClean="0">
                <a:solidFill>
                  <a:prstClr val="black"/>
                </a:solidFill>
              </a:rPr>
              <a:t>.</a:t>
            </a:r>
          </a:p>
          <a:p>
            <a:pPr marL="0" indent="0">
              <a:buFont typeface="Arial" panose="020B0604020202020204" pitchFamily="34" charset="0"/>
              <a:buNone/>
            </a:pPr>
            <a:endParaRPr lang="id-ID" sz="2000" dirty="0" smtClean="0">
              <a:solidFill>
                <a:prstClr val="black"/>
              </a:solidFill>
            </a:endParaRPr>
          </a:p>
          <a:p>
            <a:pPr marL="0" indent="0">
              <a:buFont typeface="Arial" panose="020B0604020202020204" pitchFamily="34" charset="0"/>
              <a:buNone/>
            </a:pPr>
            <a:endParaRPr lang="id-ID" sz="2000" dirty="0" smtClean="0">
              <a:solidFill>
                <a:prstClr val="black"/>
              </a:solidFill>
            </a:endParaRPr>
          </a:p>
          <a:p>
            <a:pPr marL="0" indent="0">
              <a:buFont typeface="Arial" panose="020B0604020202020204" pitchFamily="34" charset="0"/>
              <a:buNone/>
            </a:pPr>
            <a:r>
              <a:rPr lang="id-ID" sz="2000" b="1" dirty="0" smtClean="0">
                <a:solidFill>
                  <a:srgbClr val="7030A0"/>
                </a:solidFill>
              </a:rPr>
              <a:t>● Impact on health: </a:t>
            </a:r>
          </a:p>
          <a:p>
            <a:pPr marL="0" indent="0">
              <a:buFont typeface="Arial" panose="020B0604020202020204" pitchFamily="34" charset="0"/>
              <a:buNone/>
            </a:pPr>
            <a:r>
              <a:rPr lang="id-ID" sz="2000" dirty="0" smtClean="0">
                <a:solidFill>
                  <a:prstClr val="black"/>
                </a:solidFill>
              </a:rPr>
              <a:t>There are concerns about the increase and spread of vector borne diseases such as dengue fever, malaria, and diarrhea.</a:t>
            </a:r>
          </a:p>
          <a:p>
            <a:endParaRPr lang="id-ID" dirty="0">
              <a:solidFill>
                <a:prstClr val="black"/>
              </a:solidFill>
            </a:endParaRPr>
          </a:p>
        </p:txBody>
      </p:sp>
      <p:pic>
        <p:nvPicPr>
          <p:cNvPr id="8194" name="Picture 2" descr="Képtalálat a következőre: „indonesia fo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700808"/>
            <a:ext cx="3744416" cy="20602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AutoShape 4" descr="Képtalálat a következőre: „dengue fev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8198" name="Picture 6" descr="Képtalálat a következőre: „dengue fe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073" y="4077072"/>
            <a:ext cx="3816424" cy="2160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190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50000" r="-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C00000"/>
                </a:solidFill>
              </a:rPr>
              <a:t>Conclusion</a:t>
            </a:r>
            <a:endParaRPr lang="id-ID" b="1" dirty="0">
              <a:solidFill>
                <a:srgbClr val="C00000"/>
              </a:solidFill>
            </a:endParaRPr>
          </a:p>
        </p:txBody>
      </p:sp>
      <p:sp>
        <p:nvSpPr>
          <p:cNvPr id="3" name="Content Placeholder 2"/>
          <p:cNvSpPr>
            <a:spLocks noGrp="1"/>
          </p:cNvSpPr>
          <p:nvPr>
            <p:ph idx="1"/>
          </p:nvPr>
        </p:nvSpPr>
        <p:spPr>
          <a:xfrm>
            <a:off x="943000" y="1160748"/>
            <a:ext cx="7797552" cy="5544616"/>
          </a:xfrm>
        </p:spPr>
        <p:txBody>
          <a:bodyPr>
            <a:normAutofit fontScale="85000" lnSpcReduction="20000"/>
          </a:bodyPr>
          <a:lstStyle/>
          <a:p>
            <a:endParaRPr lang="id-ID" b="1" dirty="0" smtClean="0"/>
          </a:p>
          <a:p>
            <a:pPr marL="0" indent="0">
              <a:buNone/>
            </a:pPr>
            <a:r>
              <a:rPr lang="en-US" b="1" dirty="0"/>
              <a:t>The combination of high population density and high levels of biodiversity, makes Indonesia </a:t>
            </a:r>
            <a:r>
              <a:rPr lang="id-ID" b="1" dirty="0" smtClean="0"/>
              <a:t>is </a:t>
            </a:r>
            <a:r>
              <a:rPr lang="en-US" b="1" dirty="0" smtClean="0"/>
              <a:t>one </a:t>
            </a:r>
            <a:r>
              <a:rPr lang="en-US" b="1" dirty="0"/>
              <a:t>of the most vulnerable countries to the impacts of climate change</a:t>
            </a:r>
            <a:r>
              <a:rPr lang="en-US" b="1" dirty="0" smtClean="0"/>
              <a:t>.</a:t>
            </a:r>
            <a:endParaRPr lang="id-ID" b="1" dirty="0" smtClean="0"/>
          </a:p>
          <a:p>
            <a:pPr marL="0" indent="0">
              <a:buNone/>
            </a:pPr>
            <a:endParaRPr lang="id-ID" b="1" dirty="0"/>
          </a:p>
          <a:p>
            <a:pPr marL="0" indent="0">
              <a:buNone/>
            </a:pPr>
            <a:r>
              <a:rPr lang="id-ID" b="1" dirty="0" smtClean="0"/>
              <a:t>W</a:t>
            </a:r>
            <a:r>
              <a:rPr lang="en-US" b="1" dirty="0" err="1"/>
              <a:t>armer</a:t>
            </a:r>
            <a:r>
              <a:rPr lang="en-US" b="1" dirty="0"/>
              <a:t> climate and high precipitation are expected to be </a:t>
            </a:r>
            <a:r>
              <a:rPr lang="en-US" b="1" dirty="0" err="1"/>
              <a:t>occured</a:t>
            </a:r>
            <a:r>
              <a:rPr lang="en-US" b="1" dirty="0"/>
              <a:t> by the end of 21st century</a:t>
            </a:r>
            <a:r>
              <a:rPr lang="id-ID" b="1" dirty="0"/>
              <a:t> </a:t>
            </a:r>
            <a:r>
              <a:rPr lang="en-US" b="1" dirty="0"/>
              <a:t>in Indonesia</a:t>
            </a:r>
            <a:r>
              <a:rPr lang="id-ID" b="1" dirty="0"/>
              <a:t>.</a:t>
            </a:r>
            <a:r>
              <a:rPr lang="en-US" b="1" dirty="0"/>
              <a:t> </a:t>
            </a:r>
            <a:endParaRPr lang="id-ID" b="1" dirty="0"/>
          </a:p>
          <a:p>
            <a:endParaRPr lang="en-US" b="1" dirty="0"/>
          </a:p>
          <a:p>
            <a:pPr marL="0" indent="0">
              <a:buNone/>
            </a:pPr>
            <a:r>
              <a:rPr lang="en-GB" b="1" dirty="0" smtClean="0"/>
              <a:t>A</a:t>
            </a:r>
            <a:r>
              <a:rPr lang="id-ID" b="1" dirty="0" smtClean="0"/>
              <a:t>nnual rainfall and season changing, together with </a:t>
            </a:r>
            <a:r>
              <a:rPr lang="id-ID" b="1" dirty="0"/>
              <a:t>i</a:t>
            </a:r>
            <a:r>
              <a:rPr lang="en-GB" b="1" dirty="0" err="1" smtClean="0"/>
              <a:t>rregular</a:t>
            </a:r>
            <a:r>
              <a:rPr lang="en-GB" b="1" dirty="0" smtClean="0"/>
              <a:t> </a:t>
            </a:r>
            <a:r>
              <a:rPr lang="en-GB" b="1" dirty="0"/>
              <a:t>drought and floods will occur more frequent in accordance with the global warming consequences. </a:t>
            </a:r>
            <a:endParaRPr lang="id-ID" b="1" dirty="0" smtClean="0"/>
          </a:p>
          <a:p>
            <a:endParaRPr lang="id-ID" b="1" dirty="0" smtClean="0"/>
          </a:p>
        </p:txBody>
      </p:sp>
      <p:pic>
        <p:nvPicPr>
          <p:cNvPr id="4098" name="Picture 2" descr="C:\Users\Asus\Downloads\icons8-Checkmark-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58" y="1700808"/>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sus\Downloads\icons8-Checkmark-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58" y="3501008"/>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sus\Downloads\icons8-Checkmark-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58" y="5025581"/>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52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id-ID" dirty="0" smtClean="0">
                <a:solidFill>
                  <a:srgbClr val="C00000"/>
                </a:solidFill>
              </a:rPr>
              <a:t>References</a:t>
            </a:r>
            <a:endParaRPr lang="id-ID" dirty="0">
              <a:solidFill>
                <a:srgbClr val="C00000"/>
              </a:solidFill>
            </a:endParaRPr>
          </a:p>
        </p:txBody>
      </p:sp>
      <p:sp>
        <p:nvSpPr>
          <p:cNvPr id="3" name="Content Placeholder 2"/>
          <p:cNvSpPr>
            <a:spLocks noGrp="1"/>
          </p:cNvSpPr>
          <p:nvPr>
            <p:ph idx="1"/>
          </p:nvPr>
        </p:nvSpPr>
        <p:spPr>
          <a:xfrm>
            <a:off x="395536" y="980728"/>
            <a:ext cx="8229600" cy="5688632"/>
          </a:xfrm>
        </p:spPr>
        <p:txBody>
          <a:bodyPr>
            <a:normAutofit fontScale="70000" lnSpcReduction="20000"/>
          </a:bodyPr>
          <a:lstStyle/>
          <a:p>
            <a:endParaRPr lang="id-ID" dirty="0" smtClean="0"/>
          </a:p>
          <a:p>
            <a:r>
              <a:rPr lang="id-ID" dirty="0"/>
              <a:t>Boer, R. and A. Faqih.</a:t>
            </a:r>
            <a:r>
              <a:rPr lang="en-GB" dirty="0"/>
              <a:t>,</a:t>
            </a:r>
            <a:r>
              <a:rPr lang="id-ID" dirty="0"/>
              <a:t> 2004. </a:t>
            </a:r>
            <a:r>
              <a:rPr lang="id-ID" i="1" dirty="0"/>
              <a:t>Current and Future Rainfall Variability in </a:t>
            </a:r>
            <a:r>
              <a:rPr lang="en-GB" i="1" dirty="0"/>
              <a:t>Indonesia. In a</a:t>
            </a:r>
            <a:r>
              <a:rPr lang="id-ID" i="1" dirty="0"/>
              <a:t>n Integrated Assessment of Climate Change Impacts, Adaptation and Vulnerability in Watershed Areas and Communities in Southeast A</a:t>
            </a:r>
            <a:r>
              <a:rPr lang="en-GB" i="1" dirty="0" err="1"/>
              <a:t>sia</a:t>
            </a:r>
            <a:r>
              <a:rPr lang="en-GB" dirty="0"/>
              <a:t>, Report from AIACC Project No. AS21 (Annex C, 95-126). International START Secretariat, Washington </a:t>
            </a:r>
            <a:endParaRPr lang="id-ID" dirty="0" smtClean="0"/>
          </a:p>
          <a:p>
            <a:r>
              <a:rPr lang="id-ID" dirty="0"/>
              <a:t>Cruz, R.V., H. Harasawa, M. Lal, S. Wu, Y. Anokhin, B. Punsalmaa, Y. Honda, M. Jafari, C. Li and N. Huu Ninh</a:t>
            </a:r>
            <a:r>
              <a:rPr lang="en-GB" dirty="0"/>
              <a:t>.</a:t>
            </a:r>
            <a:r>
              <a:rPr lang="id-ID" dirty="0"/>
              <a:t>, 2007</a:t>
            </a:r>
            <a:r>
              <a:rPr lang="en-GB" dirty="0"/>
              <a:t>. </a:t>
            </a:r>
            <a:r>
              <a:rPr lang="id-ID" i="1" dirty="0"/>
              <a:t>Asia. Climate Change 2007: Impacts, Adaptation and Vulnerability. Contribution of Working Group II to the Fourth Assessment Report of the Intergovernmental Panel on Climate Change</a:t>
            </a:r>
            <a:r>
              <a:rPr lang="en-GB" dirty="0"/>
              <a:t>. </a:t>
            </a:r>
            <a:r>
              <a:rPr lang="id-ID" dirty="0"/>
              <a:t>Cambridge University Press</a:t>
            </a:r>
            <a:r>
              <a:rPr lang="en-GB" dirty="0"/>
              <a:t>. </a:t>
            </a:r>
            <a:r>
              <a:rPr lang="id-ID" dirty="0"/>
              <a:t>469-506</a:t>
            </a:r>
            <a:r>
              <a:rPr lang="en-GB" dirty="0"/>
              <a:t>. </a:t>
            </a:r>
            <a:r>
              <a:rPr lang="id-ID" dirty="0"/>
              <a:t>Cambridg</a:t>
            </a:r>
            <a:r>
              <a:rPr lang="en-GB" dirty="0"/>
              <a:t>e. United Kingdom</a:t>
            </a:r>
            <a:endParaRPr lang="id-ID" dirty="0"/>
          </a:p>
          <a:p>
            <a:r>
              <a:rPr lang="id-ID" dirty="0" smtClean="0"/>
              <a:t>Hulme</a:t>
            </a:r>
            <a:r>
              <a:rPr lang="id-ID" dirty="0"/>
              <a:t>, M and N. Sheard.</a:t>
            </a:r>
            <a:r>
              <a:rPr lang="en-GB" dirty="0"/>
              <a:t>,</a:t>
            </a:r>
            <a:r>
              <a:rPr lang="id-ID" dirty="0"/>
              <a:t> 1999. </a:t>
            </a:r>
            <a:r>
              <a:rPr lang="id-ID" i="1" dirty="0"/>
              <a:t>Climate Change Scenarios for Indonesia</a:t>
            </a:r>
            <a:r>
              <a:rPr lang="id-ID" dirty="0"/>
              <a:t>. Climatic Research Unit, Norwich, U</a:t>
            </a:r>
            <a:r>
              <a:rPr lang="en-GB" dirty="0" err="1"/>
              <a:t>nited</a:t>
            </a:r>
            <a:r>
              <a:rPr lang="en-GB" dirty="0"/>
              <a:t> Kingdom</a:t>
            </a:r>
            <a:endParaRPr lang="id-ID" dirty="0"/>
          </a:p>
          <a:p>
            <a:r>
              <a:rPr lang="en-GB" dirty="0" smtClean="0"/>
              <a:t>Ministry </a:t>
            </a:r>
            <a:r>
              <a:rPr lang="en-GB" dirty="0"/>
              <a:t>of The Environment of Japan., 2014. </a:t>
            </a:r>
            <a:r>
              <a:rPr lang="en-GB" i="1" dirty="0"/>
              <a:t>Climate Change in Southeast Asia : Outputs from GCM</a:t>
            </a:r>
            <a:r>
              <a:rPr lang="en-GB" dirty="0"/>
              <a:t>. Tokyo. </a:t>
            </a:r>
            <a:r>
              <a:rPr lang="en-GB" dirty="0" smtClean="0"/>
              <a:t>Japan</a:t>
            </a:r>
            <a:endParaRPr lang="id-ID" dirty="0" smtClean="0"/>
          </a:p>
          <a:p>
            <a:r>
              <a:rPr lang="en-US" dirty="0" err="1"/>
              <a:t>WRI.World</a:t>
            </a:r>
            <a:r>
              <a:rPr lang="en-US" dirty="0"/>
              <a:t> Resources 2000-2001: People and Ecosystems: The Fraying Web of Life; 2001.</a:t>
            </a:r>
            <a:endParaRPr lang="id-ID" dirty="0"/>
          </a:p>
          <a:p>
            <a:endParaRPr lang="id-ID" dirty="0"/>
          </a:p>
        </p:txBody>
      </p:sp>
    </p:spTree>
    <p:extLst>
      <p:ext uri="{BB962C8B-B14F-4D97-AF65-F5344CB8AC3E}">
        <p14:creationId xmlns:p14="http://schemas.microsoft.com/office/powerpoint/2010/main" val="3220203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a:xfrm>
            <a:off x="611560" y="2564904"/>
            <a:ext cx="7704856" cy="3993307"/>
          </a:xfrm>
        </p:spPr>
        <p:txBody>
          <a:bodyPr>
            <a:normAutofit/>
          </a:bodyPr>
          <a:lstStyle/>
          <a:p>
            <a:pPr marL="0" indent="0" algn="ctr">
              <a:buNone/>
            </a:pPr>
            <a:r>
              <a:rPr lang="id-ID" sz="9600" dirty="0" smtClean="0">
                <a:solidFill>
                  <a:schemeClr val="bg1"/>
                </a:solidFill>
              </a:rPr>
              <a:t>THANK YOU</a:t>
            </a:r>
            <a:endParaRPr lang="id-ID" sz="9600" dirty="0">
              <a:solidFill>
                <a:schemeClr val="bg1"/>
              </a:solidFill>
            </a:endParaRPr>
          </a:p>
        </p:txBody>
      </p:sp>
    </p:spTree>
    <p:extLst>
      <p:ext uri="{BB962C8B-B14F-4D97-AF65-F5344CB8AC3E}">
        <p14:creationId xmlns:p14="http://schemas.microsoft.com/office/powerpoint/2010/main" val="235099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normAutofit/>
          </a:bodyPr>
          <a:lstStyle/>
          <a:p>
            <a:r>
              <a:rPr lang="id-ID" sz="5400" b="1" dirty="0" smtClean="0">
                <a:solidFill>
                  <a:srgbClr val="C00000"/>
                </a:solidFill>
              </a:rPr>
              <a:t>OUTLINE</a:t>
            </a:r>
            <a:endParaRPr lang="id-ID" sz="5400" b="1" dirty="0">
              <a:solidFill>
                <a:srgbClr val="C00000"/>
              </a:solidFill>
            </a:endParaRPr>
          </a:p>
        </p:txBody>
      </p:sp>
      <p:sp>
        <p:nvSpPr>
          <p:cNvPr id="3" name="Content Placeholder 2"/>
          <p:cNvSpPr>
            <a:spLocks noGrp="1"/>
          </p:cNvSpPr>
          <p:nvPr>
            <p:ph idx="1"/>
          </p:nvPr>
        </p:nvSpPr>
        <p:spPr>
          <a:xfrm>
            <a:off x="827584" y="1916623"/>
            <a:ext cx="8568952" cy="4968552"/>
          </a:xfrm>
        </p:spPr>
        <p:txBody>
          <a:bodyPr/>
          <a:lstStyle/>
          <a:p>
            <a:r>
              <a:rPr lang="id-ID" sz="3600" b="1" dirty="0"/>
              <a:t>Geographical Information </a:t>
            </a:r>
            <a:endParaRPr lang="id-ID" sz="3600" b="1" dirty="0" smtClean="0"/>
          </a:p>
          <a:p>
            <a:r>
              <a:rPr lang="en-GB" sz="3600" b="1" dirty="0" smtClean="0"/>
              <a:t>Climate C</a:t>
            </a:r>
            <a:r>
              <a:rPr lang="id-ID" sz="3600" b="1" dirty="0" smtClean="0"/>
              <a:t>ondition</a:t>
            </a:r>
          </a:p>
          <a:p>
            <a:r>
              <a:rPr lang="id-ID" sz="3600" b="1" dirty="0" smtClean="0"/>
              <a:t>Climate Vision</a:t>
            </a:r>
          </a:p>
          <a:p>
            <a:r>
              <a:rPr lang="en-GB" sz="3600" b="1" dirty="0"/>
              <a:t>Climate Change Impact </a:t>
            </a:r>
            <a:endParaRPr lang="id-ID" sz="3600" b="1" dirty="0"/>
          </a:p>
          <a:p>
            <a:r>
              <a:rPr lang="en-GB" sz="3600" b="1" dirty="0" smtClean="0"/>
              <a:t>Conclusion</a:t>
            </a:r>
            <a:endParaRPr lang="id-ID" sz="3600" b="1" dirty="0" smtClean="0"/>
          </a:p>
          <a:p>
            <a:endParaRPr lang="id-ID" b="1" dirty="0" smtClean="0"/>
          </a:p>
          <a:p>
            <a:endParaRPr lang="id-ID" dirty="0"/>
          </a:p>
          <a:p>
            <a:endParaRPr lang="id-ID" dirty="0" smtClean="0"/>
          </a:p>
        </p:txBody>
      </p:sp>
    </p:spTree>
    <p:extLst>
      <p:ext uri="{BB962C8B-B14F-4D97-AF65-F5344CB8AC3E}">
        <p14:creationId xmlns:p14="http://schemas.microsoft.com/office/powerpoint/2010/main" val="1477587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389" y="0"/>
            <a:ext cx="8229600" cy="940966"/>
          </a:xfrm>
        </p:spPr>
        <p:txBody>
          <a:bodyPr>
            <a:normAutofit/>
          </a:bodyPr>
          <a:lstStyle/>
          <a:p>
            <a:r>
              <a:rPr lang="id-ID" b="1" dirty="0" smtClean="0">
                <a:solidFill>
                  <a:srgbClr val="C00000"/>
                </a:solidFill>
              </a:rPr>
              <a:t>Geographical Information (I)</a:t>
            </a:r>
            <a:endParaRPr lang="id-ID" b="1" dirty="0">
              <a:solidFill>
                <a:srgbClr val="C00000"/>
              </a:solidFill>
            </a:endParaRPr>
          </a:p>
        </p:txBody>
      </p:sp>
      <p:sp>
        <p:nvSpPr>
          <p:cNvPr id="3" name="Content Placeholder 2"/>
          <p:cNvSpPr>
            <a:spLocks noGrp="1"/>
          </p:cNvSpPr>
          <p:nvPr>
            <p:ph idx="1"/>
          </p:nvPr>
        </p:nvSpPr>
        <p:spPr/>
        <p:txBody>
          <a:bodyPr/>
          <a:lstStyle/>
          <a:p>
            <a:endParaRPr lang="id-ID" dirty="0"/>
          </a:p>
        </p:txBody>
      </p:sp>
      <p:pic>
        <p:nvPicPr>
          <p:cNvPr id="2050" name="Picture 2" descr="C:\Users\Asus\Desktop\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36712"/>
            <a:ext cx="8468141" cy="576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Oval 3"/>
          <p:cNvSpPr/>
          <p:nvPr/>
        </p:nvSpPr>
        <p:spPr>
          <a:xfrm>
            <a:off x="5868144" y="3706876"/>
            <a:ext cx="1872208" cy="1090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683569" y="3501008"/>
            <a:ext cx="4968551" cy="1584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id-ID" b="1" dirty="0" smtClean="0"/>
              <a:t>S</a:t>
            </a:r>
            <a:r>
              <a:rPr lang="en-US" b="1" dirty="0" err="1" smtClean="0"/>
              <a:t>outheastern</a:t>
            </a:r>
            <a:r>
              <a:rPr lang="en-US" b="1" dirty="0" smtClean="0"/>
              <a:t> </a:t>
            </a:r>
            <a:r>
              <a:rPr lang="en-US" b="1" dirty="0"/>
              <a:t>part of </a:t>
            </a:r>
            <a:r>
              <a:rPr lang="en-US" b="1" dirty="0" smtClean="0"/>
              <a:t>Asia</a:t>
            </a:r>
            <a:endParaRPr lang="id-ID" b="1" dirty="0" smtClean="0"/>
          </a:p>
          <a:p>
            <a:endParaRPr lang="id-ID" b="1" dirty="0" smtClean="0"/>
          </a:p>
          <a:p>
            <a:r>
              <a:rPr lang="id-ID" b="1" dirty="0" smtClean="0"/>
              <a:t>Shares </a:t>
            </a:r>
            <a:r>
              <a:rPr lang="id-ID" b="1" dirty="0"/>
              <a:t>land borders </a:t>
            </a:r>
            <a:r>
              <a:rPr lang="id-ID" b="1" dirty="0" smtClean="0"/>
              <a:t>with 3 countries</a:t>
            </a:r>
          </a:p>
          <a:p>
            <a:endParaRPr lang="id-ID" b="1" dirty="0" smtClean="0"/>
          </a:p>
          <a:p>
            <a:r>
              <a:rPr lang="id-ID" b="1" dirty="0" smtClean="0"/>
              <a:t>2 </a:t>
            </a:r>
            <a:r>
              <a:rPr lang="en-US" b="1" dirty="0" smtClean="0"/>
              <a:t>million </a:t>
            </a:r>
            <a:r>
              <a:rPr lang="en-US" b="1" dirty="0"/>
              <a:t>square km of </a:t>
            </a:r>
            <a:r>
              <a:rPr lang="en-US" b="1" dirty="0" smtClean="0"/>
              <a:t>land</a:t>
            </a:r>
            <a:r>
              <a:rPr lang="id-ID" b="1" dirty="0" smtClean="0"/>
              <a:t> (covered by forests)</a:t>
            </a:r>
          </a:p>
          <a:p>
            <a:r>
              <a:rPr lang="en-US" b="1" dirty="0" smtClean="0"/>
              <a:t> </a:t>
            </a:r>
            <a:endParaRPr lang="id-ID" dirty="0"/>
          </a:p>
        </p:txBody>
      </p:sp>
      <p:pic>
        <p:nvPicPr>
          <p:cNvPr id="3074" name="Picture 2" descr="C:\Users\Asus\Downloads\icons8-Marker-4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6757" y="3212976"/>
            <a:ext cx="534982" cy="49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759" y="20939"/>
            <a:ext cx="8229600" cy="755576"/>
          </a:xfrm>
        </p:spPr>
        <p:txBody>
          <a:bodyPr>
            <a:normAutofit fontScale="90000"/>
          </a:bodyPr>
          <a:lstStyle/>
          <a:p>
            <a:r>
              <a:rPr lang="id-ID" b="1" dirty="0" smtClean="0">
                <a:solidFill>
                  <a:srgbClr val="C00000"/>
                </a:solidFill>
              </a:rPr>
              <a:t>Geographical Information (II)</a:t>
            </a:r>
            <a:endParaRPr lang="id-ID" b="1" dirty="0">
              <a:solidFill>
                <a:srgbClr val="C00000"/>
              </a:solidFill>
            </a:endParaRPr>
          </a:p>
        </p:txBody>
      </p:sp>
      <p:sp>
        <p:nvSpPr>
          <p:cNvPr id="3" name="Content Placeholder 2"/>
          <p:cNvSpPr>
            <a:spLocks noGrp="1"/>
          </p:cNvSpPr>
          <p:nvPr>
            <p:ph idx="1"/>
          </p:nvPr>
        </p:nvSpPr>
        <p:spPr>
          <a:xfrm>
            <a:off x="274284" y="4801394"/>
            <a:ext cx="8617690" cy="2155998"/>
          </a:xfrm>
        </p:spPr>
        <p:txBody>
          <a:bodyPr>
            <a:normAutofit fontScale="77500" lnSpcReduction="20000"/>
          </a:bodyPr>
          <a:lstStyle/>
          <a:p>
            <a:r>
              <a:rPr lang="id-ID" sz="2900" b="1" dirty="0" smtClean="0"/>
              <a:t>T</a:t>
            </a:r>
            <a:r>
              <a:rPr lang="en-US" sz="2900" b="1" dirty="0" smtClean="0"/>
              <a:t>he </a:t>
            </a:r>
            <a:r>
              <a:rPr lang="en-US" sz="2900" b="1" dirty="0"/>
              <a:t>Indonesian archipelago </a:t>
            </a:r>
            <a:r>
              <a:rPr lang="id-ID" sz="2900" b="1" dirty="0"/>
              <a:t>    </a:t>
            </a:r>
            <a:r>
              <a:rPr lang="id-ID" sz="2900" dirty="0"/>
              <a:t>: </a:t>
            </a:r>
            <a:r>
              <a:rPr lang="en-US" sz="2900" dirty="0"/>
              <a:t>1</a:t>
            </a:r>
            <a:r>
              <a:rPr lang="id-ID" sz="2900" dirty="0"/>
              <a:t>7,500</a:t>
            </a:r>
            <a:r>
              <a:rPr lang="en-US" sz="2900" dirty="0"/>
              <a:t> islands</a:t>
            </a:r>
            <a:r>
              <a:rPr lang="id-ID" sz="2900" dirty="0"/>
              <a:t> </a:t>
            </a:r>
          </a:p>
          <a:p>
            <a:r>
              <a:rPr lang="id-ID" sz="2900" b="1" dirty="0" smtClean="0"/>
              <a:t>5</a:t>
            </a:r>
            <a:r>
              <a:rPr lang="en-US" sz="2900" b="1" dirty="0" smtClean="0"/>
              <a:t> </a:t>
            </a:r>
            <a:r>
              <a:rPr lang="en-US" sz="2900" b="1" dirty="0"/>
              <a:t>main </a:t>
            </a:r>
            <a:r>
              <a:rPr lang="en-US" sz="2900" b="1" dirty="0" smtClean="0"/>
              <a:t>islands</a:t>
            </a:r>
            <a:r>
              <a:rPr lang="id-ID" sz="2900" b="1" dirty="0" smtClean="0"/>
              <a:t>                             </a:t>
            </a:r>
            <a:r>
              <a:rPr lang="id-ID" sz="2900" dirty="0" smtClean="0"/>
              <a:t>: </a:t>
            </a:r>
            <a:r>
              <a:rPr lang="en-US" sz="2900" dirty="0" smtClean="0"/>
              <a:t>Sumatra</a:t>
            </a:r>
            <a:r>
              <a:rPr lang="en-US" sz="2900" dirty="0"/>
              <a:t>, Java, Borneo, Sulawesi, </a:t>
            </a:r>
            <a:r>
              <a:rPr lang="en-US" sz="2900" dirty="0" smtClean="0"/>
              <a:t>P</a:t>
            </a:r>
            <a:r>
              <a:rPr lang="id-ID" sz="2900" dirty="0" smtClean="0"/>
              <a:t>apua</a:t>
            </a:r>
            <a:endParaRPr lang="id-ID" sz="2900" dirty="0"/>
          </a:p>
          <a:p>
            <a:r>
              <a:rPr lang="id-ID" sz="2900" b="1" dirty="0" smtClean="0"/>
              <a:t>Land </a:t>
            </a:r>
            <a:r>
              <a:rPr lang="id-ID" sz="2900" b="1" dirty="0"/>
              <a:t>area      </a:t>
            </a:r>
            <a:r>
              <a:rPr lang="id-ID" sz="2900" dirty="0"/>
              <a:t>		</a:t>
            </a:r>
            <a:r>
              <a:rPr lang="id-ID" sz="2900" dirty="0" smtClean="0"/>
              <a:t>  : </a:t>
            </a:r>
            <a:r>
              <a:rPr lang="id-ID" sz="2900" dirty="0"/>
              <a:t>1.811.569 </a:t>
            </a:r>
            <a:r>
              <a:rPr lang="id-ID" sz="2900" dirty="0" smtClean="0"/>
              <a:t>km</a:t>
            </a:r>
          </a:p>
          <a:p>
            <a:r>
              <a:rPr lang="id-ID" sz="2900" b="1" dirty="0" smtClean="0"/>
              <a:t>Overall </a:t>
            </a:r>
            <a:r>
              <a:rPr lang="id-ID" sz="2900" b="1" dirty="0"/>
              <a:t>area 	</a:t>
            </a:r>
            <a:r>
              <a:rPr lang="id-ID" sz="2900" dirty="0" smtClean="0"/>
              <a:t>		  : </a:t>
            </a:r>
            <a:r>
              <a:rPr lang="id-ID" sz="2900" dirty="0"/>
              <a:t>1.904.569 km  </a:t>
            </a:r>
          </a:p>
          <a:p>
            <a:r>
              <a:rPr lang="id-ID" sz="2900" b="1" dirty="0" smtClean="0"/>
              <a:t>Population</a:t>
            </a:r>
            <a:r>
              <a:rPr lang="id-ID" sz="2900" b="1" dirty="0"/>
              <a:t>	</a:t>
            </a:r>
            <a:r>
              <a:rPr lang="id-ID" sz="2900" dirty="0" smtClean="0"/>
              <a:t>		  : 255.461.700</a:t>
            </a:r>
            <a:endParaRPr lang="id-ID" sz="2900" dirty="0"/>
          </a:p>
          <a:p>
            <a:endParaRPr lang="id-ID" dirty="0" smtClean="0"/>
          </a:p>
          <a:p>
            <a:endParaRPr lang="id-ID" dirty="0"/>
          </a:p>
        </p:txBody>
      </p:sp>
      <p:pic>
        <p:nvPicPr>
          <p:cNvPr id="4" name="Content Placeholder 3" descr="Indonesia-Time-Zone-Map.jpg"/>
          <p:cNvPicPr>
            <a:picLocks noChangeAspect="1"/>
          </p:cNvPicPr>
          <p:nvPr/>
        </p:nvPicPr>
        <p:blipFill>
          <a:blip r:embed="rId4"/>
          <a:stretch>
            <a:fillRect/>
          </a:stretch>
        </p:blipFill>
        <p:spPr>
          <a:xfrm>
            <a:off x="274284" y="764704"/>
            <a:ext cx="8501122" cy="3892674"/>
          </a:xfrm>
          <a:prstGeom prst="rect">
            <a:avLst/>
          </a:prstGeom>
        </p:spPr>
      </p:pic>
      <p:sp>
        <p:nvSpPr>
          <p:cNvPr id="5" name="TextBox 4"/>
          <p:cNvSpPr txBox="1"/>
          <p:nvPr/>
        </p:nvSpPr>
        <p:spPr>
          <a:xfrm>
            <a:off x="5796136" y="5373216"/>
            <a:ext cx="301686" cy="369332"/>
          </a:xfrm>
          <a:prstGeom prst="rect">
            <a:avLst/>
          </a:prstGeom>
          <a:noFill/>
        </p:spPr>
        <p:txBody>
          <a:bodyPr wrap="none" rtlCol="0">
            <a:spAutoFit/>
          </a:bodyPr>
          <a:lstStyle/>
          <a:p>
            <a:r>
              <a:rPr lang="id-ID" dirty="0" smtClean="0"/>
              <a:t>2</a:t>
            </a:r>
            <a:endParaRPr lang="id-ID" dirty="0"/>
          </a:p>
        </p:txBody>
      </p:sp>
      <p:sp>
        <p:nvSpPr>
          <p:cNvPr id="6" name="TextBox 5"/>
          <p:cNvSpPr txBox="1"/>
          <p:nvPr/>
        </p:nvSpPr>
        <p:spPr>
          <a:xfrm>
            <a:off x="5805130" y="5717167"/>
            <a:ext cx="301686" cy="369332"/>
          </a:xfrm>
          <a:prstGeom prst="rect">
            <a:avLst/>
          </a:prstGeom>
          <a:noFill/>
        </p:spPr>
        <p:txBody>
          <a:bodyPr wrap="none" rtlCol="0">
            <a:spAutoFit/>
          </a:bodyPr>
          <a:lstStyle/>
          <a:p>
            <a:r>
              <a:rPr lang="id-ID" dirty="0" smtClean="0"/>
              <a:t>2</a:t>
            </a:r>
            <a:endParaRPr lang="id-ID" dirty="0"/>
          </a:p>
        </p:txBody>
      </p:sp>
    </p:spTree>
    <p:extLst>
      <p:ext uri="{BB962C8B-B14F-4D97-AF65-F5344CB8AC3E}">
        <p14:creationId xmlns:p14="http://schemas.microsoft.com/office/powerpoint/2010/main" val="25199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8352928" cy="1143000"/>
          </a:xfrm>
        </p:spPr>
        <p:txBody>
          <a:bodyPr>
            <a:normAutofit/>
          </a:bodyPr>
          <a:lstStyle/>
          <a:p>
            <a:r>
              <a:rPr lang="id-ID" sz="4000" b="1" dirty="0">
                <a:solidFill>
                  <a:srgbClr val="C00000"/>
                </a:solidFill>
              </a:rPr>
              <a:t>Geographical Information (</a:t>
            </a:r>
            <a:r>
              <a:rPr lang="id-ID" sz="4000" b="1" dirty="0" smtClean="0">
                <a:solidFill>
                  <a:srgbClr val="C00000"/>
                </a:solidFill>
              </a:rPr>
              <a:t>III)</a:t>
            </a:r>
            <a:endParaRPr lang="id-ID" sz="4000" dirty="0"/>
          </a:p>
        </p:txBody>
      </p:sp>
      <p:sp>
        <p:nvSpPr>
          <p:cNvPr id="3" name="Content Placeholder 2"/>
          <p:cNvSpPr>
            <a:spLocks noGrp="1"/>
          </p:cNvSpPr>
          <p:nvPr>
            <p:ph idx="1"/>
          </p:nvPr>
        </p:nvSpPr>
        <p:spPr>
          <a:xfrm>
            <a:off x="179512" y="5229200"/>
            <a:ext cx="9053249" cy="1440160"/>
          </a:xfrm>
        </p:spPr>
        <p:txBody>
          <a:bodyPr>
            <a:normAutofit fontScale="62500" lnSpcReduction="20000"/>
          </a:bodyPr>
          <a:lstStyle/>
          <a:p>
            <a:pPr marL="0" indent="0">
              <a:buNone/>
            </a:pPr>
            <a:r>
              <a:rPr lang="id-ID" b="1" dirty="0"/>
              <a:t>It lies on the Pacific Ring of Fire where the </a:t>
            </a:r>
            <a:r>
              <a:rPr lang="id-ID" b="1" dirty="0" smtClean="0"/>
              <a:t>Indo-Australia </a:t>
            </a:r>
            <a:r>
              <a:rPr lang="id-ID" b="1" dirty="0"/>
              <a:t>Plate and the Pacific </a:t>
            </a:r>
            <a:r>
              <a:rPr lang="id-ID" b="1" dirty="0" smtClean="0"/>
              <a:t>Plate are </a:t>
            </a:r>
            <a:r>
              <a:rPr lang="id-ID" b="1" dirty="0"/>
              <a:t>pushed under the Eurasian </a:t>
            </a:r>
            <a:r>
              <a:rPr lang="id-ID" b="1" dirty="0" smtClean="0"/>
              <a:t>plate </a:t>
            </a:r>
            <a:r>
              <a:rPr lang="id-ID" b="1" dirty="0"/>
              <a:t>where they melt at about 100 </a:t>
            </a:r>
            <a:r>
              <a:rPr lang="id-ID" b="1" dirty="0" smtClean="0"/>
              <a:t>km deep.</a:t>
            </a:r>
          </a:p>
          <a:p>
            <a:pPr marL="0" indent="0">
              <a:buNone/>
            </a:pPr>
            <a:endParaRPr lang="id-ID" b="1" dirty="0" smtClean="0"/>
          </a:p>
          <a:p>
            <a:pPr marL="0" indent="0">
              <a:buNone/>
            </a:pPr>
            <a:r>
              <a:rPr lang="id-ID" b="1" dirty="0" smtClean="0">
                <a:solidFill>
                  <a:srgbClr val="FF0000"/>
                </a:solidFill>
              </a:rPr>
              <a:t>FACT : </a:t>
            </a:r>
            <a:r>
              <a:rPr lang="en-GB" b="1" dirty="0" smtClean="0">
                <a:solidFill>
                  <a:srgbClr val="FF0000"/>
                </a:solidFill>
              </a:rPr>
              <a:t>The </a:t>
            </a:r>
            <a:r>
              <a:rPr lang="en-GB" b="1" dirty="0">
                <a:solidFill>
                  <a:srgbClr val="FF0000"/>
                </a:solidFill>
              </a:rPr>
              <a:t>150 out of 400 volcanoes</a:t>
            </a:r>
            <a:r>
              <a:rPr lang="id-ID" b="1" dirty="0">
                <a:solidFill>
                  <a:srgbClr val="FF0000"/>
                </a:solidFill>
              </a:rPr>
              <a:t> are </a:t>
            </a:r>
            <a:r>
              <a:rPr lang="id-ID" b="1" dirty="0" smtClean="0">
                <a:solidFill>
                  <a:srgbClr val="FF0000"/>
                </a:solidFill>
              </a:rPr>
              <a:t>active</a:t>
            </a:r>
            <a:r>
              <a:rPr lang="id-ID" b="1" dirty="0">
                <a:solidFill>
                  <a:srgbClr val="FF0000"/>
                </a:solidFill>
              </a:rPr>
              <a:t> </a:t>
            </a:r>
            <a:r>
              <a:rPr lang="id-ID" b="1" dirty="0" smtClean="0">
                <a:solidFill>
                  <a:srgbClr val="FF0000"/>
                </a:solidFill>
              </a:rPr>
              <a:t>!</a:t>
            </a:r>
            <a:endParaRPr lang="id-ID" b="1" dirty="0">
              <a:solidFill>
                <a:srgbClr val="FF0000"/>
              </a:solidFill>
            </a:endParaRPr>
          </a:p>
          <a:p>
            <a:pPr marL="0" indent="0">
              <a:buNone/>
            </a:pPr>
            <a:endParaRPr lang="id-ID" b="1" dirty="0"/>
          </a:p>
        </p:txBody>
      </p:sp>
      <p:pic>
        <p:nvPicPr>
          <p:cNvPr id="4" name="Content Placeholder 3" descr="Volcano-Indonesia-Map-of-Major-Volcanoes.jpg"/>
          <p:cNvPicPr>
            <a:picLocks noChangeAspect="1"/>
          </p:cNvPicPr>
          <p:nvPr/>
        </p:nvPicPr>
        <p:blipFill>
          <a:blip r:embed="rId3"/>
          <a:srcRect t="4558" b="4273"/>
          <a:stretch>
            <a:fillRect/>
          </a:stretch>
        </p:blipFill>
        <p:spPr>
          <a:xfrm>
            <a:off x="179512" y="764704"/>
            <a:ext cx="8640960" cy="4389532"/>
          </a:xfrm>
          <a:prstGeom prst="rect">
            <a:avLst/>
          </a:prstGeom>
        </p:spPr>
      </p:pic>
      <p:pic>
        <p:nvPicPr>
          <p:cNvPr id="2051" name="Picture 3" descr="C:\Users\Asus\Downloads\icons8-Volcano-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5851715"/>
            <a:ext cx="717185" cy="71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9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donesia_map_of_Köppen_climate_classification.jpg"/>
          <p:cNvPicPr>
            <a:picLocks noGrp="1" noChangeAspect="1"/>
          </p:cNvPicPr>
          <p:nvPr>
            <p:ph idx="1"/>
          </p:nvPr>
        </p:nvPicPr>
        <p:blipFill>
          <a:blip r:embed="rId3"/>
          <a:stretch>
            <a:fillRect/>
          </a:stretch>
        </p:blipFill>
        <p:spPr>
          <a:xfrm>
            <a:off x="-48422" y="0"/>
            <a:ext cx="9192422" cy="4689234"/>
          </a:xfrm>
        </p:spPr>
      </p:pic>
      <p:graphicFrame>
        <p:nvGraphicFramePr>
          <p:cNvPr id="6" name="Table 5"/>
          <p:cNvGraphicFramePr>
            <a:graphicFrameLocks noGrp="1"/>
          </p:cNvGraphicFramePr>
          <p:nvPr/>
        </p:nvGraphicFramePr>
        <p:xfrm>
          <a:off x="285720" y="4929198"/>
          <a:ext cx="8501121" cy="1752600"/>
        </p:xfrm>
        <a:graphic>
          <a:graphicData uri="http://schemas.openxmlformats.org/drawingml/2006/table">
            <a:tbl>
              <a:tblPr firstRow="1" bandRow="1">
                <a:tableStyleId>{9D7B26C5-4107-4FEC-AEDC-1716B250A1EF}</a:tableStyleId>
              </a:tblPr>
              <a:tblGrid>
                <a:gridCol w="2833707"/>
                <a:gridCol w="2833707"/>
                <a:gridCol w="2833707"/>
              </a:tblGrid>
              <a:tr h="370840">
                <a:tc>
                  <a:txBody>
                    <a:bodyPr/>
                    <a:lstStyle/>
                    <a:p>
                      <a:r>
                        <a:rPr lang="id-ID" dirty="0" smtClean="0"/>
                        <a:t>Climatic</a:t>
                      </a:r>
                      <a:r>
                        <a:rPr lang="id-ID" baseline="0" dirty="0" smtClean="0"/>
                        <a:t> type</a:t>
                      </a:r>
                      <a:endParaRPr lang="id-ID" dirty="0"/>
                    </a:p>
                  </a:txBody>
                  <a:tcPr>
                    <a:solidFill>
                      <a:schemeClr val="bg1"/>
                    </a:solidFill>
                  </a:tcPr>
                </a:tc>
                <a:tc>
                  <a:txBody>
                    <a:bodyPr/>
                    <a:lstStyle/>
                    <a:p>
                      <a:r>
                        <a:rPr lang="id-ID" dirty="0" smtClean="0"/>
                        <a:t>Precipitation</a:t>
                      </a:r>
                      <a:r>
                        <a:rPr lang="id-ID" baseline="0" dirty="0" smtClean="0"/>
                        <a:t> Level</a:t>
                      </a:r>
                    </a:p>
                    <a:p>
                      <a:r>
                        <a:rPr lang="id-ID" baseline="0" dirty="0" smtClean="0"/>
                        <a:t>(average in a month)</a:t>
                      </a:r>
                      <a:endParaRPr lang="id-ID" dirty="0"/>
                    </a:p>
                  </a:txBody>
                  <a:tcPr>
                    <a:solidFill>
                      <a:schemeClr val="bg1"/>
                    </a:solidFill>
                  </a:tcPr>
                </a:tc>
                <a:tc>
                  <a:txBody>
                    <a:bodyPr/>
                    <a:lstStyle/>
                    <a:p>
                      <a:r>
                        <a:rPr lang="id-ID" dirty="0" smtClean="0"/>
                        <a:t>Temperature Level</a:t>
                      </a:r>
                      <a:endParaRPr lang="id-ID" dirty="0"/>
                    </a:p>
                  </a:txBody>
                  <a:tcPr>
                    <a:solidFill>
                      <a:schemeClr val="bg1"/>
                    </a:solidFill>
                  </a:tcPr>
                </a:tc>
              </a:tr>
              <a:tr h="370840">
                <a:tc>
                  <a:txBody>
                    <a:bodyPr/>
                    <a:lstStyle/>
                    <a:p>
                      <a:r>
                        <a:rPr lang="id-ID" dirty="0" smtClean="0"/>
                        <a:t>Equatorial</a:t>
                      </a:r>
                      <a:endParaRPr lang="id-ID" dirty="0"/>
                    </a:p>
                  </a:txBody>
                  <a:tcPr>
                    <a:solidFill>
                      <a:schemeClr val="bg1"/>
                    </a:solidFill>
                  </a:tcPr>
                </a:tc>
                <a:tc>
                  <a:txBody>
                    <a:bodyPr/>
                    <a:lstStyle/>
                    <a:p>
                      <a:r>
                        <a:rPr lang="id-ID" dirty="0" smtClean="0"/>
                        <a:t>&gt; 60</a:t>
                      </a:r>
                      <a:r>
                        <a:rPr lang="id-ID" baseline="0" dirty="0" smtClean="0"/>
                        <a:t> mm </a:t>
                      </a:r>
                      <a:endParaRPr lang="id-ID" dirty="0"/>
                    </a:p>
                  </a:txBody>
                  <a:tcPr>
                    <a:solidFill>
                      <a:schemeClr val="bg1"/>
                    </a:solidFill>
                  </a:tcPr>
                </a:tc>
                <a:tc>
                  <a:txBody>
                    <a:bodyPr/>
                    <a:lstStyle/>
                    <a:p>
                      <a:endParaRPr lang="id-ID" dirty="0"/>
                    </a:p>
                  </a:txBody>
                  <a:tcPr>
                    <a:solidFill>
                      <a:schemeClr val="bg1"/>
                    </a:solidFill>
                  </a:tcPr>
                </a:tc>
              </a:tr>
              <a:tr h="370840">
                <a:tc>
                  <a:txBody>
                    <a:bodyPr/>
                    <a:lstStyle/>
                    <a:p>
                      <a:r>
                        <a:rPr lang="id-ID" dirty="0" smtClean="0"/>
                        <a:t>Monsoon</a:t>
                      </a:r>
                      <a:endParaRPr lang="id-ID" dirty="0"/>
                    </a:p>
                  </a:txBody>
                  <a:tcPr>
                    <a:solidFill>
                      <a:schemeClr val="bg1"/>
                    </a:solidFill>
                  </a:tcPr>
                </a:tc>
                <a:tc>
                  <a:txBody>
                    <a:bodyPr/>
                    <a:lstStyle/>
                    <a:p>
                      <a:r>
                        <a:rPr lang="id-ID" dirty="0" smtClean="0"/>
                        <a:t>60</a:t>
                      </a:r>
                      <a:r>
                        <a:rPr lang="id-ID" baseline="0" dirty="0" smtClean="0"/>
                        <a:t> mm &lt; Am &lt; 100 mm</a:t>
                      </a:r>
                      <a:endParaRPr lang="id-ID" dirty="0"/>
                    </a:p>
                  </a:txBody>
                  <a:tcPr>
                    <a:solidFill>
                      <a:schemeClr val="bg1"/>
                    </a:solidFill>
                  </a:tcPr>
                </a:tc>
                <a:tc>
                  <a:txBody>
                    <a:bodyPr/>
                    <a:lstStyle/>
                    <a:p>
                      <a:pPr algn="ctr"/>
                      <a:endParaRPr lang="id-ID" dirty="0"/>
                    </a:p>
                  </a:txBody>
                  <a:tcPr>
                    <a:solidFill>
                      <a:schemeClr val="bg1"/>
                    </a:solidFill>
                  </a:tcPr>
                </a:tc>
              </a:tr>
              <a:tr h="370840">
                <a:tc>
                  <a:txBody>
                    <a:bodyPr/>
                    <a:lstStyle/>
                    <a:p>
                      <a:r>
                        <a:rPr lang="id-ID" dirty="0" smtClean="0"/>
                        <a:t>Tropical Savanna</a:t>
                      </a:r>
                      <a:endParaRPr lang="id-ID" dirty="0"/>
                    </a:p>
                  </a:txBody>
                  <a:tcPr>
                    <a:solidFill>
                      <a:schemeClr val="bg1"/>
                    </a:solidFill>
                  </a:tcPr>
                </a:tc>
                <a:tc>
                  <a:txBody>
                    <a:bodyPr/>
                    <a:lstStyle/>
                    <a:p>
                      <a:r>
                        <a:rPr lang="id-ID" dirty="0" smtClean="0"/>
                        <a:t>&lt; 60 mm</a:t>
                      </a:r>
                      <a:endParaRPr lang="id-ID" dirty="0"/>
                    </a:p>
                  </a:txBody>
                  <a:tcPr>
                    <a:solidFill>
                      <a:schemeClr val="bg1"/>
                    </a:solidFill>
                  </a:tcPr>
                </a:tc>
                <a:tc>
                  <a:txBody>
                    <a:bodyPr/>
                    <a:lstStyle/>
                    <a:p>
                      <a:endParaRPr lang="id-ID" dirty="0"/>
                    </a:p>
                  </a:txBody>
                  <a:tcPr>
                    <a:solidFill>
                      <a:schemeClr val="bg1"/>
                    </a:solidFill>
                  </a:tcPr>
                </a:tc>
              </a:tr>
            </a:tbl>
          </a:graphicData>
        </a:graphic>
      </p:graphicFrame>
      <p:sp>
        <p:nvSpPr>
          <p:cNvPr id="8" name="Rectangle 7"/>
          <p:cNvSpPr/>
          <p:nvPr/>
        </p:nvSpPr>
        <p:spPr>
          <a:xfrm>
            <a:off x="6715140" y="5786454"/>
            <a:ext cx="1285884" cy="4286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sz="2000" dirty="0" smtClean="0"/>
              <a:t>18 °C &lt; </a:t>
            </a:r>
            <a:endParaRPr lang="id-ID" sz="2000" dirty="0"/>
          </a:p>
        </p:txBody>
      </p:sp>
    </p:spTree>
    <p:extLst>
      <p:ext uri="{BB962C8B-B14F-4D97-AF65-F5344CB8AC3E}">
        <p14:creationId xmlns:p14="http://schemas.microsoft.com/office/powerpoint/2010/main" val="43575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128" y="687834"/>
            <a:ext cx="8579296" cy="364902"/>
          </a:xfrm>
        </p:spPr>
        <p:txBody>
          <a:bodyPr>
            <a:normAutofit fontScale="90000"/>
          </a:bodyPr>
          <a:lstStyle/>
          <a:p>
            <a:r>
              <a:rPr lang="id-ID" sz="4000" b="1" dirty="0" smtClean="0">
                <a:solidFill>
                  <a:srgbClr val="C00000"/>
                </a:solidFill>
              </a:rPr>
              <a:t>Indonesia Seasons  :</a:t>
            </a:r>
            <a:r>
              <a:rPr lang="en-GB" sz="4000" b="1" dirty="0" smtClean="0">
                <a:solidFill>
                  <a:srgbClr val="C00000"/>
                </a:solidFill>
              </a:rPr>
              <a:t> </a:t>
            </a:r>
            <a:r>
              <a:rPr lang="id-ID" sz="4000" b="1" dirty="0">
                <a:solidFill>
                  <a:srgbClr val="C00000"/>
                </a:solidFill>
              </a:rPr>
              <a:t>W</a:t>
            </a:r>
            <a:r>
              <a:rPr lang="id-ID" sz="4000" b="1" dirty="0" smtClean="0">
                <a:solidFill>
                  <a:srgbClr val="C00000"/>
                </a:solidFill>
              </a:rPr>
              <a:t>et a</a:t>
            </a:r>
            <a:r>
              <a:rPr lang="en-GB" sz="4000" b="1" dirty="0" err="1" smtClean="0">
                <a:solidFill>
                  <a:srgbClr val="C00000"/>
                </a:solidFill>
              </a:rPr>
              <a:t>nd</a:t>
            </a:r>
            <a:r>
              <a:rPr lang="id-ID" sz="4000" b="1" dirty="0" smtClean="0">
                <a:solidFill>
                  <a:srgbClr val="C00000"/>
                </a:solidFill>
              </a:rPr>
              <a:t> Dry</a:t>
            </a:r>
            <a:r>
              <a:rPr lang="id-ID" b="1" dirty="0" smtClean="0"/>
              <a:t/>
            </a:r>
            <a:br>
              <a:rPr lang="id-ID" b="1" dirty="0" smtClean="0"/>
            </a:br>
            <a:endParaRPr lang="id-ID" dirty="0"/>
          </a:p>
        </p:txBody>
      </p:sp>
      <p:sp>
        <p:nvSpPr>
          <p:cNvPr id="3" name="Content Placeholder 2"/>
          <p:cNvSpPr>
            <a:spLocks noGrp="1"/>
          </p:cNvSpPr>
          <p:nvPr>
            <p:ph idx="1"/>
          </p:nvPr>
        </p:nvSpPr>
        <p:spPr>
          <a:xfrm>
            <a:off x="611560" y="2209139"/>
            <a:ext cx="5274332" cy="1147853"/>
          </a:xfrm>
        </p:spPr>
        <p:txBody>
          <a:bodyPr>
            <a:normAutofit fontScale="70000" lnSpcReduction="20000"/>
          </a:bodyPr>
          <a:lstStyle/>
          <a:p>
            <a:pPr marL="0" indent="0">
              <a:buNone/>
            </a:pPr>
            <a:r>
              <a:rPr lang="id-ID" sz="2300" b="1" dirty="0"/>
              <a:t>Rainfall in Indonesia is plentiful, particularly in west Sumatra, northwest Kalimantan, west Java, and western </a:t>
            </a:r>
            <a:r>
              <a:rPr lang="id-ID" sz="2300" b="1" dirty="0" smtClean="0"/>
              <a:t>Papua. </a:t>
            </a:r>
            <a:r>
              <a:rPr lang="id-ID" sz="2300" b="1" dirty="0"/>
              <a:t>Kalimantan and Sumatra, experience only slight differences in rainfall and temperature between the seasons.</a:t>
            </a:r>
          </a:p>
          <a:p>
            <a:pPr marL="0" indent="0">
              <a:buNone/>
            </a:pPr>
            <a:endParaRPr lang="id-ID" sz="2900" b="1" dirty="0" smtClean="0"/>
          </a:p>
          <a:p>
            <a:pPr marL="0" indent="0">
              <a:buNone/>
            </a:pPr>
            <a:endParaRPr lang="id-ID" sz="2800" b="1" dirty="0" smtClean="0"/>
          </a:p>
          <a:p>
            <a:pPr marL="0" indent="0">
              <a:buNone/>
            </a:pPr>
            <a:endParaRPr lang="id-ID" sz="2800" b="1" dirty="0" smtClean="0"/>
          </a:p>
        </p:txBody>
      </p:sp>
      <p:sp>
        <p:nvSpPr>
          <p:cNvPr id="6" name="Content Placeholder 2"/>
          <p:cNvSpPr txBox="1">
            <a:spLocks/>
          </p:cNvSpPr>
          <p:nvPr/>
        </p:nvSpPr>
        <p:spPr>
          <a:xfrm>
            <a:off x="527599" y="5877272"/>
            <a:ext cx="7935999"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1800" b="1" dirty="0" smtClean="0"/>
              <a:t>The </a:t>
            </a:r>
            <a:r>
              <a:rPr lang="id-ID" sz="1800" b="1" dirty="0"/>
              <a:t>area’s relative humidity ranges between 70 and 90%. </a:t>
            </a:r>
            <a:endParaRPr lang="id-ID" sz="1600" b="1" dirty="0"/>
          </a:p>
        </p:txBody>
      </p:sp>
      <p:pic>
        <p:nvPicPr>
          <p:cNvPr id="4" name="Picture 2" descr="C:\Users\Asus\Downloads\icons8-exclamation-mark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73" y="2132856"/>
            <a:ext cx="540568" cy="936104"/>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619672" y="1052735"/>
            <a:ext cx="2160240" cy="87343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smtClean="0"/>
          </a:p>
          <a:p>
            <a:pPr algn="ctr"/>
            <a:r>
              <a:rPr lang="id-ID" sz="2000" b="1" dirty="0" smtClean="0"/>
              <a:t>the </a:t>
            </a:r>
            <a:r>
              <a:rPr lang="id-ID" sz="2000" b="1" dirty="0"/>
              <a:t>dry season  : April </a:t>
            </a:r>
            <a:r>
              <a:rPr lang="id-ID" sz="2000" b="1" dirty="0" smtClean="0"/>
              <a:t>– October</a:t>
            </a:r>
          </a:p>
          <a:p>
            <a:pPr algn="ctr"/>
            <a:r>
              <a:rPr lang="id-ID" sz="2000" b="1" dirty="0" smtClean="0"/>
              <a:t> </a:t>
            </a:r>
            <a:endParaRPr lang="id-ID" sz="2000" b="1" dirty="0"/>
          </a:p>
        </p:txBody>
      </p:sp>
      <p:sp>
        <p:nvSpPr>
          <p:cNvPr id="13" name="Rectangle 12"/>
          <p:cNvSpPr/>
          <p:nvPr/>
        </p:nvSpPr>
        <p:spPr>
          <a:xfrm>
            <a:off x="6037079" y="2996952"/>
            <a:ext cx="3131840" cy="2308324"/>
          </a:xfrm>
          <a:prstGeom prst="rect">
            <a:avLst/>
          </a:prstGeom>
        </p:spPr>
        <p:txBody>
          <a:bodyPr wrap="square">
            <a:spAutoFit/>
          </a:bodyPr>
          <a:lstStyle/>
          <a:p>
            <a:endParaRPr lang="id-ID" b="1" dirty="0"/>
          </a:p>
          <a:p>
            <a:r>
              <a:rPr lang="id-ID" b="1" dirty="0"/>
              <a:t>Parts of Sulawesi and some islands closer to Australia, such as Sumba and </a:t>
            </a:r>
            <a:r>
              <a:rPr lang="id-ID" b="1" dirty="0" smtClean="0"/>
              <a:t>Timor, </a:t>
            </a:r>
            <a:r>
              <a:rPr lang="id-ID" b="1" dirty="0"/>
              <a:t>are drier. Nusa Tenggara, experience far more pronounced differences with droughts in the dry season and floods in the wet.</a:t>
            </a:r>
          </a:p>
        </p:txBody>
      </p:sp>
      <p:pic>
        <p:nvPicPr>
          <p:cNvPr id="16" name="Picture 2" descr="C:\Users\Asus\Downloads\icons8-exclamation-mark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267934"/>
            <a:ext cx="701986" cy="12683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sus\Downloads\icons8-exclamation-mark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74" y="5877272"/>
            <a:ext cx="383566" cy="6354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Képtalálat a következőre: „indonesia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00" y="3214537"/>
            <a:ext cx="5675336"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5292079" y="1083816"/>
            <a:ext cx="2420409" cy="84235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smtClean="0"/>
          </a:p>
          <a:p>
            <a:pPr algn="ctr"/>
            <a:r>
              <a:rPr lang="id-ID" sz="2000" b="1" dirty="0" smtClean="0"/>
              <a:t> the </a:t>
            </a:r>
            <a:r>
              <a:rPr lang="id-ID" sz="2000" b="1" dirty="0"/>
              <a:t>wet season </a:t>
            </a:r>
            <a:r>
              <a:rPr lang="id-ID" sz="2000" b="1" dirty="0" smtClean="0"/>
              <a:t> : </a:t>
            </a:r>
            <a:r>
              <a:rPr lang="id-ID" sz="2000" b="1" dirty="0"/>
              <a:t>November - March </a:t>
            </a:r>
          </a:p>
          <a:p>
            <a:endParaRPr lang="id-ID" sz="2000" b="1" dirty="0"/>
          </a:p>
        </p:txBody>
      </p:sp>
    </p:spTree>
    <p:extLst>
      <p:ext uri="{BB962C8B-B14F-4D97-AF65-F5344CB8AC3E}">
        <p14:creationId xmlns:p14="http://schemas.microsoft.com/office/powerpoint/2010/main" val="1059427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5517232"/>
            <a:ext cx="8229600" cy="1143000"/>
          </a:xfrm>
        </p:spPr>
        <p:txBody>
          <a:bodyPr>
            <a:normAutofit fontScale="90000"/>
          </a:bodyPr>
          <a:lstStyle/>
          <a:p>
            <a:r>
              <a:rPr lang="en-US" sz="2800" b="1" dirty="0"/>
              <a:t>Indonesia hosts a wide array of diverse ecosystems from sea and coastal systems to </a:t>
            </a:r>
            <a:r>
              <a:rPr lang="en-US" sz="2800" b="1" dirty="0" smtClean="0"/>
              <a:t>peat</a:t>
            </a:r>
            <a:r>
              <a:rPr lang="id-ID" sz="2800" b="1" dirty="0" smtClean="0"/>
              <a:t>, </a:t>
            </a:r>
            <a:r>
              <a:rPr lang="en-US" sz="2800" b="1" dirty="0" smtClean="0"/>
              <a:t>swamp </a:t>
            </a:r>
            <a:r>
              <a:rPr lang="id-ID" sz="2800" b="1" dirty="0" smtClean="0"/>
              <a:t>and</a:t>
            </a:r>
            <a:r>
              <a:rPr lang="en-US" sz="2800" b="1" dirty="0" smtClean="0"/>
              <a:t> </a:t>
            </a:r>
            <a:r>
              <a:rPr lang="id-ID" sz="2800" b="1" dirty="0" smtClean="0"/>
              <a:t>rain</a:t>
            </a:r>
            <a:r>
              <a:rPr lang="en-US" sz="2800" b="1" dirty="0" smtClean="0"/>
              <a:t>forests</a:t>
            </a:r>
            <a:r>
              <a:rPr lang="en-US" sz="2800" b="1" dirty="0"/>
              <a:t>. </a:t>
            </a:r>
            <a:r>
              <a:rPr lang="id-ID" sz="2800" b="1" dirty="0" smtClean="0"/>
              <a:t/>
            </a:r>
            <a:br>
              <a:rPr lang="id-ID" sz="2800" b="1" dirty="0" smtClean="0"/>
            </a:br>
            <a:r>
              <a:rPr lang="id-ID" sz="2800" b="1" dirty="0" smtClean="0">
                <a:solidFill>
                  <a:srgbClr val="CC3300"/>
                </a:solidFill>
              </a:rPr>
              <a:t>E</a:t>
            </a:r>
            <a:r>
              <a:rPr lang="en-US" sz="2800" b="1" dirty="0" err="1" smtClean="0">
                <a:solidFill>
                  <a:srgbClr val="CC3300"/>
                </a:solidFill>
              </a:rPr>
              <a:t>xtremely</a:t>
            </a:r>
            <a:r>
              <a:rPr lang="en-US" sz="2800" b="1" dirty="0" smtClean="0">
                <a:solidFill>
                  <a:srgbClr val="CC3300"/>
                </a:solidFill>
              </a:rPr>
              <a:t> </a:t>
            </a:r>
            <a:r>
              <a:rPr lang="en-US" sz="2800" b="1" dirty="0">
                <a:solidFill>
                  <a:srgbClr val="CC3300"/>
                </a:solidFill>
              </a:rPr>
              <a:t>high levels of </a:t>
            </a:r>
            <a:r>
              <a:rPr lang="en-US" sz="2800" b="1" dirty="0" smtClean="0">
                <a:solidFill>
                  <a:srgbClr val="CC3300"/>
                </a:solidFill>
              </a:rPr>
              <a:t>biodiversity </a:t>
            </a:r>
            <a:endParaRPr lang="id-ID" sz="2800" dirty="0">
              <a:solidFill>
                <a:srgbClr val="CC3300"/>
              </a:solidFill>
            </a:endParaRPr>
          </a:p>
        </p:txBody>
      </p:sp>
      <p:sp>
        <p:nvSpPr>
          <p:cNvPr id="3" name="Content Placeholder 2"/>
          <p:cNvSpPr>
            <a:spLocks noGrp="1"/>
          </p:cNvSpPr>
          <p:nvPr>
            <p:ph idx="1"/>
          </p:nvPr>
        </p:nvSpPr>
        <p:spPr/>
        <p:txBody>
          <a:bodyPr/>
          <a:lstStyle/>
          <a:p>
            <a:pPr marL="0" indent="0">
              <a:buNone/>
            </a:pPr>
            <a:endParaRPr lang="id-ID" dirty="0"/>
          </a:p>
        </p:txBody>
      </p:sp>
      <p:pic>
        <p:nvPicPr>
          <p:cNvPr id="4" name="Picture 4" descr="File:Tangkahan buluh river 09N89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4593394"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File:Rinca Is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748" y="3068960"/>
            <a:ext cx="4181533"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Left Arrow 7"/>
          <p:cNvSpPr/>
          <p:nvPr/>
        </p:nvSpPr>
        <p:spPr>
          <a:xfrm>
            <a:off x="4700897" y="116632"/>
            <a:ext cx="4191583" cy="2808312"/>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r>
              <a:rPr lang="en-US" b="1" dirty="0"/>
              <a:t>Typical Indonesian rainforest, mostly found in Kalimantan and </a:t>
            </a:r>
            <a:r>
              <a:rPr lang="en-US" b="1" dirty="0" smtClean="0"/>
              <a:t>Sumatra</a:t>
            </a:r>
            <a:r>
              <a:rPr lang="id-ID" b="1" dirty="0" smtClean="0"/>
              <a:t> (</a:t>
            </a:r>
            <a:r>
              <a:rPr lang="en-US" b="1" dirty="0" smtClean="0"/>
              <a:t>rainfall </a:t>
            </a:r>
            <a:r>
              <a:rPr lang="en-US" b="1" dirty="0"/>
              <a:t>measuring more than 2,000 millimeters per </a:t>
            </a:r>
            <a:r>
              <a:rPr lang="en-US" b="1" dirty="0" smtClean="0"/>
              <a:t>year</a:t>
            </a:r>
            <a:r>
              <a:rPr lang="id-ID" b="1" dirty="0" smtClean="0"/>
              <a:t>)</a:t>
            </a:r>
            <a:endParaRPr lang="id-ID" b="1" dirty="0"/>
          </a:p>
        </p:txBody>
      </p:sp>
      <p:sp>
        <p:nvSpPr>
          <p:cNvPr id="9" name="Right Arrow 8"/>
          <p:cNvSpPr/>
          <p:nvPr/>
        </p:nvSpPr>
        <p:spPr>
          <a:xfrm>
            <a:off x="107505" y="3253201"/>
            <a:ext cx="4665402" cy="237033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The islands closest to Australia, including Nus</a:t>
            </a:r>
            <a:r>
              <a:rPr lang="id-ID" b="1" dirty="0"/>
              <a:t>a</a:t>
            </a:r>
            <a:r>
              <a:rPr lang="en-US" b="1" dirty="0"/>
              <a:t> Tenggara and the eastern tip of Java, tend to be </a:t>
            </a:r>
            <a:r>
              <a:rPr lang="en-US" b="1" dirty="0" smtClean="0"/>
              <a:t>dry</a:t>
            </a:r>
            <a:r>
              <a:rPr lang="id-ID" b="1" dirty="0" smtClean="0"/>
              <a:t> </a:t>
            </a:r>
          </a:p>
          <a:p>
            <a:pPr algn="ctr"/>
            <a:r>
              <a:rPr lang="id-ID" b="1" dirty="0" smtClean="0"/>
              <a:t>(</a:t>
            </a:r>
            <a:r>
              <a:rPr lang="en-US" b="1" dirty="0" smtClean="0"/>
              <a:t>less </a:t>
            </a:r>
            <a:r>
              <a:rPr lang="en-US" b="1" dirty="0"/>
              <a:t>than 1,000 millimeters per </a:t>
            </a:r>
            <a:r>
              <a:rPr lang="en-US" b="1" dirty="0" smtClean="0"/>
              <a:t>year</a:t>
            </a:r>
            <a:r>
              <a:rPr lang="id-ID" b="1" dirty="0" smtClean="0"/>
              <a:t>)</a:t>
            </a:r>
            <a:endParaRPr lang="id-ID" b="1" dirty="0"/>
          </a:p>
        </p:txBody>
      </p:sp>
    </p:spTree>
    <p:extLst>
      <p:ext uri="{BB962C8B-B14F-4D97-AF65-F5344CB8AC3E}">
        <p14:creationId xmlns:p14="http://schemas.microsoft.com/office/powerpoint/2010/main" val="3070336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229600" cy="1143000"/>
          </a:xfrm>
        </p:spPr>
        <p:txBody>
          <a:bodyPr>
            <a:noAutofit/>
          </a:bodyPr>
          <a:lstStyle/>
          <a:p>
            <a:r>
              <a:rPr lang="id-ID" sz="2800" b="1" dirty="0" smtClean="0">
                <a:solidFill>
                  <a:srgbClr val="C00000"/>
                </a:solidFill>
              </a:rPr>
              <a:t>Changes in annual mean temperature (1901-1998); annual rainfall (1901-1998) across Indonesia</a:t>
            </a:r>
            <a:endParaRPr lang="id-ID" sz="2800" b="1" dirty="0">
              <a:solidFill>
                <a:srgbClr val="C00000"/>
              </a:solidFill>
            </a:endParaRPr>
          </a:p>
        </p:txBody>
      </p:sp>
      <p:sp>
        <p:nvSpPr>
          <p:cNvPr id="3" name="Content Placeholder 2"/>
          <p:cNvSpPr>
            <a:spLocks noGrp="1"/>
          </p:cNvSpPr>
          <p:nvPr>
            <p:ph idx="1"/>
          </p:nvPr>
        </p:nvSpPr>
        <p:spPr>
          <a:xfrm>
            <a:off x="5603672" y="880611"/>
            <a:ext cx="3528392" cy="5616624"/>
          </a:xfrm>
        </p:spPr>
        <p:txBody>
          <a:bodyPr>
            <a:noAutofit/>
          </a:bodyPr>
          <a:lstStyle/>
          <a:p>
            <a:pPr marL="0" indent="0">
              <a:buNone/>
            </a:pPr>
            <a:r>
              <a:rPr lang="id-ID" sz="1600" b="1" dirty="0" smtClean="0"/>
              <a:t>Th</a:t>
            </a:r>
            <a:r>
              <a:rPr lang="en-GB" sz="1600" b="1" dirty="0" smtClean="0"/>
              <a:t>e </a:t>
            </a:r>
            <a:r>
              <a:rPr lang="en-GB" sz="1600" b="1" dirty="0"/>
              <a:t>m</a:t>
            </a:r>
            <a:r>
              <a:rPr lang="id-ID" sz="1600" b="1" dirty="0"/>
              <a:t>ean annual temperature has increased by about </a:t>
            </a:r>
            <a:r>
              <a:rPr lang="id-ID" sz="1600" b="1" dirty="0" smtClean="0"/>
              <a:t>0.3°C.</a:t>
            </a:r>
          </a:p>
          <a:p>
            <a:pPr marL="0" indent="0">
              <a:buNone/>
            </a:pPr>
            <a:endParaRPr lang="id-ID" sz="1600" b="1" dirty="0"/>
          </a:p>
          <a:p>
            <a:pPr marL="0" indent="0">
              <a:buNone/>
            </a:pPr>
            <a:r>
              <a:rPr lang="id-ID" sz="1600" b="1" dirty="0" smtClean="0"/>
              <a:t>Overall </a:t>
            </a:r>
            <a:r>
              <a:rPr lang="id-ID" sz="1600" b="1" dirty="0"/>
              <a:t>annual precipitation has decreased by 2 to </a:t>
            </a:r>
            <a:r>
              <a:rPr lang="id-ID" sz="1600" b="1" dirty="0" smtClean="0"/>
              <a:t>3%. Precipitation </a:t>
            </a:r>
            <a:r>
              <a:rPr lang="id-ID" sz="1600" b="1" dirty="0"/>
              <a:t>patterns have changed</a:t>
            </a:r>
            <a:r>
              <a:rPr lang="en-GB" sz="1600" b="1" dirty="0"/>
              <a:t>,</a:t>
            </a:r>
            <a:r>
              <a:rPr lang="id-ID" sz="1600" b="1" dirty="0"/>
              <a:t> there has been a decline in annual rainfall in the southern regions </a:t>
            </a:r>
            <a:r>
              <a:rPr lang="id-ID" sz="1600" b="1" dirty="0" smtClean="0"/>
              <a:t>(Java, Sumatra &amp; Nusa Tenggara) and </a:t>
            </a:r>
            <a:r>
              <a:rPr lang="id-ID" sz="1600" b="1" dirty="0"/>
              <a:t>an increase in precipitation in the northern </a:t>
            </a:r>
            <a:r>
              <a:rPr lang="id-ID" sz="1600" b="1" dirty="0" smtClean="0"/>
              <a:t>regions (Kalimantan &amp; North Sulawesi)</a:t>
            </a:r>
            <a:r>
              <a:rPr lang="en-GB" sz="1600" b="1" dirty="0" smtClean="0"/>
              <a:t>.</a:t>
            </a:r>
            <a:endParaRPr lang="id-ID" sz="1600" b="1" dirty="0" smtClean="0"/>
          </a:p>
          <a:p>
            <a:endParaRPr lang="id-ID" sz="1600" b="1" dirty="0"/>
          </a:p>
          <a:p>
            <a:pPr marL="0" indent="0">
              <a:buNone/>
            </a:pPr>
            <a:r>
              <a:rPr lang="id-ID" sz="1600" b="1" dirty="0" smtClean="0"/>
              <a:t>The </a:t>
            </a:r>
            <a:r>
              <a:rPr lang="id-ID" sz="1600" b="1" dirty="0"/>
              <a:t>seasonality of </a:t>
            </a:r>
            <a:r>
              <a:rPr lang="id-ID" sz="1600" b="1" dirty="0" smtClean="0"/>
              <a:t>precipitation</a:t>
            </a:r>
            <a:r>
              <a:rPr lang="id-ID" sz="1600" b="1" dirty="0"/>
              <a:t> </a:t>
            </a:r>
            <a:r>
              <a:rPr lang="id-ID" sz="1600" b="1" dirty="0" smtClean="0"/>
              <a:t>has </a:t>
            </a:r>
            <a:r>
              <a:rPr lang="id-ID" sz="1600" b="1" dirty="0"/>
              <a:t>changed</a:t>
            </a:r>
            <a:r>
              <a:rPr lang="en-GB" sz="1600" b="1" dirty="0"/>
              <a:t>. T</a:t>
            </a:r>
            <a:r>
              <a:rPr lang="id-ID" sz="1600" b="1" dirty="0"/>
              <a:t>he wet season rainfall in the southern region of Indonesia has increased while the dry season rainfall in the northern region has </a:t>
            </a:r>
            <a:r>
              <a:rPr lang="id-ID" sz="1600" b="1" dirty="0" smtClean="0"/>
              <a:t>decreased.</a:t>
            </a:r>
          </a:p>
          <a:p>
            <a:endParaRPr lang="id-ID" sz="1600" b="1" dirty="0"/>
          </a:p>
          <a:p>
            <a:pPr marL="0" indent="0">
              <a:buNone/>
            </a:pPr>
            <a:r>
              <a:rPr lang="id-ID" sz="1600" b="1" dirty="0"/>
              <a:t>P</a:t>
            </a:r>
            <a:r>
              <a:rPr lang="id-ID" sz="1600" b="1" dirty="0" smtClean="0"/>
              <a:t>recipitation </a:t>
            </a:r>
            <a:r>
              <a:rPr lang="id-ID" sz="1600" b="1" dirty="0"/>
              <a:t>in Indonesia </a:t>
            </a:r>
            <a:r>
              <a:rPr lang="id-ID" sz="1600" b="1" dirty="0" smtClean="0"/>
              <a:t>is </a:t>
            </a:r>
            <a:r>
              <a:rPr lang="id-ID" sz="1600" b="1" dirty="0"/>
              <a:t>strongly influenced by El </a:t>
            </a:r>
            <a:r>
              <a:rPr lang="id-ID" sz="1600" b="1" dirty="0" smtClean="0"/>
              <a:t>Niño events so that </a:t>
            </a:r>
            <a:r>
              <a:rPr lang="id-ID" sz="1600" b="1" dirty="0"/>
              <a:t>there will be more frequent and perhaps intense </a:t>
            </a:r>
            <a:r>
              <a:rPr lang="id-ID" sz="1600" b="1" dirty="0" smtClean="0"/>
              <a:t>events </a:t>
            </a:r>
            <a:r>
              <a:rPr lang="id-ID" sz="1600" b="1" dirty="0"/>
              <a:t>in the future because of the warming global </a:t>
            </a:r>
            <a:r>
              <a:rPr lang="id-ID" sz="1600" b="1" dirty="0" smtClean="0"/>
              <a:t>climate.</a:t>
            </a:r>
            <a:endParaRPr lang="id-ID"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8"/>
            <a:ext cx="5525381" cy="541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409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908</Words>
  <Application>Microsoft Office PowerPoint</Application>
  <PresentationFormat>On-screen Show (4:3)</PresentationFormat>
  <Paragraphs>113</Paragraphs>
  <Slides>17</Slides>
  <Notes>10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INDONESIA’S CLIMATE  &amp;  FUTURE CLIMATE VISION </vt:lpstr>
      <vt:lpstr>OUTLINE</vt:lpstr>
      <vt:lpstr>Geographical Information (I)</vt:lpstr>
      <vt:lpstr>Geographical Information (II)</vt:lpstr>
      <vt:lpstr>Geographical Information (III)</vt:lpstr>
      <vt:lpstr>PowerPoint Presentation</vt:lpstr>
      <vt:lpstr>Indonesia Seasons  : Wet and Dry </vt:lpstr>
      <vt:lpstr>Indonesia hosts a wide array of diverse ecosystems from sea and coastal systems to peat, swamp and rainforests.  Extremely high levels of biodiversity </vt:lpstr>
      <vt:lpstr>Changes in annual mean temperature (1901-1998); annual rainfall (1901-1998) across Indonesia</vt:lpstr>
      <vt:lpstr>RCP Scenario of Temperature from 1984-2100</vt:lpstr>
      <vt:lpstr>RCP Scenario of Precipitation from 1984-2100</vt:lpstr>
      <vt:lpstr>Climate model vs Observational Data</vt:lpstr>
      <vt:lpstr>Climate Change Impacts</vt:lpstr>
      <vt:lpstr>Climate Change Impacts</vt:lpstr>
      <vt:lpstr>Conclusion</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INDONESIA CLIMATE &amp; CLIMATE VISION</dc:title>
  <dc:creator>Windows User</dc:creator>
  <cp:lastModifiedBy>Windows User</cp:lastModifiedBy>
  <cp:revision>104</cp:revision>
  <dcterms:created xsi:type="dcterms:W3CDTF">2017-10-19T19:25:29Z</dcterms:created>
  <dcterms:modified xsi:type="dcterms:W3CDTF">2017-10-27T05:30:33Z</dcterms:modified>
</cp:coreProperties>
</file>