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3" r:id="rId4"/>
    <p:sldId id="271" r:id="rId5"/>
    <p:sldId id="272" r:id="rId6"/>
    <p:sldId id="258" r:id="rId7"/>
    <p:sldId id="261" r:id="rId8"/>
    <p:sldId id="260" r:id="rId9"/>
    <p:sldId id="263" r:id="rId10"/>
    <p:sldId id="274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40" autoAdjust="0"/>
  </p:normalViewPr>
  <p:slideViewPr>
    <p:cSldViewPr snapToGrid="0">
      <p:cViewPr varScale="1">
        <p:scale>
          <a:sx n="61" d="100"/>
          <a:sy n="61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FEE2-33FE-4069-96A4-3017F4943E7A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F29E4-98E1-4CDB-A04E-82D5C45739D9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06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Humboldt from Antarctica, result carry little moisture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Niño coming from the north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one of these currents becomes stronger and persists longer than normal, there are variations in precipitation </a:t>
            </a:r>
          </a:p>
          <a:p>
            <a:r>
              <a:rPr lang="es-EC" dirty="0"/>
              <a:t>El Niño&gt;Humboldt=</a:t>
            </a:r>
            <a:r>
              <a:rPr lang="es-EC" dirty="0" err="1"/>
              <a:t>rains</a:t>
            </a:r>
            <a:r>
              <a:rPr lang="es-EC" dirty="0"/>
              <a:t>/</a:t>
            </a:r>
            <a:r>
              <a:rPr lang="es-EC" dirty="0" err="1"/>
              <a:t>floods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29E4-98E1-4CDB-A04E-82D5C45739D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56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Andes </a:t>
            </a:r>
            <a:r>
              <a:rPr lang="es-EC" dirty="0" err="1"/>
              <a:t>flanks</a:t>
            </a:r>
            <a:r>
              <a:rPr lang="es-EC" dirty="0"/>
              <a:t>: </a:t>
            </a:r>
            <a:r>
              <a:rPr lang="en-US" sz="1200" dirty="0"/>
              <a:t>where the tropical winds are forced up; as they rise, rain is forced from the clouds to extremely high annual rainfalls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29E4-98E1-4CDB-A04E-82D5C45739D9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242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Andes </a:t>
            </a:r>
            <a:r>
              <a:rPr lang="es-EC" dirty="0" err="1"/>
              <a:t>flanks</a:t>
            </a:r>
            <a:r>
              <a:rPr lang="es-EC" dirty="0"/>
              <a:t>: </a:t>
            </a:r>
            <a:r>
              <a:rPr lang="en-US" sz="1200" dirty="0"/>
              <a:t>where the tropical winds are forced up; as they rise, rain is forced from the clouds to extremely high annual rainfalls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29E4-98E1-4CDB-A04E-82D5C45739D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2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F29E4-98E1-4CDB-A04E-82D5C45739D9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11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769A-9043-43F3-B320-E71FAE13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79D8D-E450-4A91-81D8-9F45C359D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4302-D515-4E59-A415-89CA9BD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0BD18-0616-4A7F-8CA4-FC2E2472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CDB1-AC69-4658-BDC9-DC90D4C2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994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C72B-6315-4C65-BD22-F404BB6E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F50FC-CFD2-47E5-9417-A83899620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F719-2E50-4A92-A9B2-11062795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B3857-EE2C-4CCF-9144-2A19944C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8890A-4D7A-4500-A840-3917876A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14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94979-3C55-4D1B-B5CE-6DAAB5D29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A873C-68FF-4854-A125-853D60F3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130B-6163-42AC-83B2-85F290FA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A7D7-DF7A-41A4-8F1C-91A704F8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1192-91E5-4D0C-9A11-9A1799D8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49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92DA-F762-4DF4-9482-0A162588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6D4B7-9477-46D2-BC9B-A95918E95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3F73A-B7F6-4AEC-888D-3E32A8D6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FBF45-1B53-4D1B-A5D2-A3C35F31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8DF1A-052F-4471-86B9-07EDDBF6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810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1C9E-1844-4CA0-A212-CCA24D69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F13EC-9FDB-444B-ADE0-8009704C9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0743-6AF0-4D62-B567-CC0FC511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EC09-B353-46C2-8495-85661998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9E9A-0EB4-4F2F-BCC2-750B0B6F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86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7BA5-7E04-47B9-95D5-7FE3ADAC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266DC-8609-4580-9652-8752B1631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140D4-6144-41BE-B8C6-F29B9550E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E7D90-79D6-4A3D-82F2-9A9A0A2F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ABC99-F352-46DE-BFE1-3AD8ABB2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9AB1-728E-43C4-BBAA-657BAF77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28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302A-5691-481F-9D30-5A5BD91E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34158-5F79-4D75-A8FE-E41C20BC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5C33A-EF23-49FE-9214-D619C6A5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C3206-435B-46ED-98A2-9AE10E72C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2A162-8A81-4ABA-A29E-C40471A01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707F-29A2-47AE-A4E1-457DD781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ABC09-564C-48A6-A347-5CE23928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4FD6E-EF74-4D67-9D1A-A4187935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1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713C-F9F3-472A-B83A-CAC24A97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BAD42-F762-4F47-98EA-39CB4551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CED1-2FE4-459D-AD82-837C7762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4A271-204D-4158-9E7A-C1F7B61B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2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9BF2C-A9F0-4659-95F9-ADFFA645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C9CCC-64C0-452E-8D19-930AFD74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F711A-2088-4226-824D-98894D3D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356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1FC3-0D69-4131-A145-67CE19A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97AF-592B-4B84-A71F-22F9484E2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2ED1F-600A-4F51-BCC4-5BD9294A2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44C07-B395-4888-97CD-0AC70F30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3931-41E1-4FB6-A4EB-8AB06C4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73F97-FCD1-4BDB-A45D-197EAA96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6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87E2-BD92-469F-A2EE-4D2C228F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8C897-D466-444A-B555-DFAA259A9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EFA86-20FC-428D-ABF3-2802002A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ADE1A-B473-45AC-9C22-33A76EA1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19C53-63D9-4C73-9E83-55FA1A77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8E338-0D87-4751-8668-4200158D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916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1BD6-6E87-4F08-9E10-D1F43451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E2CDD-6A30-461D-88C7-411CA7F4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5BA25-AD3E-4FF4-B760-C1A49A650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4366-1416-47C2-9748-DC9C72975C06}" type="datetimeFigureOut">
              <a:rPr lang="es-EC" smtClean="0"/>
              <a:t>8/11/2017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7D7F-32EC-493F-B6CD-322330D1B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EC5E-A258-42A5-AC98-C0FD49618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C0F8-249D-4375-B0B7-19E22BCE0E1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27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cuador.com/ecuador-general-info/ecuador-climate.html" TargetMode="External"/><Relationship Id="rId2" Type="http://schemas.openxmlformats.org/officeDocument/2006/relationships/hyperlink" Target="https://www.britannica.com/science/Koppen-climate-classific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otdir.com/home/society-and-lifestyle/climate-of-ecuador" TargetMode="External"/><Relationship Id="rId4" Type="http://schemas.openxmlformats.org/officeDocument/2006/relationships/hyperlink" Target="https://www.parks-and-tribes.com/ecuador/climate-weather/climate-of-ecuador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91AF-2333-4A57-9099-CFC393135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r>
              <a:rPr lang="es-EC" sz="4800" dirty="0"/>
              <a:t>CLIMATE  OF ECUADOR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B2D03-CF4B-456C-95CB-4E00B0EB8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5631" y="5394958"/>
            <a:ext cx="3377184" cy="1645921"/>
          </a:xfrm>
          <a:noFill/>
        </p:spPr>
        <p:txBody>
          <a:bodyPr>
            <a:normAutofit/>
          </a:bodyPr>
          <a:lstStyle/>
          <a:p>
            <a:pPr algn="r"/>
            <a:r>
              <a:rPr lang="es-EC" sz="1800" dirty="0" err="1"/>
              <a:t>JeanCarlo</a:t>
            </a:r>
            <a:r>
              <a:rPr lang="es-EC" sz="1800" dirty="0"/>
              <a:t> Andrade</a:t>
            </a:r>
          </a:p>
          <a:p>
            <a:pPr algn="r"/>
            <a:r>
              <a:rPr lang="es-EC" sz="1800" dirty="0"/>
              <a:t>aa2n1150e - Global and regional </a:t>
            </a:r>
            <a:r>
              <a:rPr lang="es-EC" sz="1800" dirty="0" err="1"/>
              <a:t>climate</a:t>
            </a:r>
            <a:r>
              <a:rPr lang="es-EC" sz="1800" dirty="0"/>
              <a:t> </a:t>
            </a:r>
            <a:r>
              <a:rPr lang="es-EC" sz="1800" dirty="0" err="1"/>
              <a:t>change</a:t>
            </a:r>
            <a:endParaRPr lang="es-EC" sz="1800" dirty="0"/>
          </a:p>
          <a:p>
            <a:pPr algn="r"/>
            <a:endParaRPr lang="es-EC" sz="1800" dirty="0"/>
          </a:p>
          <a:p>
            <a:pPr algn="r"/>
            <a:endParaRPr lang="es-EC" sz="1800" dirty="0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E064195-0CE3-44D9-BED7-34A94DBB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5" y="1"/>
            <a:ext cx="6278684" cy="6858000"/>
          </a:xfrm>
          <a:prstGeom prst="rect">
            <a:avLst/>
          </a:prstGeom>
        </p:spPr>
      </p:pic>
      <p:pic>
        <p:nvPicPr>
          <p:cNvPr id="1028" name="Picture 4" descr="Resultado de imagen para ELTE">
            <a:extLst>
              <a:ext uri="{FF2B5EF4-FFF2-40B4-BE49-F238E27FC236}">
                <a16:creationId xmlns:a16="http://schemas.microsoft.com/office/drawing/2014/main" id="{1D60F578-BBA9-4064-A345-C51B7F43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54082"/>
            <a:ext cx="1540446" cy="15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43438-6030-49D9-ABD7-7549AA59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Bibliography</a:t>
            </a:r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B6D3-529E-4AD7-9B4E-3F8D6E335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dirty="0" err="1"/>
              <a:t>Arnfield</a:t>
            </a:r>
            <a:r>
              <a:rPr lang="es-EC" dirty="0"/>
              <a:t>, J. (2016, March 11). Köppen </a:t>
            </a:r>
            <a:r>
              <a:rPr lang="es-EC" dirty="0" err="1"/>
              <a:t>climate</a:t>
            </a:r>
            <a:r>
              <a:rPr lang="es-EC" dirty="0"/>
              <a:t> </a:t>
            </a:r>
            <a:r>
              <a:rPr lang="es-EC" dirty="0" err="1"/>
              <a:t>classification</a:t>
            </a:r>
            <a:r>
              <a:rPr lang="es-EC" dirty="0"/>
              <a:t>. </a:t>
            </a:r>
            <a:r>
              <a:rPr lang="es-EC" dirty="0" err="1"/>
              <a:t>Retrieved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ENCYCLOPEDIA BRITANNICA: </a:t>
            </a:r>
            <a:r>
              <a:rPr lang="es-EC" dirty="0">
                <a:hlinkClick r:id="rId2"/>
              </a:rPr>
              <a:t>https://www.britannica.com/science/Koppen-climate-classification</a:t>
            </a:r>
            <a:endParaRPr lang="es-EC" dirty="0"/>
          </a:p>
          <a:p>
            <a:pPr algn="just"/>
            <a:r>
              <a:rPr lang="en-US" dirty="0" err="1"/>
              <a:t>GoEcuador</a:t>
            </a:r>
            <a:r>
              <a:rPr lang="en-US" dirty="0"/>
              <a:t>. (2016). </a:t>
            </a:r>
            <a:r>
              <a:rPr lang="en-US" i="1" dirty="0"/>
              <a:t>Climate in Ecuador.</a:t>
            </a:r>
            <a:r>
              <a:rPr lang="en-US" dirty="0"/>
              <a:t> Retrieved from </a:t>
            </a:r>
            <a:r>
              <a:rPr lang="en-US" dirty="0" err="1"/>
              <a:t>GoEcuador</a:t>
            </a:r>
            <a:r>
              <a:rPr lang="en-US" dirty="0"/>
              <a:t> Website: </a:t>
            </a:r>
            <a:r>
              <a:rPr lang="en-US" dirty="0">
                <a:hlinkClick r:id="rId3"/>
              </a:rPr>
              <a:t>http://www.goecuador.com/ecuador-general-info/ecuador-climate.html</a:t>
            </a:r>
            <a:endParaRPr lang="en-US" dirty="0"/>
          </a:p>
          <a:p>
            <a:pPr algn="just"/>
            <a:r>
              <a:rPr lang="es-EC" dirty="0"/>
              <a:t>PARKS &amp; TRIBES. (2015). </a:t>
            </a:r>
            <a:r>
              <a:rPr lang="es-EC" dirty="0" err="1"/>
              <a:t>Climate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Continental Ecuador. </a:t>
            </a:r>
            <a:r>
              <a:rPr lang="es-EC" dirty="0" err="1"/>
              <a:t>Retrieved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Cuyabeno</a:t>
            </a:r>
            <a:r>
              <a:rPr lang="es-EC" dirty="0"/>
              <a:t> </a:t>
            </a:r>
            <a:r>
              <a:rPr lang="es-EC" dirty="0" err="1"/>
              <a:t>National</a:t>
            </a:r>
            <a:r>
              <a:rPr lang="es-EC" dirty="0"/>
              <a:t> Park </a:t>
            </a:r>
            <a:r>
              <a:rPr lang="es-EC" dirty="0" err="1"/>
              <a:t>Website</a:t>
            </a:r>
            <a:r>
              <a:rPr lang="es-EC" dirty="0"/>
              <a:t>: </a:t>
            </a:r>
            <a:r>
              <a:rPr lang="es-EC" dirty="0">
                <a:hlinkClick r:id="rId4"/>
              </a:rPr>
              <a:t>https://www.parks-and-tribes.com/ecuador/climate-weather/climate-of-ecuador.htm</a:t>
            </a:r>
            <a:endParaRPr lang="es-EC" dirty="0"/>
          </a:p>
          <a:p>
            <a:pPr algn="just"/>
            <a:r>
              <a:rPr lang="es-EC" dirty="0" err="1"/>
              <a:t>ScotDir</a:t>
            </a:r>
            <a:r>
              <a:rPr lang="es-EC" dirty="0"/>
              <a:t>. (2015). </a:t>
            </a:r>
            <a:r>
              <a:rPr lang="es-EC" dirty="0" err="1"/>
              <a:t>Climate</a:t>
            </a:r>
            <a:r>
              <a:rPr lang="es-EC" dirty="0"/>
              <a:t> </a:t>
            </a:r>
            <a:r>
              <a:rPr lang="es-EC" dirty="0" err="1"/>
              <a:t>of</a:t>
            </a:r>
            <a:r>
              <a:rPr lang="es-EC" dirty="0"/>
              <a:t> Ecuador. </a:t>
            </a:r>
            <a:r>
              <a:rPr lang="es-EC" dirty="0" err="1"/>
              <a:t>Retrieved</a:t>
            </a:r>
            <a:r>
              <a:rPr lang="es-EC" dirty="0"/>
              <a:t> </a:t>
            </a:r>
            <a:r>
              <a:rPr lang="es-EC" dirty="0" err="1"/>
              <a:t>from</a:t>
            </a:r>
            <a:r>
              <a:rPr lang="es-EC" dirty="0"/>
              <a:t> </a:t>
            </a:r>
            <a:r>
              <a:rPr lang="es-EC" dirty="0" err="1"/>
              <a:t>Society</a:t>
            </a:r>
            <a:r>
              <a:rPr lang="es-EC" dirty="0"/>
              <a:t> and </a:t>
            </a:r>
            <a:r>
              <a:rPr lang="es-EC" dirty="0" err="1"/>
              <a:t>Life</a:t>
            </a:r>
            <a:r>
              <a:rPr lang="es-EC" dirty="0"/>
              <a:t> </a:t>
            </a:r>
            <a:r>
              <a:rPr lang="es-EC" dirty="0" err="1"/>
              <a:t>WebSite</a:t>
            </a:r>
            <a:r>
              <a:rPr lang="es-EC" dirty="0"/>
              <a:t>: </a:t>
            </a:r>
            <a:r>
              <a:rPr lang="es-EC" dirty="0">
                <a:hlinkClick r:id="rId5"/>
              </a:rPr>
              <a:t>http://scotdir.com/home/society-and-lifestyle/climate-of-ecuador</a:t>
            </a:r>
            <a:endParaRPr lang="es-EC" dirty="0"/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100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B2D03-CF4B-456C-95CB-4E00B0EB8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25" y="462779"/>
            <a:ext cx="3756710" cy="604684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most important is that all the areas have only two seasons.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Generally December through May is a </a:t>
            </a:r>
            <a:r>
              <a:rPr lang="en-US" sz="2000" b="1" dirty="0"/>
              <a:t>rainy season</a:t>
            </a:r>
            <a:r>
              <a:rPr lang="en-US" sz="2000" dirty="0"/>
              <a:t>, while the rest of the year is a </a:t>
            </a:r>
            <a:r>
              <a:rPr lang="en-US" sz="2000" b="1" dirty="0"/>
              <a:t>dry season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There are four main regions in Ecuador. 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Coastal Lowlands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Insular Region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Highlands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Amazon Lowlands</a:t>
            </a:r>
          </a:p>
        </p:txBody>
      </p:sp>
      <p:pic>
        <p:nvPicPr>
          <p:cNvPr id="7" name="Picture 2" descr="InternationalTechEd">
            <a:extLst>
              <a:ext uri="{FF2B5EF4-FFF2-40B4-BE49-F238E27FC236}">
                <a16:creationId xmlns:a16="http://schemas.microsoft.com/office/drawing/2014/main" id="{06E77093-4036-4A43-8F25-6C624A513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2" b="2"/>
          <a:stretch/>
        </p:blipFill>
        <p:spPr bwMode="auto">
          <a:xfrm>
            <a:off x="4667391" y="241559"/>
            <a:ext cx="7129547" cy="64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7684-C80E-4893-9268-7F705F9F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77" y="-2976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Coastal Lowlands &amp; Insular Region</a:t>
            </a:r>
            <a:endParaRPr lang="es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175F-9F5C-43FD-84BA-36ED4A51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78" y="747687"/>
            <a:ext cx="4451022" cy="5343397"/>
          </a:xfrm>
        </p:spPr>
        <p:txBody>
          <a:bodyPr>
            <a:normAutofit/>
          </a:bodyPr>
          <a:lstStyle/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Spreads across the low-lying areas along the Pacific Ocean. Temperatures averaging 25° Celsius.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Along the coast, annual rainfall quickly drops from North to South.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There are two opposing marine currents that influence the climate of Ecuador. El Niño and Humboldt currents.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South is desert dry is because the Humboldt that carries a little moisture.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82DC2D68-EB79-41E9-9CDE-8A0696A2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44" y="1225543"/>
            <a:ext cx="6050176" cy="23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montañita ecuador playa">
            <a:extLst>
              <a:ext uri="{FF2B5EF4-FFF2-40B4-BE49-F238E27FC236}">
                <a16:creationId xmlns:a16="http://schemas.microsoft.com/office/drawing/2014/main" id="{D01048EE-48A0-4F02-838C-06FB096D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49" y="3834889"/>
            <a:ext cx="2691671" cy="20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sultado de imagen para galapagos ecuador">
            <a:extLst>
              <a:ext uri="{FF2B5EF4-FFF2-40B4-BE49-F238E27FC236}">
                <a16:creationId xmlns:a16="http://schemas.microsoft.com/office/drawing/2014/main" id="{53E04B01-6943-4D08-81F6-4BBA31ED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44" y="3827205"/>
            <a:ext cx="3111910" cy="20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B2D03-CF4B-456C-95CB-4E00B0EB8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18" y="1012712"/>
            <a:ext cx="3963188" cy="604684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000" dirty="0"/>
              <a:t>Weather with temperatures that may run up to about 16°C (average).</a:t>
            </a:r>
          </a:p>
          <a:p>
            <a:pPr algn="just"/>
            <a:r>
              <a:rPr lang="en-US" sz="2000" dirty="0"/>
              <a:t>In the Central Andes valley, there are predominant spring-like weather conditions.</a:t>
            </a:r>
          </a:p>
          <a:p>
            <a:pPr algn="just"/>
            <a:r>
              <a:rPr lang="en-US" sz="2000" dirty="0"/>
              <a:t>Temperatures vary with altitude. (2300 - 2800 </a:t>
            </a:r>
            <a:r>
              <a:rPr lang="en-US" sz="2000" dirty="0" err="1"/>
              <a:t>m.a.s.l</a:t>
            </a:r>
            <a:r>
              <a:rPr lang="en-US" sz="2000" dirty="0"/>
              <a:t>.)</a:t>
            </a:r>
          </a:p>
          <a:p>
            <a:pPr algn="just"/>
            <a:r>
              <a:rPr lang="en-US" sz="2000" dirty="0"/>
              <a:t>The most moist weather conditions predominate on the external Andes flanks.</a:t>
            </a:r>
          </a:p>
          <a:p>
            <a:pPr algn="just"/>
            <a:r>
              <a:rPr lang="en-US" sz="2000" dirty="0"/>
              <a:t>Above 3500 </a:t>
            </a:r>
            <a:r>
              <a:rPr lang="en-US" sz="2000" dirty="0" err="1"/>
              <a:t>m.a.s.l</a:t>
            </a:r>
            <a:r>
              <a:rPr lang="en-US" sz="2000" dirty="0"/>
              <a:t>., the climate becomes cold and several mountains in Ecuador are permanently snow-capped.</a:t>
            </a:r>
          </a:p>
        </p:txBody>
      </p:sp>
      <p:sp>
        <p:nvSpPr>
          <p:cNvPr id="7" name="AutoShape 2" descr="Imagen relacionada">
            <a:extLst>
              <a:ext uri="{FF2B5EF4-FFF2-40B4-BE49-F238E27FC236}">
                <a16:creationId xmlns:a16="http://schemas.microsoft.com/office/drawing/2014/main" id="{DDE9058D-DD22-465C-9E88-51CBB7750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Imagen relacionada">
            <a:extLst>
              <a:ext uri="{FF2B5EF4-FFF2-40B4-BE49-F238E27FC236}">
                <a16:creationId xmlns:a16="http://schemas.microsoft.com/office/drawing/2014/main" id="{A62F6570-0577-4BE0-BC7A-E96AA1770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Picture 9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FCA6B5F0-626B-4E9E-989F-C2E0B04F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48" y="3581400"/>
            <a:ext cx="7331161" cy="2677752"/>
          </a:xfrm>
          <a:prstGeom prst="rect">
            <a:avLst/>
          </a:prstGeom>
        </p:spPr>
      </p:pic>
      <p:pic>
        <p:nvPicPr>
          <p:cNvPr id="12" name="Picture 11" descr="A dog sitting in the snow&#10;&#10;Description generated with very high confidence">
            <a:extLst>
              <a:ext uri="{FF2B5EF4-FFF2-40B4-BE49-F238E27FC236}">
                <a16:creationId xmlns:a16="http://schemas.microsoft.com/office/drawing/2014/main" id="{A5ACF7F4-FCCB-4FFD-888A-F7334C150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71" y="1014455"/>
            <a:ext cx="3081238" cy="24145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B1279D-8FF4-4BC1-8045-707CDDBAE482}"/>
              </a:ext>
            </a:extLst>
          </p:cNvPr>
          <p:cNvSpPr txBox="1">
            <a:spLocks/>
          </p:cNvSpPr>
          <p:nvPr/>
        </p:nvSpPr>
        <p:spPr>
          <a:xfrm>
            <a:off x="802361" y="55825"/>
            <a:ext cx="10515600" cy="647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Andes valleys &amp; Highlands</a:t>
            </a:r>
            <a:endParaRPr lang="es-EC" sz="4800" dirty="0"/>
          </a:p>
        </p:txBody>
      </p:sp>
      <p:sp>
        <p:nvSpPr>
          <p:cNvPr id="2" name="AutoShape 2" descr="Resultado de imagen para IBARRA">
            <a:extLst>
              <a:ext uri="{FF2B5EF4-FFF2-40B4-BE49-F238E27FC236}">
                <a16:creationId xmlns:a16="http://schemas.microsoft.com/office/drawing/2014/main" id="{0BBAE966-F138-4C12-9362-50B1AA1A9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59ED4-BBB2-46EF-9AE2-0D1773915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48" y="1012712"/>
            <a:ext cx="4097523" cy="2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9B2D03-CF4B-456C-95CB-4E00B0EB8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818" y="975851"/>
            <a:ext cx="3963188" cy="604684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000" dirty="0"/>
              <a:t>Characterized by an average of about 3500 - 3200 mm of rainfall per year and an average temperature of 23° C.</a:t>
            </a:r>
          </a:p>
          <a:p>
            <a:pPr algn="just"/>
            <a:r>
              <a:rPr lang="en-US" sz="2000" dirty="0"/>
              <a:t>Dry seasons have lower rainfall than the rest of the year, but even then, rain showers occur and it never becomes totally dry</a:t>
            </a:r>
          </a:p>
          <a:p>
            <a:pPr algn="just"/>
            <a:r>
              <a:rPr lang="en-US" sz="2000" b="1" dirty="0"/>
              <a:t>Flooding</a:t>
            </a:r>
          </a:p>
          <a:p>
            <a:pPr algn="just"/>
            <a:r>
              <a:rPr lang="en-US" sz="2000" dirty="0"/>
              <a:t>During such high rainfalls, which can last for up to several months, rivers rise above their river’s bed and large areas of forests become flooded.</a:t>
            </a:r>
          </a:p>
          <a:p>
            <a:pPr algn="just"/>
            <a:r>
              <a:rPr lang="en-US" sz="2000" dirty="0"/>
              <a:t>Fishes enter the forest for feeding and spawning and are followed by the Amazon dolphins.</a:t>
            </a:r>
          </a:p>
        </p:txBody>
      </p:sp>
      <p:sp>
        <p:nvSpPr>
          <p:cNvPr id="7" name="AutoShape 2" descr="Imagen relacionada">
            <a:extLst>
              <a:ext uri="{FF2B5EF4-FFF2-40B4-BE49-F238E27FC236}">
                <a16:creationId xmlns:a16="http://schemas.microsoft.com/office/drawing/2014/main" id="{DDE9058D-DD22-465C-9E88-51CBB77507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Imagen relacionada">
            <a:extLst>
              <a:ext uri="{FF2B5EF4-FFF2-40B4-BE49-F238E27FC236}">
                <a16:creationId xmlns:a16="http://schemas.microsoft.com/office/drawing/2014/main" id="{A62F6570-0577-4BE0-BC7A-E96AA1770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69156-638F-4B8D-9C3E-90F1FD75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50" t="13101" r="20766" b="32373"/>
          <a:stretch/>
        </p:blipFill>
        <p:spPr>
          <a:xfrm>
            <a:off x="4746295" y="1245085"/>
            <a:ext cx="3577882" cy="4977429"/>
          </a:xfrm>
          <a:prstGeom prst="rect">
            <a:avLst/>
          </a:prstGeom>
        </p:spPr>
      </p:pic>
      <p:pic>
        <p:nvPicPr>
          <p:cNvPr id="8196" name="Picture 4" descr="Resultado de imagen para amazon ecuador">
            <a:extLst>
              <a:ext uri="{FF2B5EF4-FFF2-40B4-BE49-F238E27FC236}">
                <a16:creationId xmlns:a16="http://schemas.microsoft.com/office/drawing/2014/main" id="{39645F5B-763A-456D-865B-C974A42F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31" y="855812"/>
            <a:ext cx="3121152" cy="15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n relacionada">
            <a:extLst>
              <a:ext uri="{FF2B5EF4-FFF2-40B4-BE49-F238E27FC236}">
                <a16:creationId xmlns:a16="http://schemas.microsoft.com/office/drawing/2014/main" id="{7822082A-DC46-4CD0-9388-BC64ECAC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30" y="2578391"/>
            <a:ext cx="3121152" cy="16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B582B3-9CD6-4B7B-8D87-12804A1CC622}"/>
              </a:ext>
            </a:extLst>
          </p:cNvPr>
          <p:cNvSpPr txBox="1">
            <a:spLocks/>
          </p:cNvSpPr>
          <p:nvPr/>
        </p:nvSpPr>
        <p:spPr>
          <a:xfrm>
            <a:off x="802361" y="55825"/>
            <a:ext cx="10515600" cy="647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Amazon lowlands</a:t>
            </a:r>
            <a:endParaRPr lang="es-EC" sz="4800" dirty="0"/>
          </a:p>
        </p:txBody>
      </p:sp>
      <p:pic>
        <p:nvPicPr>
          <p:cNvPr id="5" name="Picture 4" descr="An image of a river&#10;&#10;Description generated with high confidence">
            <a:extLst>
              <a:ext uri="{FF2B5EF4-FFF2-40B4-BE49-F238E27FC236}">
                <a16:creationId xmlns:a16="http://schemas.microsoft.com/office/drawing/2014/main" id="{3AD463CD-58C2-4803-9829-EBAAFE7C9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30" y="4353106"/>
            <a:ext cx="3121152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6/60/World_Koppen_Classification_%28with_authors%29.svg/1024px-World_Koppen_Classification_%28with_authors%29.svg.png">
            <a:extLst>
              <a:ext uri="{FF2B5EF4-FFF2-40B4-BE49-F238E27FC236}">
                <a16:creationId xmlns:a16="http://schemas.microsoft.com/office/drawing/2014/main" id="{45B25F0A-11AD-4156-831A-574B3B92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-231096"/>
            <a:ext cx="10711543" cy="71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4C6D82-D7AC-441F-A5EA-FE250678A19F}"/>
              </a:ext>
            </a:extLst>
          </p:cNvPr>
          <p:cNvSpPr/>
          <p:nvPr/>
        </p:nvSpPr>
        <p:spPr>
          <a:xfrm>
            <a:off x="3477490" y="2687782"/>
            <a:ext cx="290945" cy="3186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12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CC40-FB27-4941-9860-31CAECE6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Köppen’s</a:t>
            </a:r>
            <a:r>
              <a:rPr lang="en-US" dirty="0"/>
              <a:t> classification</a:t>
            </a:r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F73F-D881-4F5F-B3EE-C6AACDE5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Vegetation-based</a:t>
            </a:r>
            <a:r>
              <a:rPr lang="en-US" dirty="0"/>
              <a:t> climate classification system developed by German botanist-climatologist </a:t>
            </a:r>
            <a:r>
              <a:rPr lang="en-US" dirty="0" err="1"/>
              <a:t>Wladimir</a:t>
            </a:r>
            <a:r>
              <a:rPr lang="en-US" dirty="0"/>
              <a:t> </a:t>
            </a:r>
            <a:r>
              <a:rPr lang="en-US" dirty="0" err="1"/>
              <a:t>Köppen</a:t>
            </a:r>
            <a:r>
              <a:rPr lang="en-US" dirty="0"/>
              <a:t> to define </a:t>
            </a:r>
            <a:r>
              <a:rPr lang="en-US" b="1" dirty="0"/>
              <a:t>climatic boundaries </a:t>
            </a:r>
            <a:r>
              <a:rPr lang="en-US" dirty="0"/>
              <a:t>in such a way as to correspond to those of the vegetation zones (biomes). </a:t>
            </a:r>
          </a:p>
          <a:p>
            <a:endParaRPr lang="en-US" dirty="0"/>
          </a:p>
          <a:p>
            <a:r>
              <a:rPr lang="en-US" dirty="0" err="1"/>
              <a:t>Köppen’s</a:t>
            </a:r>
            <a:r>
              <a:rPr lang="en-US" dirty="0"/>
              <a:t> classification is based on a subdivision of terrestrial climates into </a:t>
            </a:r>
            <a:r>
              <a:rPr lang="en-US" b="1" dirty="0"/>
              <a:t>five major types </a:t>
            </a:r>
            <a:r>
              <a:rPr lang="en-US" dirty="0"/>
              <a:t>and one which includes the not easily categorized climates. This types are represented by the capital letters A, B, C, D, E and H. </a:t>
            </a:r>
          </a:p>
        </p:txBody>
      </p:sp>
    </p:spTree>
    <p:extLst>
      <p:ext uri="{BB962C8B-B14F-4D97-AF65-F5344CB8AC3E}">
        <p14:creationId xmlns:p14="http://schemas.microsoft.com/office/powerpoint/2010/main" val="12356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8584-483F-468D-8662-7FB6BE12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3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Köppen</a:t>
            </a:r>
            <a:r>
              <a:rPr lang="en-US" sz="4000" dirty="0"/>
              <a:t> climate classification</a:t>
            </a:r>
            <a:endParaRPr lang="es-EC" sz="4000" dirty="0"/>
          </a:p>
        </p:txBody>
      </p:sp>
      <p:pic>
        <p:nvPicPr>
          <p:cNvPr id="4" name="Picture 4" descr="https://upload.wikimedia.org/wikipedia/commons/thumb/5/55/Ecuador_map_of_K%C3%B6ppen_climate_classification.svg/800px-Ecuador_map_of_K%C3%B6ppen_climate_classification.svg.png">
            <a:extLst>
              <a:ext uri="{FF2B5EF4-FFF2-40B4-BE49-F238E27FC236}">
                <a16:creationId xmlns:a16="http://schemas.microsoft.com/office/drawing/2014/main" id="{16324FB1-7E3A-450E-A34A-77A503539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15" y="1071256"/>
            <a:ext cx="7082370" cy="54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7EC0F3-FEF2-4A8B-934C-FFE24F88309A}"/>
              </a:ext>
            </a:extLst>
          </p:cNvPr>
          <p:cNvSpPr/>
          <p:nvPr/>
        </p:nvSpPr>
        <p:spPr>
          <a:xfrm>
            <a:off x="6500553" y="2194560"/>
            <a:ext cx="980902" cy="4239491"/>
          </a:xfrm>
          <a:custGeom>
            <a:avLst/>
            <a:gdLst>
              <a:gd name="connsiteX0" fmla="*/ 980902 w 980902"/>
              <a:gd name="connsiteY0" fmla="*/ 0 h 4239491"/>
              <a:gd name="connsiteX1" fmla="*/ 731520 w 980902"/>
              <a:gd name="connsiteY1" fmla="*/ 66502 h 4239491"/>
              <a:gd name="connsiteX2" fmla="*/ 698269 w 980902"/>
              <a:gd name="connsiteY2" fmla="*/ 116378 h 4239491"/>
              <a:gd name="connsiteX3" fmla="*/ 764771 w 980902"/>
              <a:gd name="connsiteY3" fmla="*/ 199505 h 4239491"/>
              <a:gd name="connsiteX4" fmla="*/ 814647 w 980902"/>
              <a:gd name="connsiteY4" fmla="*/ 232756 h 4239491"/>
              <a:gd name="connsiteX5" fmla="*/ 847898 w 980902"/>
              <a:gd name="connsiteY5" fmla="*/ 349135 h 4239491"/>
              <a:gd name="connsiteX6" fmla="*/ 831272 w 980902"/>
              <a:gd name="connsiteY6" fmla="*/ 465513 h 4239491"/>
              <a:gd name="connsiteX7" fmla="*/ 781396 w 980902"/>
              <a:gd name="connsiteY7" fmla="*/ 498764 h 4239491"/>
              <a:gd name="connsiteX8" fmla="*/ 681643 w 980902"/>
              <a:gd name="connsiteY8" fmla="*/ 465513 h 4239491"/>
              <a:gd name="connsiteX9" fmla="*/ 615142 w 980902"/>
              <a:gd name="connsiteY9" fmla="*/ 382385 h 4239491"/>
              <a:gd name="connsiteX10" fmla="*/ 532014 w 980902"/>
              <a:gd name="connsiteY10" fmla="*/ 465513 h 4239491"/>
              <a:gd name="connsiteX11" fmla="*/ 548640 w 980902"/>
              <a:gd name="connsiteY11" fmla="*/ 515389 h 4239491"/>
              <a:gd name="connsiteX12" fmla="*/ 598516 w 980902"/>
              <a:gd name="connsiteY12" fmla="*/ 548640 h 4239491"/>
              <a:gd name="connsiteX13" fmla="*/ 615142 w 980902"/>
              <a:gd name="connsiteY13" fmla="*/ 764771 h 4239491"/>
              <a:gd name="connsiteX14" fmla="*/ 515389 w 980902"/>
              <a:gd name="connsiteY14" fmla="*/ 798022 h 4239491"/>
              <a:gd name="connsiteX15" fmla="*/ 399011 w 980902"/>
              <a:gd name="connsiteY15" fmla="*/ 897775 h 4239491"/>
              <a:gd name="connsiteX16" fmla="*/ 332509 w 980902"/>
              <a:gd name="connsiteY16" fmla="*/ 914400 h 4239491"/>
              <a:gd name="connsiteX17" fmla="*/ 249382 w 980902"/>
              <a:gd name="connsiteY17" fmla="*/ 1014153 h 4239491"/>
              <a:gd name="connsiteX18" fmla="*/ 216131 w 980902"/>
              <a:gd name="connsiteY18" fmla="*/ 1064029 h 4239491"/>
              <a:gd name="connsiteX19" fmla="*/ 315883 w 980902"/>
              <a:gd name="connsiteY19" fmla="*/ 1030778 h 4239491"/>
              <a:gd name="connsiteX20" fmla="*/ 382385 w 980902"/>
              <a:gd name="connsiteY20" fmla="*/ 1064029 h 4239491"/>
              <a:gd name="connsiteX21" fmla="*/ 399011 w 980902"/>
              <a:gd name="connsiteY21" fmla="*/ 1396538 h 4239491"/>
              <a:gd name="connsiteX22" fmla="*/ 382385 w 980902"/>
              <a:gd name="connsiteY22" fmla="*/ 1446415 h 4239491"/>
              <a:gd name="connsiteX23" fmla="*/ 266007 w 980902"/>
              <a:gd name="connsiteY23" fmla="*/ 1479665 h 4239491"/>
              <a:gd name="connsiteX24" fmla="*/ 149629 w 980902"/>
              <a:gd name="connsiteY24" fmla="*/ 1562793 h 4239491"/>
              <a:gd name="connsiteX25" fmla="*/ 99752 w 980902"/>
              <a:gd name="connsiteY25" fmla="*/ 1579418 h 4239491"/>
              <a:gd name="connsiteX26" fmla="*/ 149629 w 980902"/>
              <a:gd name="connsiteY26" fmla="*/ 1745673 h 4239491"/>
              <a:gd name="connsiteX27" fmla="*/ 166254 w 980902"/>
              <a:gd name="connsiteY27" fmla="*/ 1895302 h 4239491"/>
              <a:gd name="connsiteX28" fmla="*/ 266007 w 980902"/>
              <a:gd name="connsiteY28" fmla="*/ 1961804 h 4239491"/>
              <a:gd name="connsiteX29" fmla="*/ 299258 w 980902"/>
              <a:gd name="connsiteY29" fmla="*/ 2028305 h 4239491"/>
              <a:gd name="connsiteX30" fmla="*/ 299258 w 980902"/>
              <a:gd name="connsiteY30" fmla="*/ 2327564 h 4239491"/>
              <a:gd name="connsiteX31" fmla="*/ 216131 w 980902"/>
              <a:gd name="connsiteY31" fmla="*/ 2493818 h 4239491"/>
              <a:gd name="connsiteX32" fmla="*/ 166254 w 980902"/>
              <a:gd name="connsiteY32" fmla="*/ 2510444 h 4239491"/>
              <a:gd name="connsiteX33" fmla="*/ 149629 w 980902"/>
              <a:gd name="connsiteY33" fmla="*/ 2560320 h 4239491"/>
              <a:gd name="connsiteX34" fmla="*/ 199505 w 980902"/>
              <a:gd name="connsiteY34" fmla="*/ 2576945 h 4239491"/>
              <a:gd name="connsiteX35" fmla="*/ 282632 w 980902"/>
              <a:gd name="connsiteY35" fmla="*/ 2593571 h 4239491"/>
              <a:gd name="connsiteX36" fmla="*/ 382385 w 980902"/>
              <a:gd name="connsiteY36" fmla="*/ 2626822 h 4239491"/>
              <a:gd name="connsiteX37" fmla="*/ 332509 w 980902"/>
              <a:gd name="connsiteY37" fmla="*/ 2826327 h 4239491"/>
              <a:gd name="connsiteX38" fmla="*/ 315883 w 980902"/>
              <a:gd name="connsiteY38" fmla="*/ 2876204 h 4239491"/>
              <a:gd name="connsiteX39" fmla="*/ 266007 w 980902"/>
              <a:gd name="connsiteY39" fmla="*/ 2892829 h 4239491"/>
              <a:gd name="connsiteX40" fmla="*/ 0 w 980902"/>
              <a:gd name="connsiteY40" fmla="*/ 3125585 h 4239491"/>
              <a:gd name="connsiteX41" fmla="*/ 16625 w 980902"/>
              <a:gd name="connsiteY41" fmla="*/ 3291840 h 4239491"/>
              <a:gd name="connsiteX42" fmla="*/ 33251 w 980902"/>
              <a:gd name="connsiteY42" fmla="*/ 3491345 h 4239491"/>
              <a:gd name="connsiteX43" fmla="*/ 83127 w 980902"/>
              <a:gd name="connsiteY43" fmla="*/ 3474720 h 4239491"/>
              <a:gd name="connsiteX44" fmla="*/ 182880 w 980902"/>
              <a:gd name="connsiteY44" fmla="*/ 3524596 h 4239491"/>
              <a:gd name="connsiteX45" fmla="*/ 216131 w 980902"/>
              <a:gd name="connsiteY45" fmla="*/ 3624349 h 4239491"/>
              <a:gd name="connsiteX46" fmla="*/ 199505 w 980902"/>
              <a:gd name="connsiteY46" fmla="*/ 3906982 h 4239491"/>
              <a:gd name="connsiteX47" fmla="*/ 182880 w 980902"/>
              <a:gd name="connsiteY47" fmla="*/ 3956858 h 4239491"/>
              <a:gd name="connsiteX48" fmla="*/ 133003 w 980902"/>
              <a:gd name="connsiteY48" fmla="*/ 4006735 h 4239491"/>
              <a:gd name="connsiteX49" fmla="*/ 116378 w 980902"/>
              <a:gd name="connsiteY49" fmla="*/ 4073236 h 4239491"/>
              <a:gd name="connsiteX50" fmla="*/ 99752 w 980902"/>
              <a:gd name="connsiteY50" fmla="*/ 4123113 h 4239491"/>
              <a:gd name="connsiteX51" fmla="*/ 116378 w 980902"/>
              <a:gd name="connsiteY51" fmla="*/ 4206240 h 4239491"/>
              <a:gd name="connsiteX52" fmla="*/ 116378 w 980902"/>
              <a:gd name="connsiteY52" fmla="*/ 4239491 h 423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80902" h="4239491">
                <a:moveTo>
                  <a:pt x="980902" y="0"/>
                </a:moveTo>
                <a:cubicBezTo>
                  <a:pt x="904709" y="12699"/>
                  <a:pt x="795104" y="2918"/>
                  <a:pt x="731520" y="66502"/>
                </a:cubicBezTo>
                <a:cubicBezTo>
                  <a:pt x="717391" y="80631"/>
                  <a:pt x="709353" y="99753"/>
                  <a:pt x="698269" y="116378"/>
                </a:cubicBezTo>
                <a:cubicBezTo>
                  <a:pt x="731271" y="314393"/>
                  <a:pt x="675898" y="184693"/>
                  <a:pt x="764771" y="199505"/>
                </a:cubicBezTo>
                <a:cubicBezTo>
                  <a:pt x="784480" y="202790"/>
                  <a:pt x="798022" y="221672"/>
                  <a:pt x="814647" y="232756"/>
                </a:cubicBezTo>
                <a:cubicBezTo>
                  <a:pt x="822486" y="256273"/>
                  <a:pt x="847898" y="328263"/>
                  <a:pt x="847898" y="349135"/>
                </a:cubicBezTo>
                <a:cubicBezTo>
                  <a:pt x="847898" y="388322"/>
                  <a:pt x="847187" y="429704"/>
                  <a:pt x="831272" y="465513"/>
                </a:cubicBezTo>
                <a:cubicBezTo>
                  <a:pt x="823157" y="483772"/>
                  <a:pt x="798021" y="487680"/>
                  <a:pt x="781396" y="498764"/>
                </a:cubicBezTo>
                <a:cubicBezTo>
                  <a:pt x="748145" y="487680"/>
                  <a:pt x="708255" y="488323"/>
                  <a:pt x="681643" y="465513"/>
                </a:cubicBezTo>
                <a:cubicBezTo>
                  <a:pt x="535509" y="340255"/>
                  <a:pt x="782763" y="438261"/>
                  <a:pt x="615142" y="382385"/>
                </a:cubicBezTo>
                <a:cubicBezTo>
                  <a:pt x="586047" y="401782"/>
                  <a:pt x="538941" y="423948"/>
                  <a:pt x="532014" y="465513"/>
                </a:cubicBezTo>
                <a:cubicBezTo>
                  <a:pt x="529133" y="482799"/>
                  <a:pt x="537692" y="501705"/>
                  <a:pt x="548640" y="515389"/>
                </a:cubicBezTo>
                <a:cubicBezTo>
                  <a:pt x="561122" y="530992"/>
                  <a:pt x="581891" y="537556"/>
                  <a:pt x="598516" y="548640"/>
                </a:cubicBezTo>
                <a:cubicBezTo>
                  <a:pt x="618420" y="608353"/>
                  <a:pt x="665500" y="700025"/>
                  <a:pt x="615142" y="764771"/>
                </a:cubicBezTo>
                <a:cubicBezTo>
                  <a:pt x="593624" y="792438"/>
                  <a:pt x="548640" y="786938"/>
                  <a:pt x="515389" y="798022"/>
                </a:cubicBezTo>
                <a:cubicBezTo>
                  <a:pt x="476596" y="831273"/>
                  <a:pt x="442116" y="870344"/>
                  <a:pt x="399011" y="897775"/>
                </a:cubicBezTo>
                <a:cubicBezTo>
                  <a:pt x="379734" y="910042"/>
                  <a:pt x="350545" y="900372"/>
                  <a:pt x="332509" y="914400"/>
                </a:cubicBezTo>
                <a:cubicBezTo>
                  <a:pt x="298343" y="940973"/>
                  <a:pt x="275955" y="979987"/>
                  <a:pt x="249382" y="1014153"/>
                </a:cubicBezTo>
                <a:cubicBezTo>
                  <a:pt x="237115" y="1029925"/>
                  <a:pt x="196746" y="1059183"/>
                  <a:pt x="216131" y="1064029"/>
                </a:cubicBezTo>
                <a:cubicBezTo>
                  <a:pt x="250134" y="1072530"/>
                  <a:pt x="315883" y="1030778"/>
                  <a:pt x="315883" y="1030778"/>
                </a:cubicBezTo>
                <a:cubicBezTo>
                  <a:pt x="338050" y="1041862"/>
                  <a:pt x="363345" y="1048163"/>
                  <a:pt x="382385" y="1064029"/>
                </a:cubicBezTo>
                <a:cubicBezTo>
                  <a:pt x="470818" y="1137723"/>
                  <a:pt x="403431" y="1352340"/>
                  <a:pt x="399011" y="1396538"/>
                </a:cubicBezTo>
                <a:cubicBezTo>
                  <a:pt x="397267" y="1413976"/>
                  <a:pt x="397246" y="1437127"/>
                  <a:pt x="382385" y="1446415"/>
                </a:cubicBezTo>
                <a:cubicBezTo>
                  <a:pt x="348173" y="1467798"/>
                  <a:pt x="304800" y="1468582"/>
                  <a:pt x="266007" y="1479665"/>
                </a:cubicBezTo>
                <a:cubicBezTo>
                  <a:pt x="227214" y="1507374"/>
                  <a:pt x="190508" y="1538266"/>
                  <a:pt x="149629" y="1562793"/>
                </a:cubicBezTo>
                <a:cubicBezTo>
                  <a:pt x="134602" y="1571809"/>
                  <a:pt x="104002" y="1562416"/>
                  <a:pt x="99752" y="1579418"/>
                </a:cubicBezTo>
                <a:cubicBezTo>
                  <a:pt x="80301" y="1657222"/>
                  <a:pt x="114478" y="1692946"/>
                  <a:pt x="149629" y="1745673"/>
                </a:cubicBezTo>
                <a:cubicBezTo>
                  <a:pt x="155171" y="1795549"/>
                  <a:pt x="142462" y="1851117"/>
                  <a:pt x="166254" y="1895302"/>
                </a:cubicBezTo>
                <a:cubicBezTo>
                  <a:pt x="185200" y="1930488"/>
                  <a:pt x="266007" y="1961804"/>
                  <a:pt x="266007" y="1961804"/>
                </a:cubicBezTo>
                <a:cubicBezTo>
                  <a:pt x="277091" y="1983971"/>
                  <a:pt x="289495" y="2005525"/>
                  <a:pt x="299258" y="2028305"/>
                </a:cubicBezTo>
                <a:cubicBezTo>
                  <a:pt x="342348" y="2128849"/>
                  <a:pt x="316475" y="2195562"/>
                  <a:pt x="299258" y="2327564"/>
                </a:cubicBezTo>
                <a:cubicBezTo>
                  <a:pt x="285328" y="2434362"/>
                  <a:pt x="293464" y="2455151"/>
                  <a:pt x="216131" y="2493818"/>
                </a:cubicBezTo>
                <a:cubicBezTo>
                  <a:pt x="200456" y="2501655"/>
                  <a:pt x="182880" y="2504902"/>
                  <a:pt x="166254" y="2510444"/>
                </a:cubicBezTo>
                <a:cubicBezTo>
                  <a:pt x="160712" y="2527069"/>
                  <a:pt x="141792" y="2544646"/>
                  <a:pt x="149629" y="2560320"/>
                </a:cubicBezTo>
                <a:cubicBezTo>
                  <a:pt x="157466" y="2575994"/>
                  <a:pt x="182504" y="2572695"/>
                  <a:pt x="199505" y="2576945"/>
                </a:cubicBezTo>
                <a:cubicBezTo>
                  <a:pt x="226919" y="2583799"/>
                  <a:pt x="255370" y="2586136"/>
                  <a:pt x="282632" y="2593571"/>
                </a:cubicBezTo>
                <a:cubicBezTo>
                  <a:pt x="316447" y="2602793"/>
                  <a:pt x="382385" y="2626822"/>
                  <a:pt x="382385" y="2626822"/>
                </a:cubicBezTo>
                <a:cubicBezTo>
                  <a:pt x="365760" y="2693324"/>
                  <a:pt x="354186" y="2761296"/>
                  <a:pt x="332509" y="2826327"/>
                </a:cubicBezTo>
                <a:cubicBezTo>
                  <a:pt x="326967" y="2842953"/>
                  <a:pt x="328275" y="2863812"/>
                  <a:pt x="315883" y="2876204"/>
                </a:cubicBezTo>
                <a:cubicBezTo>
                  <a:pt x="303491" y="2888596"/>
                  <a:pt x="282632" y="2887287"/>
                  <a:pt x="266007" y="2892829"/>
                </a:cubicBezTo>
                <a:cubicBezTo>
                  <a:pt x="31927" y="3090896"/>
                  <a:pt x="116608" y="3008977"/>
                  <a:pt x="0" y="3125585"/>
                </a:cubicBezTo>
                <a:cubicBezTo>
                  <a:pt x="5542" y="3181003"/>
                  <a:pt x="11583" y="3236374"/>
                  <a:pt x="16625" y="3291840"/>
                </a:cubicBezTo>
                <a:cubicBezTo>
                  <a:pt x="22667" y="3358298"/>
                  <a:pt x="10446" y="3428631"/>
                  <a:pt x="33251" y="3491345"/>
                </a:cubicBezTo>
                <a:cubicBezTo>
                  <a:pt x="39240" y="3507815"/>
                  <a:pt x="66502" y="3480262"/>
                  <a:pt x="83127" y="3474720"/>
                </a:cubicBezTo>
                <a:cubicBezTo>
                  <a:pt x="110304" y="3483779"/>
                  <a:pt x="165917" y="3497456"/>
                  <a:pt x="182880" y="3524596"/>
                </a:cubicBezTo>
                <a:cubicBezTo>
                  <a:pt x="201456" y="3554318"/>
                  <a:pt x="216131" y="3624349"/>
                  <a:pt x="216131" y="3624349"/>
                </a:cubicBezTo>
                <a:cubicBezTo>
                  <a:pt x="210589" y="3718560"/>
                  <a:pt x="208896" y="3813076"/>
                  <a:pt x="199505" y="3906982"/>
                </a:cubicBezTo>
                <a:cubicBezTo>
                  <a:pt x="197761" y="3924420"/>
                  <a:pt x="192601" y="3942277"/>
                  <a:pt x="182880" y="3956858"/>
                </a:cubicBezTo>
                <a:cubicBezTo>
                  <a:pt x="169838" y="3976421"/>
                  <a:pt x="149629" y="3990109"/>
                  <a:pt x="133003" y="4006735"/>
                </a:cubicBezTo>
                <a:cubicBezTo>
                  <a:pt x="127461" y="4028902"/>
                  <a:pt x="122655" y="4051266"/>
                  <a:pt x="116378" y="4073236"/>
                </a:cubicBezTo>
                <a:cubicBezTo>
                  <a:pt x="111563" y="4090087"/>
                  <a:pt x="99752" y="4105588"/>
                  <a:pt x="99752" y="4123113"/>
                </a:cubicBezTo>
                <a:cubicBezTo>
                  <a:pt x="99752" y="4151371"/>
                  <a:pt x="112382" y="4178266"/>
                  <a:pt x="116378" y="4206240"/>
                </a:cubicBezTo>
                <a:cubicBezTo>
                  <a:pt x="117946" y="4217212"/>
                  <a:pt x="116378" y="4228407"/>
                  <a:pt x="116378" y="4239491"/>
                </a:cubicBezTo>
              </a:path>
            </a:pathLst>
          </a:cu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Graphic 4" descr="Marker">
            <a:extLst>
              <a:ext uri="{FF2B5EF4-FFF2-40B4-BE49-F238E27FC236}">
                <a16:creationId xmlns:a16="http://schemas.microsoft.com/office/drawing/2014/main" id="{543C63F0-82AE-407E-AAF8-3390636F4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7837" y="1552579"/>
            <a:ext cx="914400" cy="9144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DBE2405-332D-4C9C-9FA2-D1D3A1E73DF6}"/>
              </a:ext>
            </a:extLst>
          </p:cNvPr>
          <p:cNvSpPr/>
          <p:nvPr/>
        </p:nvSpPr>
        <p:spPr>
          <a:xfrm>
            <a:off x="7325037" y="5370022"/>
            <a:ext cx="2937127" cy="1064029"/>
          </a:xfrm>
          <a:prstGeom prst="wedgeRectCallout">
            <a:avLst>
              <a:gd name="adj1" fmla="val -66682"/>
              <a:gd name="adj2" fmla="val -142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Highlands climate</a:t>
            </a:r>
          </a:p>
        </p:txBody>
      </p:sp>
    </p:spTree>
    <p:extLst>
      <p:ext uri="{BB962C8B-B14F-4D97-AF65-F5344CB8AC3E}">
        <p14:creationId xmlns:p14="http://schemas.microsoft.com/office/powerpoint/2010/main" val="39194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2400-189D-4145-A61C-CC0CE9A8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79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E87B-FDB9-4E95-BF4F-A02762DA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512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climate of Ecuador varies by region, due to differences in elevation and also to the degree (latitude), in proximity to the equator.</a:t>
            </a:r>
          </a:p>
          <a:p>
            <a:pPr algn="just"/>
            <a:r>
              <a:rPr lang="en-US" dirty="0"/>
              <a:t>The coastal lowlands of Ecuador are typically warm with temperatures in the region of 25 °C. </a:t>
            </a:r>
          </a:p>
          <a:p>
            <a:pPr algn="just"/>
            <a:r>
              <a:rPr lang="en-US" dirty="0"/>
              <a:t>In the Central Andes valley, there are predominant spring-like weather conditions (16°C) that may vary because of altitude.</a:t>
            </a:r>
          </a:p>
          <a:p>
            <a:pPr algn="just"/>
            <a:r>
              <a:rPr lang="en-US" dirty="0"/>
              <a:t>Amazon lowlands are characterized by high rainfalls per year and an average temperature of 23° C.</a:t>
            </a:r>
          </a:p>
          <a:p>
            <a:pPr algn="just"/>
            <a:r>
              <a:rPr lang="en-US" dirty="0"/>
              <a:t>All areas have only two seasons. (Dry and wet).</a:t>
            </a:r>
          </a:p>
          <a:p>
            <a:pPr algn="just"/>
            <a:r>
              <a:rPr lang="en-US" dirty="0"/>
              <a:t>Coastal areas are affected by ocean currents</a:t>
            </a:r>
          </a:p>
          <a:p>
            <a:pPr algn="just"/>
            <a:r>
              <a:rPr lang="en-US" dirty="0"/>
              <a:t>Eleven different climates can be identified and four major types from </a:t>
            </a:r>
            <a:r>
              <a:rPr lang="en-US" dirty="0" err="1"/>
              <a:t>Koppen’s</a:t>
            </a:r>
            <a:r>
              <a:rPr lang="en-US" dirty="0"/>
              <a:t> classification: </a:t>
            </a:r>
            <a:r>
              <a:rPr lang="en-US" b="1" dirty="0"/>
              <a:t>A</a:t>
            </a:r>
            <a:r>
              <a:rPr lang="en-US" dirty="0"/>
              <a:t> (equatorial climate), </a:t>
            </a:r>
            <a:r>
              <a:rPr lang="en-US" b="1" dirty="0"/>
              <a:t>B </a:t>
            </a:r>
            <a:r>
              <a:rPr lang="en-US" dirty="0"/>
              <a:t>(tropical arid and semiarid), </a:t>
            </a:r>
            <a:r>
              <a:rPr lang="en-US" b="1" dirty="0"/>
              <a:t>C </a:t>
            </a:r>
            <a:r>
              <a:rPr lang="en-US" dirty="0"/>
              <a:t>(humid subtropical) and </a:t>
            </a:r>
            <a:r>
              <a:rPr lang="en-US" b="1" dirty="0"/>
              <a:t>H</a:t>
            </a:r>
            <a:r>
              <a:rPr lang="en-US" dirty="0"/>
              <a:t> (Highlands).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892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745</Words>
  <Application>Microsoft Office PowerPoint</Application>
  <PresentationFormat>Widescreen</PresentationFormat>
  <Paragraphs>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CLIMATE  OF ECUADOR</vt:lpstr>
      <vt:lpstr>PowerPoint Presentation</vt:lpstr>
      <vt:lpstr>Coastal Lowlands &amp; Insular Region</vt:lpstr>
      <vt:lpstr>PowerPoint Presentation</vt:lpstr>
      <vt:lpstr>PowerPoint Presentation</vt:lpstr>
      <vt:lpstr>PowerPoint Presentation</vt:lpstr>
      <vt:lpstr>Köppen’s classification</vt:lpstr>
      <vt:lpstr>Köppen climate classification</vt:lpstr>
      <vt:lpstr>Conclusions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 Andrade</dc:creator>
  <cp:lastModifiedBy>Shan Andrade</cp:lastModifiedBy>
  <cp:revision>65</cp:revision>
  <dcterms:created xsi:type="dcterms:W3CDTF">2017-10-21T09:39:08Z</dcterms:created>
  <dcterms:modified xsi:type="dcterms:W3CDTF">2017-11-08T19:50:56Z</dcterms:modified>
</cp:coreProperties>
</file>