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6" r:id="rId3"/>
    <p:sldId id="263" r:id="rId4"/>
    <p:sldId id="267" r:id="rId5"/>
    <p:sldId id="269" r:id="rId6"/>
    <p:sldId id="257" r:id="rId7"/>
    <p:sldId id="258" r:id="rId8"/>
    <p:sldId id="273" r:id="rId9"/>
    <p:sldId id="274" r:id="rId10"/>
    <p:sldId id="264" r:id="rId11"/>
    <p:sldId id="270" r:id="rId12"/>
    <p:sldId id="271" r:id="rId13"/>
    <p:sldId id="272" r:id="rId14"/>
    <p:sldId id="276" r:id="rId15"/>
    <p:sldId id="27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5BE0E191-C887-4D8C-BF85-367276EC37C0}" type="datetimeFigureOut">
              <a:rPr lang="en-US" smtClean="0"/>
              <a:pPr/>
              <a:t>08-Dec-17</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173D34C7-82D4-4BD8-8FCB-1E147F26764D}"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BE0E191-C887-4D8C-BF85-367276EC37C0}" type="datetimeFigureOut">
              <a:rPr lang="en-US" smtClean="0"/>
              <a:pPr/>
              <a:t>08-Dec-17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73D34C7-82D4-4BD8-8FCB-1E147F26764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BE0E191-C887-4D8C-BF85-367276EC37C0}" type="datetimeFigureOut">
              <a:rPr lang="en-US" smtClean="0"/>
              <a:pPr/>
              <a:t>08-Dec-17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73D34C7-82D4-4BD8-8FCB-1E147F26764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BE0E191-C887-4D8C-BF85-367276EC37C0}" type="datetimeFigureOut">
              <a:rPr lang="en-US" smtClean="0"/>
              <a:pPr/>
              <a:t>08-Dec-17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73D34C7-82D4-4BD8-8FCB-1E147F26764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5BE0E191-C887-4D8C-BF85-367276EC37C0}" type="datetimeFigureOut">
              <a:rPr lang="en-US" smtClean="0"/>
              <a:pPr/>
              <a:t>08-Dec-17</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173D34C7-82D4-4BD8-8FCB-1E147F26764D}"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BE0E191-C887-4D8C-BF85-367276EC37C0}" type="datetimeFigureOut">
              <a:rPr lang="en-US" smtClean="0"/>
              <a:pPr/>
              <a:t>08-Dec-17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173D34C7-82D4-4BD8-8FCB-1E147F26764D}"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BE0E191-C887-4D8C-BF85-367276EC37C0}" type="datetimeFigureOut">
              <a:rPr lang="en-US" smtClean="0"/>
              <a:pPr/>
              <a:t>08-Dec-17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173D34C7-82D4-4BD8-8FCB-1E147F26764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BE0E191-C887-4D8C-BF85-367276EC37C0}" type="datetimeFigureOut">
              <a:rPr lang="en-US" smtClean="0"/>
              <a:pPr/>
              <a:t>08-Dec-17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73D34C7-82D4-4BD8-8FCB-1E147F26764D}"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5BE0E191-C887-4D8C-BF85-367276EC37C0}" type="datetimeFigureOut">
              <a:rPr lang="en-US" smtClean="0"/>
              <a:pPr/>
              <a:t>08-Dec-17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73D34C7-82D4-4BD8-8FCB-1E147F26764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5BE0E191-C887-4D8C-BF85-367276EC37C0}" type="datetimeFigureOut">
              <a:rPr lang="en-US" smtClean="0"/>
              <a:pPr/>
              <a:t>08-Dec-17</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173D34C7-82D4-4BD8-8FCB-1E147F26764D}"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5BE0E191-C887-4D8C-BF85-367276EC37C0}" type="datetimeFigureOut">
              <a:rPr lang="en-US" smtClean="0"/>
              <a:pPr/>
              <a:t>08-Dec-17</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173D34C7-82D4-4BD8-8FCB-1E147F26764D}"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5BE0E191-C887-4D8C-BF85-367276EC37C0}" type="datetimeFigureOut">
              <a:rPr lang="en-US" smtClean="0"/>
              <a:pPr/>
              <a:t>08-Dec-17</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173D34C7-82D4-4BD8-8FCB-1E147F26764D}"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Global &amp; Regional Climate Change</a:t>
            </a:r>
            <a:endParaRPr lang="en-US" dirty="0"/>
          </a:p>
        </p:txBody>
      </p:sp>
      <p:sp>
        <p:nvSpPr>
          <p:cNvPr id="3" name="Subtitle 2"/>
          <p:cNvSpPr>
            <a:spLocks noGrp="1"/>
          </p:cNvSpPr>
          <p:nvPr>
            <p:ph type="subTitle" idx="1"/>
          </p:nvPr>
        </p:nvSpPr>
        <p:spPr/>
        <p:txBody>
          <a:bodyPr/>
          <a:lstStyle/>
          <a:p>
            <a:r>
              <a:rPr lang="en-US" dirty="0" smtClean="0"/>
              <a:t> A presentation on Climate </a:t>
            </a:r>
            <a:r>
              <a:rPr lang="en-US" dirty="0" smtClean="0"/>
              <a:t>of</a:t>
            </a:r>
            <a:r>
              <a:rPr lang="en-US" dirty="0" smtClean="0"/>
              <a:t> </a:t>
            </a:r>
            <a:r>
              <a:rPr lang="en-US" dirty="0" smtClean="0"/>
              <a:t>India </a:t>
            </a:r>
          </a:p>
          <a:p>
            <a:r>
              <a:rPr lang="en-US" dirty="0" err="1" smtClean="0"/>
              <a:t>Kishan</a:t>
            </a:r>
            <a:r>
              <a:rPr lang="en-US" dirty="0" smtClean="0"/>
              <a:t> </a:t>
            </a:r>
            <a:r>
              <a:rPr lang="en-US" dirty="0" err="1" smtClean="0"/>
              <a:t>Aherwar</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19023" y="304800"/>
            <a:ext cx="5669117" cy="707886"/>
          </a:xfrm>
          <a:prstGeom prst="rect">
            <a:avLst/>
          </a:prstGeom>
          <a:noFill/>
        </p:spPr>
        <p:txBody>
          <a:bodyPr wrap="none" rtlCol="0">
            <a:spAutoFit/>
          </a:bodyPr>
          <a:lstStyle/>
          <a:p>
            <a:pPr algn="ctr"/>
            <a:r>
              <a:rPr lang="en-US" sz="4000" dirty="0" smtClean="0">
                <a:latin typeface="Times New Roman" pitchFamily="18" charset="0"/>
                <a:cs typeface="Times New Roman" pitchFamily="18" charset="0"/>
              </a:rPr>
              <a:t>India And Climate Change</a:t>
            </a:r>
            <a:endParaRPr lang="en-US" sz="4000"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cstate="print"/>
          <a:srcRect/>
          <a:stretch>
            <a:fillRect/>
          </a:stretch>
        </p:blipFill>
        <p:spPr bwMode="auto">
          <a:xfrm>
            <a:off x="1143000" y="2819400"/>
            <a:ext cx="6753225" cy="3114675"/>
          </a:xfrm>
          <a:prstGeom prst="rect">
            <a:avLst/>
          </a:prstGeom>
          <a:noFill/>
          <a:ln w="9525">
            <a:noFill/>
            <a:miter lim="800000"/>
            <a:headEnd/>
            <a:tailEnd/>
          </a:ln>
        </p:spPr>
      </p:pic>
      <p:sp>
        <p:nvSpPr>
          <p:cNvPr id="5" name="TextBox 4"/>
          <p:cNvSpPr txBox="1"/>
          <p:nvPr/>
        </p:nvSpPr>
        <p:spPr>
          <a:xfrm>
            <a:off x="990600" y="1295400"/>
            <a:ext cx="6553200" cy="830997"/>
          </a:xfrm>
          <a:prstGeom prst="rect">
            <a:avLst/>
          </a:prstGeom>
          <a:noFill/>
        </p:spPr>
        <p:txBody>
          <a:bodyPr wrap="square" rtlCol="0">
            <a:spAutoFit/>
          </a:bodyPr>
          <a:lstStyle/>
          <a:p>
            <a:pPr algn="just"/>
            <a:r>
              <a:rPr lang="en-US" sz="2400" dirty="0" smtClean="0">
                <a:latin typeface="Times New Roman" pitchFamily="18" charset="0"/>
                <a:cs typeface="Times New Roman" pitchFamily="18" charset="0"/>
              </a:rPr>
              <a:t>Projected Climate Change Parameters in 2030s</a:t>
            </a:r>
          </a:p>
          <a:p>
            <a:pPr algn="just"/>
            <a:r>
              <a:rPr lang="en-US" sz="2400" dirty="0" smtClean="0">
                <a:latin typeface="Times New Roman" pitchFamily="18" charset="0"/>
                <a:cs typeface="Times New Roman" pitchFamily="18" charset="0"/>
              </a:rPr>
              <a:t>with respect to Previous Years.</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Emerging Results –Temperature Projections</a:t>
            </a: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990600" y="1600200"/>
            <a:ext cx="7063740" cy="3469130"/>
          </a:xfrm>
          <a:prstGeom prst="rect">
            <a:avLst/>
          </a:prstGeom>
          <a:noFill/>
          <a:ln w="9525">
            <a:noFill/>
            <a:miter lim="800000"/>
            <a:headEnd/>
            <a:tailEnd/>
          </a:ln>
        </p:spPr>
      </p:pic>
      <p:sp>
        <p:nvSpPr>
          <p:cNvPr id="5" name="TextBox 4"/>
          <p:cNvSpPr txBox="1"/>
          <p:nvPr/>
        </p:nvSpPr>
        <p:spPr>
          <a:xfrm>
            <a:off x="762000" y="5410200"/>
            <a:ext cx="6772816" cy="1077218"/>
          </a:xfrm>
          <a:prstGeom prst="rect">
            <a:avLst/>
          </a:prstGeom>
          <a:noFill/>
        </p:spPr>
        <p:txBody>
          <a:bodyPr wrap="none" rtlCol="0">
            <a:spAutoFit/>
          </a:bodyPr>
          <a:lstStyle/>
          <a:p>
            <a:r>
              <a:rPr lang="en-US" sz="3200" dirty="0" smtClean="0">
                <a:latin typeface="Times New Roman" pitchFamily="18" charset="0"/>
                <a:cs typeface="Times New Roman" pitchFamily="18" charset="0"/>
              </a:rPr>
              <a:t>A warming trend is projected for all the </a:t>
            </a:r>
          </a:p>
          <a:p>
            <a:r>
              <a:rPr lang="en-US" sz="3200" dirty="0" smtClean="0">
                <a:latin typeface="Times New Roman" pitchFamily="18" charset="0"/>
                <a:cs typeface="Times New Roman" pitchFamily="18" charset="0"/>
              </a:rPr>
              <a:t>regions till 2030s</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Emerging Results – Projections for Precipitation</a:t>
            </a:r>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609600" y="1371600"/>
            <a:ext cx="7617477" cy="3464575"/>
          </a:xfrm>
          <a:prstGeom prst="rect">
            <a:avLst/>
          </a:prstGeom>
          <a:noFill/>
          <a:ln w="9525">
            <a:noFill/>
            <a:miter lim="800000"/>
            <a:headEnd/>
            <a:tailEnd/>
          </a:ln>
        </p:spPr>
      </p:pic>
      <p:sp>
        <p:nvSpPr>
          <p:cNvPr id="4" name="TextBox 3"/>
          <p:cNvSpPr txBox="1"/>
          <p:nvPr/>
        </p:nvSpPr>
        <p:spPr>
          <a:xfrm>
            <a:off x="152399" y="4876800"/>
            <a:ext cx="8763001" cy="1815882"/>
          </a:xfrm>
          <a:prstGeom prst="rect">
            <a:avLst/>
          </a:prstGeom>
          <a:noFill/>
        </p:spPr>
        <p:txBody>
          <a:bodyPr wrap="square" rtlCol="0">
            <a:spAutoFit/>
          </a:bodyPr>
          <a:lstStyle/>
          <a:p>
            <a:r>
              <a:rPr lang="en-US" sz="2800" dirty="0" smtClean="0">
                <a:latin typeface="Times New Roman" pitchFamily="18" charset="0"/>
                <a:cs typeface="Times New Roman" pitchFamily="18" charset="0"/>
              </a:rPr>
              <a:t>The precipitation levels are projected to increase in all regions.</a:t>
            </a:r>
          </a:p>
          <a:p>
            <a:r>
              <a:rPr lang="en-US" sz="2800" dirty="0" smtClean="0">
                <a:latin typeface="Times New Roman" pitchFamily="18" charset="0"/>
                <a:cs typeface="Times New Roman" pitchFamily="18" charset="0"/>
              </a:rPr>
              <a:t>The number of rainy days are projected to decrease, However Intensity is set to Increase</a:t>
            </a:r>
            <a:endParaRPr lang="en-US" sz="2800"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Risk To Ecosystem And People In India</a:t>
            </a:r>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609600" y="1295400"/>
            <a:ext cx="7758471" cy="51816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References</a:t>
            </a:r>
            <a:endParaRPr lang="en-US" dirty="0"/>
          </a:p>
        </p:txBody>
      </p:sp>
      <p:sp>
        <p:nvSpPr>
          <p:cNvPr id="3" name="TextBox 2"/>
          <p:cNvSpPr txBox="1"/>
          <p:nvPr/>
        </p:nvSpPr>
        <p:spPr>
          <a:xfrm>
            <a:off x="914400" y="2133600"/>
            <a:ext cx="6846170" cy="2585323"/>
          </a:xfrm>
          <a:prstGeom prst="rect">
            <a:avLst/>
          </a:prstGeom>
          <a:noFill/>
        </p:spPr>
        <p:txBody>
          <a:bodyPr wrap="none" rtlCol="0">
            <a:spAutoFit/>
          </a:bodyPr>
          <a:lstStyle/>
          <a:p>
            <a:pPr>
              <a:buFont typeface="Wingdings" pitchFamily="2" charset="2"/>
              <a:buChar char="Ø"/>
            </a:pPr>
            <a:r>
              <a:rPr lang="en-US" b="1" dirty="0" smtClean="0"/>
              <a:t>Indian Network for Climate Change Assessment (INCCA)</a:t>
            </a:r>
          </a:p>
          <a:p>
            <a:endParaRPr lang="en-US" b="1" dirty="0" smtClean="0"/>
          </a:p>
          <a:p>
            <a:pPr>
              <a:buFont typeface="Wingdings" pitchFamily="2" charset="2"/>
              <a:buChar char="Ø"/>
            </a:pPr>
            <a:r>
              <a:rPr lang="en-US" b="1" dirty="0" smtClean="0"/>
              <a:t>wikipedia.org/wiki/Climate </a:t>
            </a:r>
            <a:r>
              <a:rPr lang="en-US" b="1" dirty="0" err="1" smtClean="0"/>
              <a:t>of_India</a:t>
            </a:r>
            <a:endParaRPr lang="en-US" b="1" dirty="0" smtClean="0"/>
          </a:p>
          <a:p>
            <a:endParaRPr lang="en-US" b="1" dirty="0" smtClean="0"/>
          </a:p>
          <a:p>
            <a:pPr>
              <a:buFont typeface="Wingdings" pitchFamily="2" charset="2"/>
              <a:buChar char="Ø"/>
            </a:pPr>
            <a:r>
              <a:rPr lang="en-US" b="1" dirty="0" smtClean="0"/>
              <a:t>The energy research Institute (TERI)</a:t>
            </a:r>
          </a:p>
          <a:p>
            <a:endParaRPr lang="en-US" b="1" dirty="0" smtClean="0"/>
          </a:p>
          <a:p>
            <a:pPr>
              <a:buFont typeface="Wingdings" pitchFamily="2" charset="2"/>
              <a:buChar char="Ø"/>
            </a:pPr>
            <a:r>
              <a:rPr lang="en-US" b="1" dirty="0" err="1" smtClean="0"/>
              <a:t>Weatherbase</a:t>
            </a:r>
            <a:endParaRPr lang="en-US" b="1" dirty="0" smtClean="0"/>
          </a:p>
          <a:p>
            <a:endParaRPr lang="en-US" b="1" dirty="0" smtClean="0"/>
          </a:p>
          <a:p>
            <a:endParaRPr lang="en-US"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1524000"/>
            <a:ext cx="6324600" cy="3785652"/>
          </a:xfrm>
          <a:prstGeom prst="rect">
            <a:avLst/>
          </a:prstGeom>
          <a:noFill/>
        </p:spPr>
        <p:txBody>
          <a:bodyPr wrap="square" rtlCol="0">
            <a:spAutoFit/>
          </a:bodyPr>
          <a:lstStyle/>
          <a:p>
            <a:r>
              <a:rPr lang="en-US" sz="8000" dirty="0" smtClean="0"/>
              <a:t>Thank You for Your Attention</a:t>
            </a:r>
            <a:endParaRPr lang="en-US" sz="8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ELL\Desktop\iiw.png"/>
          <p:cNvPicPr>
            <a:picLocks noChangeAspect="1" noChangeArrowheads="1"/>
          </p:cNvPicPr>
          <p:nvPr/>
        </p:nvPicPr>
        <p:blipFill>
          <a:blip r:embed="rId2" cstate="print"/>
          <a:srcRect/>
          <a:stretch>
            <a:fillRect/>
          </a:stretch>
        </p:blipFill>
        <p:spPr bwMode="auto">
          <a:xfrm>
            <a:off x="228600" y="304800"/>
            <a:ext cx="2381250" cy="2381250"/>
          </a:xfrm>
          <a:prstGeom prst="rect">
            <a:avLst/>
          </a:prstGeom>
          <a:noFill/>
        </p:spPr>
      </p:pic>
      <p:pic>
        <p:nvPicPr>
          <p:cNvPr id="2052" name="Picture 4" descr="C:\Users\DELL\Desktop\india-map.gif"/>
          <p:cNvPicPr>
            <a:picLocks noChangeAspect="1" noChangeArrowheads="1"/>
          </p:cNvPicPr>
          <p:nvPr/>
        </p:nvPicPr>
        <p:blipFill>
          <a:blip r:embed="rId3" cstate="print"/>
          <a:srcRect/>
          <a:stretch>
            <a:fillRect/>
          </a:stretch>
        </p:blipFill>
        <p:spPr bwMode="auto">
          <a:xfrm>
            <a:off x="3429000" y="304800"/>
            <a:ext cx="5024628" cy="6000750"/>
          </a:xfrm>
          <a:prstGeom prst="rect">
            <a:avLst/>
          </a:prstGeom>
          <a:noFill/>
        </p:spPr>
      </p:pic>
      <p:sp>
        <p:nvSpPr>
          <p:cNvPr id="6" name="TextBox 5"/>
          <p:cNvSpPr txBox="1"/>
          <p:nvPr/>
        </p:nvSpPr>
        <p:spPr>
          <a:xfrm>
            <a:off x="228600" y="3200400"/>
            <a:ext cx="3200400" cy="3139321"/>
          </a:xfrm>
          <a:prstGeom prst="rect">
            <a:avLst/>
          </a:prstGeom>
          <a:noFill/>
        </p:spPr>
        <p:txBody>
          <a:bodyPr wrap="square" rtlCol="0">
            <a:spAutoFit/>
          </a:bodyPr>
          <a:lstStyle/>
          <a:p>
            <a:r>
              <a:rPr lang="en-US" sz="6600" dirty="0" smtClean="0">
                <a:solidFill>
                  <a:srgbClr val="FF0000"/>
                </a:solidFill>
                <a:latin typeface="Times New Roman" pitchFamily="18" charset="0"/>
                <a:cs typeface="Times New Roman" pitchFamily="18" charset="0"/>
              </a:rPr>
              <a:t>India In The world</a:t>
            </a:r>
            <a:endParaRPr lang="en-US" sz="6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Factors effecting climate of India </a:t>
            </a:r>
            <a:endParaRPr lang="en-US" dirty="0"/>
          </a:p>
        </p:txBody>
      </p:sp>
      <p:sp>
        <p:nvSpPr>
          <p:cNvPr id="3" name="Content Placeholder 2"/>
          <p:cNvSpPr>
            <a:spLocks noGrp="1"/>
          </p:cNvSpPr>
          <p:nvPr>
            <p:ph idx="1"/>
          </p:nvPr>
        </p:nvSpPr>
        <p:spPr/>
        <p:txBody>
          <a:bodyPr/>
          <a:lstStyle/>
          <a:p>
            <a:r>
              <a:rPr lang="en-US" dirty="0" smtClean="0"/>
              <a:t>Latitude</a:t>
            </a:r>
          </a:p>
          <a:p>
            <a:r>
              <a:rPr lang="en-US" dirty="0" smtClean="0"/>
              <a:t>Altitude</a:t>
            </a:r>
          </a:p>
          <a:p>
            <a:r>
              <a:rPr lang="en-US" dirty="0" smtClean="0"/>
              <a:t>Direction of mountains</a:t>
            </a:r>
          </a:p>
          <a:p>
            <a:r>
              <a:rPr lang="en-US" smtClean="0"/>
              <a:t>Distance from </a:t>
            </a:r>
            <a:r>
              <a:rPr lang="en-US" dirty="0" smtClean="0"/>
              <a:t>sea</a:t>
            </a:r>
          </a:p>
          <a:p>
            <a:r>
              <a:rPr lang="en-US" dirty="0" smtClean="0"/>
              <a:t>Winds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530px-India_climatic_zone_map_en.svg.png"/>
          <p:cNvPicPr>
            <a:picLocks noChangeAspect="1" noChangeArrowheads="1"/>
          </p:cNvPicPr>
          <p:nvPr/>
        </p:nvPicPr>
        <p:blipFill>
          <a:blip r:embed="rId2" cstate="print"/>
          <a:srcRect/>
          <a:stretch>
            <a:fillRect/>
          </a:stretch>
        </p:blipFill>
        <p:spPr bwMode="auto">
          <a:xfrm>
            <a:off x="4114800" y="1066800"/>
            <a:ext cx="4660524" cy="5267271"/>
          </a:xfrm>
          <a:prstGeom prst="rect">
            <a:avLst/>
          </a:prstGeom>
          <a:noFill/>
        </p:spPr>
      </p:pic>
      <p:sp>
        <p:nvSpPr>
          <p:cNvPr id="3" name="TextBox 2"/>
          <p:cNvSpPr txBox="1"/>
          <p:nvPr/>
        </p:nvSpPr>
        <p:spPr>
          <a:xfrm>
            <a:off x="2438400" y="228600"/>
            <a:ext cx="4331635" cy="707886"/>
          </a:xfrm>
          <a:prstGeom prst="rect">
            <a:avLst/>
          </a:prstGeom>
          <a:noFill/>
        </p:spPr>
        <p:txBody>
          <a:bodyPr wrap="none" rtlCol="0">
            <a:spAutoFit/>
          </a:bodyPr>
          <a:lstStyle/>
          <a:p>
            <a:pPr algn="ctr"/>
            <a:r>
              <a:rPr lang="en-US" sz="4000" dirty="0" smtClean="0">
                <a:latin typeface="Times New Roman" pitchFamily="18" charset="0"/>
                <a:cs typeface="Times New Roman" pitchFamily="18" charset="0"/>
              </a:rPr>
              <a:t>India-Climate zones</a:t>
            </a:r>
            <a:endParaRPr lang="en-US" sz="4000" dirty="0">
              <a:latin typeface="Times New Roman" pitchFamily="18" charset="0"/>
              <a:cs typeface="Times New Roman" pitchFamily="18" charset="0"/>
            </a:endParaRPr>
          </a:p>
        </p:txBody>
      </p:sp>
      <p:sp>
        <p:nvSpPr>
          <p:cNvPr id="4" name="TextBox 3"/>
          <p:cNvSpPr txBox="1"/>
          <p:nvPr/>
        </p:nvSpPr>
        <p:spPr>
          <a:xfrm>
            <a:off x="228600" y="1676400"/>
            <a:ext cx="3505200" cy="3816429"/>
          </a:xfrm>
          <a:prstGeom prst="rect">
            <a:avLst/>
          </a:prstGeom>
          <a:noFill/>
        </p:spPr>
        <p:txBody>
          <a:bodyPr wrap="square" rtlCol="0">
            <a:spAutoFit/>
          </a:bodyPr>
          <a:lstStyle/>
          <a:p>
            <a:r>
              <a:rPr lang="en-US" sz="2800" b="1" dirty="0" err="1" smtClean="0">
                <a:latin typeface="Times New Roman" pitchFamily="18" charset="0"/>
                <a:cs typeface="Times New Roman" pitchFamily="18" charset="0"/>
              </a:rPr>
              <a:t>Köppen</a:t>
            </a:r>
            <a:r>
              <a:rPr lang="en-US" sz="2800" b="1" dirty="0" smtClean="0">
                <a:latin typeface="Times New Roman" pitchFamily="18" charset="0"/>
                <a:cs typeface="Times New Roman" pitchFamily="18" charset="0"/>
              </a:rPr>
              <a:t> classification</a:t>
            </a:r>
          </a:p>
          <a:p>
            <a:endParaRPr lang="en-US" sz="2800" dirty="0" smtClean="0">
              <a:latin typeface="Times New Roman" pitchFamily="18" charset="0"/>
              <a:cs typeface="Times New Roman" pitchFamily="18" charset="0"/>
            </a:endParaRPr>
          </a:p>
          <a:p>
            <a:pPr lvl="0">
              <a:buFont typeface="Wingdings" pitchFamily="2" charset="2"/>
              <a:buChar char="Ø"/>
            </a:pPr>
            <a:r>
              <a:rPr lang="en-US" sz="2800" dirty="0" err="1" smtClean="0">
                <a:latin typeface="Times New Roman" pitchFamily="18" charset="0"/>
                <a:cs typeface="Times New Roman" pitchFamily="18" charset="0"/>
              </a:rPr>
              <a:t>Montane</a:t>
            </a:r>
            <a:endParaRPr lang="en-US" sz="2800" dirty="0" smtClean="0">
              <a:latin typeface="Times New Roman" pitchFamily="18" charset="0"/>
              <a:cs typeface="Times New Roman" pitchFamily="18" charset="0"/>
            </a:endParaRPr>
          </a:p>
          <a:p>
            <a:pPr lvl="0">
              <a:buFont typeface="Wingdings" pitchFamily="2" charset="2"/>
              <a:buChar char="Ø"/>
            </a:pPr>
            <a:r>
              <a:rPr lang="en-US" sz="2800" dirty="0" smtClean="0">
                <a:latin typeface="Times New Roman" pitchFamily="18" charset="0"/>
                <a:cs typeface="Times New Roman" pitchFamily="18" charset="0"/>
              </a:rPr>
              <a:t>Humid subtropical</a:t>
            </a:r>
          </a:p>
          <a:p>
            <a:pPr lvl="0">
              <a:buFont typeface="Wingdings" pitchFamily="2" charset="2"/>
              <a:buChar char="Ø"/>
            </a:pPr>
            <a:r>
              <a:rPr lang="en-US" sz="2800" dirty="0" smtClean="0">
                <a:latin typeface="Times New Roman" pitchFamily="18" charset="0"/>
                <a:cs typeface="Times New Roman" pitchFamily="18" charset="0"/>
              </a:rPr>
              <a:t>Tropical wet &amp; dry</a:t>
            </a:r>
          </a:p>
          <a:p>
            <a:pPr lvl="0">
              <a:buFont typeface="Wingdings" pitchFamily="2" charset="2"/>
              <a:buChar char="Ø"/>
            </a:pPr>
            <a:r>
              <a:rPr lang="en-US" sz="2800" dirty="0" smtClean="0">
                <a:latin typeface="Times New Roman" pitchFamily="18" charset="0"/>
                <a:cs typeface="Times New Roman" pitchFamily="18" charset="0"/>
              </a:rPr>
              <a:t>Tropical wet</a:t>
            </a:r>
          </a:p>
          <a:p>
            <a:pPr lvl="0">
              <a:buFont typeface="Wingdings" pitchFamily="2" charset="2"/>
              <a:buChar char="Ø"/>
            </a:pPr>
            <a:r>
              <a:rPr lang="en-US" sz="2800" dirty="0" smtClean="0">
                <a:latin typeface="Times New Roman" pitchFamily="18" charset="0"/>
                <a:cs typeface="Times New Roman" pitchFamily="18" charset="0"/>
              </a:rPr>
              <a:t>Semi arid</a:t>
            </a:r>
          </a:p>
          <a:p>
            <a:pPr lvl="0">
              <a:buFont typeface="Wingdings" pitchFamily="2" charset="2"/>
              <a:buChar char="Ø"/>
            </a:pPr>
            <a:r>
              <a:rPr lang="en-US" sz="2800" dirty="0" smtClean="0">
                <a:latin typeface="Times New Roman" pitchFamily="18" charset="0"/>
                <a:cs typeface="Times New Roman" pitchFamily="18" charset="0"/>
              </a:rPr>
              <a:t>Arid</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3810000" y="1066800"/>
            <a:ext cx="4619625" cy="5477160"/>
          </a:xfrm>
          <a:prstGeom prst="rect">
            <a:avLst/>
          </a:prstGeom>
          <a:noFill/>
          <a:ln w="9525">
            <a:noFill/>
            <a:miter lim="800000"/>
            <a:headEnd/>
            <a:tailEnd/>
          </a:ln>
        </p:spPr>
      </p:pic>
      <p:sp>
        <p:nvSpPr>
          <p:cNvPr id="3" name="TextBox 2"/>
          <p:cNvSpPr txBox="1"/>
          <p:nvPr/>
        </p:nvSpPr>
        <p:spPr>
          <a:xfrm>
            <a:off x="1676400" y="304800"/>
            <a:ext cx="6073458" cy="707886"/>
          </a:xfrm>
          <a:prstGeom prst="rect">
            <a:avLst/>
          </a:prstGeom>
          <a:noFill/>
        </p:spPr>
        <p:txBody>
          <a:bodyPr wrap="none" rtlCol="0">
            <a:spAutoFit/>
          </a:bodyPr>
          <a:lstStyle/>
          <a:p>
            <a:r>
              <a:rPr lang="en-US" sz="4000" dirty="0" smtClean="0">
                <a:latin typeface="Times New Roman" pitchFamily="18" charset="0"/>
                <a:cs typeface="Times New Roman" pitchFamily="18" charset="0"/>
              </a:rPr>
              <a:t>Annual Average temperature</a:t>
            </a:r>
            <a:endParaRPr lang="en-US" sz="4000" dirty="0">
              <a:latin typeface="Times New Roman" pitchFamily="18" charset="0"/>
              <a:cs typeface="Times New Roman" pitchFamily="18" charset="0"/>
            </a:endParaRPr>
          </a:p>
        </p:txBody>
      </p:sp>
      <p:sp>
        <p:nvSpPr>
          <p:cNvPr id="4" name="TextBox 3"/>
          <p:cNvSpPr txBox="1"/>
          <p:nvPr/>
        </p:nvSpPr>
        <p:spPr>
          <a:xfrm>
            <a:off x="381000" y="1905000"/>
            <a:ext cx="3048000" cy="3416320"/>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Variations in temperature</a:t>
            </a:r>
            <a:r>
              <a:rPr lang="en-US" sz="2400" dirty="0" smtClean="0">
                <a:latin typeface="Times New Roman" pitchFamily="18" charset="0"/>
                <a:cs typeface="Times New Roman" pitchFamily="18" charset="0"/>
              </a:rPr>
              <a:t>: While in the summer the mercury occasionally touches 55°C in the western Rajasthan, it drops down to as low as minus 45°C in winter around </a:t>
            </a:r>
            <a:r>
              <a:rPr lang="en-US" sz="2400" dirty="0" err="1" smtClean="0">
                <a:latin typeface="Times New Roman" pitchFamily="18" charset="0"/>
                <a:cs typeface="Times New Roman" pitchFamily="18" charset="0"/>
              </a:rPr>
              <a:t>Leh</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066800" y="1158375"/>
            <a:ext cx="7005469" cy="5699625"/>
          </a:xfrm>
          <a:prstGeom prst="rect">
            <a:avLst/>
          </a:prstGeom>
          <a:noFill/>
          <a:ln w="9525">
            <a:noFill/>
            <a:miter lim="800000"/>
            <a:headEnd/>
            <a:tailEnd/>
          </a:ln>
        </p:spPr>
      </p:pic>
      <p:sp>
        <p:nvSpPr>
          <p:cNvPr id="4" name="TextBox 3"/>
          <p:cNvSpPr txBox="1"/>
          <p:nvPr/>
        </p:nvSpPr>
        <p:spPr>
          <a:xfrm>
            <a:off x="3276600" y="381000"/>
            <a:ext cx="2807179" cy="707886"/>
          </a:xfrm>
          <a:prstGeom prst="rect">
            <a:avLst/>
          </a:prstGeom>
          <a:noFill/>
        </p:spPr>
        <p:txBody>
          <a:bodyPr wrap="none" rtlCol="0">
            <a:spAutoFit/>
          </a:bodyPr>
          <a:lstStyle/>
          <a:p>
            <a:r>
              <a:rPr lang="en-US" sz="4000" dirty="0" smtClean="0">
                <a:latin typeface="Times New Roman" pitchFamily="18" charset="0"/>
                <a:cs typeface="Times New Roman" pitchFamily="18" charset="0"/>
              </a:rPr>
              <a:t>Precipitation</a:t>
            </a:r>
            <a:endParaRPr lang="en-US"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066800" y="1117269"/>
            <a:ext cx="6934199" cy="5740731"/>
          </a:xfrm>
          <a:prstGeom prst="rect">
            <a:avLst/>
          </a:prstGeom>
          <a:noFill/>
          <a:ln w="9525">
            <a:noFill/>
            <a:miter lim="800000"/>
            <a:headEnd/>
            <a:tailEnd/>
          </a:ln>
        </p:spPr>
      </p:pic>
      <p:sp>
        <p:nvSpPr>
          <p:cNvPr id="4" name="TextBox 3"/>
          <p:cNvSpPr txBox="1"/>
          <p:nvPr/>
        </p:nvSpPr>
        <p:spPr>
          <a:xfrm>
            <a:off x="2971800" y="152400"/>
            <a:ext cx="2769733" cy="707886"/>
          </a:xfrm>
          <a:prstGeom prst="rect">
            <a:avLst/>
          </a:prstGeom>
          <a:noFill/>
        </p:spPr>
        <p:txBody>
          <a:bodyPr wrap="none" rtlCol="0">
            <a:spAutoFit/>
          </a:bodyPr>
          <a:lstStyle/>
          <a:p>
            <a:r>
              <a:rPr lang="en-US" sz="4000" dirty="0" smtClean="0">
                <a:latin typeface="Times New Roman" pitchFamily="18" charset="0"/>
                <a:cs typeface="Times New Roman" pitchFamily="18" charset="0"/>
              </a:rPr>
              <a:t>Temperature</a:t>
            </a:r>
            <a:endParaRPr lang="en-US"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305800" cy="1143000"/>
          </a:xfrm>
        </p:spPr>
        <p:txBody>
          <a:bodyPr/>
          <a:lstStyle/>
          <a:p>
            <a:pPr algn="just"/>
            <a:r>
              <a:rPr lang="en-US" dirty="0" smtClean="0">
                <a:latin typeface="Times New Roman" pitchFamily="18" charset="0"/>
                <a:cs typeface="Times New Roman" pitchFamily="18" charset="0"/>
              </a:rPr>
              <a:t>Seasons In India-1</a:t>
            </a:r>
            <a:endParaRPr lang="en-US" dirty="0">
              <a:latin typeface="Times New Roman" pitchFamily="18" charset="0"/>
              <a:cs typeface="Times New Roman" pitchFamily="18" charset="0"/>
            </a:endParaRPr>
          </a:p>
        </p:txBody>
      </p:sp>
      <p:sp>
        <p:nvSpPr>
          <p:cNvPr id="4" name="TextBox 3"/>
          <p:cNvSpPr txBox="1"/>
          <p:nvPr/>
        </p:nvSpPr>
        <p:spPr>
          <a:xfrm>
            <a:off x="304800" y="1371600"/>
            <a:ext cx="8458200" cy="4953000"/>
          </a:xfrm>
          <a:prstGeom prst="rect">
            <a:avLst/>
          </a:prstGeom>
          <a:noFill/>
        </p:spPr>
        <p:txBody>
          <a:bodyPr wrap="square" rtlCol="0">
            <a:spAutoFit/>
          </a:bodyPr>
          <a:lstStyle/>
          <a:p>
            <a:pPr lvl="0" algn="just"/>
            <a:r>
              <a:rPr lang="en-US" sz="2800" b="1" dirty="0" smtClean="0">
                <a:latin typeface="Times New Roman" pitchFamily="18" charset="0"/>
                <a:cs typeface="Times New Roman" pitchFamily="18" charset="0"/>
              </a:rPr>
              <a:t>Winter</a:t>
            </a:r>
            <a:r>
              <a:rPr lang="en-US" sz="2800" dirty="0" smtClean="0">
                <a:latin typeface="Times New Roman" pitchFamily="18" charset="0"/>
                <a:cs typeface="Times New Roman" pitchFamily="18" charset="0"/>
              </a:rPr>
              <a:t>, occurring between January and March. The year's coldest months are December and January, when temperatures average around 10–15 °C (50–59 °F) in the northwest; temperatures rise as one proceeds towards the equator, peaking around 20–25 °C (68–77 °F) in mainland India's southeast.</a:t>
            </a:r>
          </a:p>
          <a:p>
            <a:pPr algn="just"/>
            <a:r>
              <a:rPr lang="en-US" sz="2800" b="1" dirty="0" smtClean="0">
                <a:latin typeface="Times New Roman" pitchFamily="18" charset="0"/>
                <a:cs typeface="Times New Roman" pitchFamily="18" charset="0"/>
              </a:rPr>
              <a:t>Summer</a:t>
            </a:r>
            <a:r>
              <a:rPr lang="en-US" sz="2800" dirty="0" smtClean="0">
                <a:latin typeface="Times New Roman" pitchFamily="18" charset="0"/>
                <a:cs typeface="Times New Roman" pitchFamily="18" charset="0"/>
              </a:rPr>
              <a:t> or </a:t>
            </a:r>
            <a:r>
              <a:rPr lang="en-US" sz="2800" b="1" dirty="0" smtClean="0">
                <a:latin typeface="Times New Roman" pitchFamily="18" charset="0"/>
                <a:cs typeface="Times New Roman" pitchFamily="18" charset="0"/>
              </a:rPr>
              <a:t>pre-monsoon</a:t>
            </a:r>
            <a:r>
              <a:rPr lang="en-US" sz="2800" dirty="0" smtClean="0">
                <a:latin typeface="Times New Roman" pitchFamily="18" charset="0"/>
                <a:cs typeface="Times New Roman" pitchFamily="18" charset="0"/>
              </a:rPr>
              <a:t> season, lasting from March to June (April to July in northwestern India). In western and southern regions, the hottest month is April; for northern regions, May is the hottest month. Temperatures average around 32–40 °C (90–104 °F) in most of the interior</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05800" cy="1008888"/>
          </a:xfrm>
        </p:spPr>
        <p:txBody>
          <a:bodyPr/>
          <a:lstStyle/>
          <a:p>
            <a:pPr algn="ctr"/>
            <a:r>
              <a:rPr lang="en-US" dirty="0" smtClean="0">
                <a:latin typeface="Times New Roman" pitchFamily="18" charset="0"/>
                <a:cs typeface="Times New Roman" pitchFamily="18" charset="0"/>
              </a:rPr>
              <a:t>Seasons In India-2</a:t>
            </a:r>
            <a:endParaRPr lang="en-US" dirty="0"/>
          </a:p>
        </p:txBody>
      </p:sp>
      <p:sp>
        <p:nvSpPr>
          <p:cNvPr id="3" name="TextBox 2"/>
          <p:cNvSpPr txBox="1"/>
          <p:nvPr/>
        </p:nvSpPr>
        <p:spPr>
          <a:xfrm>
            <a:off x="381000" y="1164134"/>
            <a:ext cx="8077199" cy="5693866"/>
          </a:xfrm>
          <a:prstGeom prst="rect">
            <a:avLst/>
          </a:prstGeom>
          <a:noFill/>
        </p:spPr>
        <p:txBody>
          <a:bodyPr wrap="square" rtlCol="0">
            <a:spAutoFit/>
          </a:bodyPr>
          <a:lstStyle/>
          <a:p>
            <a:pPr lvl="0" algn="just"/>
            <a:r>
              <a:rPr lang="en-US" sz="2800" b="1" dirty="0" smtClean="0">
                <a:latin typeface="Times New Roman" pitchFamily="18" charset="0"/>
                <a:cs typeface="Times New Roman" pitchFamily="18" charset="0"/>
              </a:rPr>
              <a:t>Monsoon</a:t>
            </a:r>
            <a:r>
              <a:rPr lang="en-US" sz="2800" dirty="0" smtClean="0">
                <a:latin typeface="Times New Roman" pitchFamily="18" charset="0"/>
                <a:cs typeface="Times New Roman" pitchFamily="18" charset="0"/>
              </a:rPr>
              <a:t> or </a:t>
            </a:r>
            <a:r>
              <a:rPr lang="en-US" sz="2800" b="1" dirty="0" smtClean="0">
                <a:latin typeface="Times New Roman" pitchFamily="18" charset="0"/>
                <a:cs typeface="Times New Roman" pitchFamily="18" charset="0"/>
              </a:rPr>
              <a:t>rainy</a:t>
            </a:r>
            <a:r>
              <a:rPr lang="en-US" sz="2800" dirty="0" smtClean="0">
                <a:latin typeface="Times New Roman" pitchFamily="18" charset="0"/>
                <a:cs typeface="Times New Roman" pitchFamily="18" charset="0"/>
              </a:rPr>
              <a:t> season, lasting from June to September. The season is dominated by the humid southwest summer monsoon, which slowly sweeps across the country beginning in late May or early June. Monsoon rains begin to recede from North India at the beginning of October.</a:t>
            </a:r>
          </a:p>
          <a:p>
            <a:pPr algn="just"/>
            <a:r>
              <a:rPr lang="en-US" sz="2800" b="1" dirty="0" smtClean="0">
                <a:latin typeface="Times New Roman" pitchFamily="18" charset="0"/>
                <a:cs typeface="Times New Roman" pitchFamily="18" charset="0"/>
              </a:rPr>
              <a:t>Post-monsoon</a:t>
            </a:r>
            <a:r>
              <a:rPr lang="en-US" sz="2800" dirty="0" smtClean="0">
                <a:latin typeface="Times New Roman" pitchFamily="18" charset="0"/>
                <a:cs typeface="Times New Roman" pitchFamily="18" charset="0"/>
              </a:rPr>
              <a:t> season, lasting from October to December. South India typically receives more precipitation. Monsoon rains begin to recede from North India at the beginning of October. In northwestern India, October and November are usually cloudless. Parts of the country experience the dry northeast monsoon</a:t>
            </a:r>
            <a:endParaRPr lang="en-US" sz="2800" dirty="0">
              <a:latin typeface="Times New Roman" pitchFamily="18" charset="0"/>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550</TotalTime>
  <Words>210</Words>
  <Application>Microsoft Office PowerPoint</Application>
  <PresentationFormat>On-screen Show (4:3)</PresentationFormat>
  <Paragraphs>48</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Foundry</vt:lpstr>
      <vt:lpstr>Global &amp; Regional Climate Change</vt:lpstr>
      <vt:lpstr>Slide 2</vt:lpstr>
      <vt:lpstr>Factors effecting climate of India </vt:lpstr>
      <vt:lpstr>Slide 4</vt:lpstr>
      <vt:lpstr>Slide 5</vt:lpstr>
      <vt:lpstr>Slide 6</vt:lpstr>
      <vt:lpstr>Slide 7</vt:lpstr>
      <vt:lpstr>Seasons In India-1</vt:lpstr>
      <vt:lpstr>Seasons In India-2</vt:lpstr>
      <vt:lpstr>Slide 10</vt:lpstr>
      <vt:lpstr>Emerging Results –Temperature Projections</vt:lpstr>
      <vt:lpstr>Emerging Results – Projections for Precipitation</vt:lpstr>
      <vt:lpstr>Risk To Ecosystem And People In India</vt:lpstr>
      <vt:lpstr>References</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DELL</cp:lastModifiedBy>
  <cp:revision>49</cp:revision>
  <dcterms:created xsi:type="dcterms:W3CDTF">2017-12-03T15:34:47Z</dcterms:created>
  <dcterms:modified xsi:type="dcterms:W3CDTF">2017-12-07T20:54:32Z</dcterms:modified>
</cp:coreProperties>
</file>