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5" r:id="rId4"/>
    <p:sldId id="259" r:id="rId5"/>
    <p:sldId id="258" r:id="rId6"/>
    <p:sldId id="257" r:id="rId7"/>
    <p:sldId id="266" r:id="rId8"/>
    <p:sldId id="267" r:id="rId9"/>
    <p:sldId id="268" r:id="rId10"/>
    <p:sldId id="264"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nPc" initials="I" lastIdx="5" clrIdx="0">
    <p:extLst>
      <p:ext uri="{19B8F6BF-5375-455C-9EA6-DF929625EA0E}">
        <p15:presenceInfo xmlns:p15="http://schemas.microsoft.com/office/powerpoint/2012/main" userId="Iman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67" autoAdjust="0"/>
  </p:normalViewPr>
  <p:slideViewPr>
    <p:cSldViewPr snapToGrid="0">
      <p:cViewPr varScale="1">
        <p:scale>
          <a:sx n="61" d="100"/>
          <a:sy n="61"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1T21:40:32.247"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0-01T21:40:32.247"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0-01T21:55:59.494" idx="2">
    <p:pos x="10" y="10"/>
    <p:text>but the temperatures along the coast remain Mediterranean-like, with highs around 16/18 °C (61/64 °F) in winter, and 31/32 °C (88/90 °F) in summer.</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9C118-DF6F-4809-BEBD-5542C63B0FB8}" type="datetimeFigureOut">
              <a:rPr lang="en-GB" smtClean="0"/>
              <a:t>19/10/2017</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5F6C9-B56A-446A-BB3D-75084907B7DB}" type="slidenum">
              <a:rPr lang="en-GB" smtClean="0"/>
              <a:t>‹N°›</a:t>
            </a:fld>
            <a:endParaRPr lang="en-GB"/>
          </a:p>
        </p:txBody>
      </p:sp>
    </p:spTree>
    <p:extLst>
      <p:ext uri="{BB962C8B-B14F-4D97-AF65-F5344CB8AC3E}">
        <p14:creationId xmlns:p14="http://schemas.microsoft.com/office/powerpoint/2010/main" val="166387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estotravel.com/climate/tunisia/djerb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7725F6C9-B56A-446A-BB3D-75084907B7DB}" type="slidenum">
              <a:rPr lang="en-GB" smtClean="0"/>
              <a:t>1</a:t>
            </a:fld>
            <a:endParaRPr lang="en-GB"/>
          </a:p>
        </p:txBody>
      </p:sp>
    </p:spTree>
    <p:extLst>
      <p:ext uri="{BB962C8B-B14F-4D97-AF65-F5344CB8AC3E}">
        <p14:creationId xmlns:p14="http://schemas.microsoft.com/office/powerpoint/2010/main" val="133248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The rains follow the Mediterranean pattern on the coast, so they are more abundant in late autumn and winter, and become very rare in late spring and summer.</a:t>
            </a:r>
          </a:p>
          <a:p>
            <a:r>
              <a:rPr lang="en-GB" dirty="0" smtClean="0"/>
              <a:t>They are more abundant in the northern coast, where the weather fronts of Mediterranean or Atlantic origin pass more frequently in the winter months: in Tunis, precipitation amounts to 520 millimetres (20 inches) per year, most of which occur from October to April, while in summer it hardly ever rains; in Bizerte, in the far north, the rains are a bit more abundant, around 570 mm (22.5 in) per year.</a:t>
            </a:r>
            <a:endParaRPr lang="en-GB" dirty="0"/>
          </a:p>
        </p:txBody>
      </p:sp>
      <p:sp>
        <p:nvSpPr>
          <p:cNvPr id="4" name="Espace réservé du numéro de diapositive 3"/>
          <p:cNvSpPr>
            <a:spLocks noGrp="1"/>
          </p:cNvSpPr>
          <p:nvPr>
            <p:ph type="sldNum" sz="quarter" idx="10"/>
          </p:nvPr>
        </p:nvSpPr>
        <p:spPr/>
        <p:txBody>
          <a:bodyPr/>
          <a:lstStyle/>
          <a:p>
            <a:fld id="{7725F6C9-B56A-446A-BB3D-75084907B7DB}" type="slidenum">
              <a:rPr lang="en-GB" smtClean="0"/>
              <a:t>5</a:t>
            </a:fld>
            <a:endParaRPr lang="en-GB"/>
          </a:p>
        </p:txBody>
      </p:sp>
    </p:spTree>
    <p:extLst>
      <p:ext uri="{BB962C8B-B14F-4D97-AF65-F5344CB8AC3E}">
        <p14:creationId xmlns:p14="http://schemas.microsoft.com/office/powerpoint/2010/main" val="35318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In the south, the islands of </a:t>
            </a:r>
            <a:r>
              <a:rPr lang="en-GB" dirty="0" err="1" smtClean="0">
                <a:hlinkClick r:id="rId3"/>
              </a:rPr>
              <a:t>Djerba</a:t>
            </a:r>
            <a:r>
              <a:rPr lang="en-GB" dirty="0" smtClean="0"/>
              <a:t> and </a:t>
            </a:r>
            <a:r>
              <a:rPr lang="en-GB" dirty="0" err="1" smtClean="0"/>
              <a:t>Kerkennah</a:t>
            </a:r>
            <a:r>
              <a:rPr lang="en-GB" dirty="0" smtClean="0"/>
              <a:t> have a mild climate, but they too can receive the torrid wind from the desert</a:t>
            </a:r>
            <a:endParaRPr lang="en-GB" dirty="0"/>
          </a:p>
        </p:txBody>
      </p:sp>
      <p:sp>
        <p:nvSpPr>
          <p:cNvPr id="4" name="Espace réservé du numéro de diapositive 3"/>
          <p:cNvSpPr>
            <a:spLocks noGrp="1"/>
          </p:cNvSpPr>
          <p:nvPr>
            <p:ph type="sldNum" sz="quarter" idx="10"/>
          </p:nvPr>
        </p:nvSpPr>
        <p:spPr/>
        <p:txBody>
          <a:bodyPr/>
          <a:lstStyle/>
          <a:p>
            <a:fld id="{7725F6C9-B56A-446A-BB3D-75084907B7DB}" type="slidenum">
              <a:rPr lang="en-GB" smtClean="0"/>
              <a:t>9</a:t>
            </a:fld>
            <a:endParaRPr lang="en-GB"/>
          </a:p>
        </p:txBody>
      </p:sp>
    </p:spTree>
    <p:extLst>
      <p:ext uri="{BB962C8B-B14F-4D97-AF65-F5344CB8AC3E}">
        <p14:creationId xmlns:p14="http://schemas.microsoft.com/office/powerpoint/2010/main" val="369477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 which, however, alternate with cloudy and rainy periods, which last for a few days. </a:t>
            </a:r>
            <a:endParaRPr lang="en-GB" dirty="0"/>
          </a:p>
        </p:txBody>
      </p:sp>
      <p:sp>
        <p:nvSpPr>
          <p:cNvPr id="4" name="Espace réservé du numéro de diapositive 3"/>
          <p:cNvSpPr>
            <a:spLocks noGrp="1"/>
          </p:cNvSpPr>
          <p:nvPr>
            <p:ph type="sldNum" sz="quarter" idx="10"/>
          </p:nvPr>
        </p:nvSpPr>
        <p:spPr/>
        <p:txBody>
          <a:bodyPr/>
          <a:lstStyle/>
          <a:p>
            <a:fld id="{7725F6C9-B56A-446A-BB3D-75084907B7DB}" type="slidenum">
              <a:rPr lang="en-GB" smtClean="0"/>
              <a:t>10</a:t>
            </a:fld>
            <a:endParaRPr lang="en-GB"/>
          </a:p>
        </p:txBody>
      </p:sp>
    </p:spTree>
    <p:extLst>
      <p:ext uri="{BB962C8B-B14F-4D97-AF65-F5344CB8AC3E}">
        <p14:creationId xmlns:p14="http://schemas.microsoft.com/office/powerpoint/2010/main" val="247572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341167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262223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367860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393541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364732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4E34406E-A777-49BA-A84C-58772DB40D76}" type="datetimeFigureOut">
              <a:rPr lang="en-GB" smtClean="0"/>
              <a:t>19/10/2017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215655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4E34406E-A777-49BA-A84C-58772DB40D76}" type="datetimeFigureOut">
              <a:rPr lang="en-GB" smtClean="0"/>
              <a:t>19/10/2017</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157131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4E34406E-A777-49BA-A84C-58772DB40D76}" type="datetimeFigureOut">
              <a:rPr lang="en-GB" smtClean="0"/>
              <a:t>19/10/2017</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172883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34406E-A777-49BA-A84C-58772DB40D76}" type="datetimeFigureOut">
              <a:rPr lang="en-GB" smtClean="0"/>
              <a:t>19/10/2017</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309892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34406E-A777-49BA-A84C-58772DB40D76}" type="datetimeFigureOut">
              <a:rPr lang="en-GB" smtClean="0"/>
              <a:t>19/10/2017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42956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34406E-A777-49BA-A84C-58772DB40D76}" type="datetimeFigureOut">
              <a:rPr lang="en-GB" smtClean="0"/>
              <a:t>19/10/2017</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5E1B4B7-C02E-42DC-8390-43D3ACCB5F50}" type="slidenum">
              <a:rPr lang="en-GB" smtClean="0"/>
              <a:t>‹N°›</a:t>
            </a:fld>
            <a:endParaRPr lang="en-GB"/>
          </a:p>
        </p:txBody>
      </p:sp>
    </p:spTree>
    <p:extLst>
      <p:ext uri="{BB962C8B-B14F-4D97-AF65-F5344CB8AC3E}">
        <p14:creationId xmlns:p14="http://schemas.microsoft.com/office/powerpoint/2010/main" val="155576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4406E-A777-49BA-A84C-58772DB40D76}" type="datetimeFigureOut">
              <a:rPr lang="en-GB" smtClean="0"/>
              <a:t>19/10/2017</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B4B7-C02E-42DC-8390-43D3ACCB5F50}" type="slidenum">
              <a:rPr lang="en-GB" smtClean="0"/>
              <a:t>‹N°›</a:t>
            </a:fld>
            <a:endParaRPr lang="en-GB"/>
          </a:p>
        </p:txBody>
      </p:sp>
    </p:spTree>
    <p:extLst>
      <p:ext uri="{BB962C8B-B14F-4D97-AF65-F5344CB8AC3E}">
        <p14:creationId xmlns:p14="http://schemas.microsoft.com/office/powerpoint/2010/main" val="50778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s de recherche d'images pour « Tunis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83" y="5674435"/>
            <a:ext cx="975381" cy="894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s de recherche d'images pour « Tunisi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24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36483" y="2112579"/>
            <a:ext cx="8671033" cy="830997"/>
          </a:xfrm>
          <a:prstGeom prst="rect">
            <a:avLst/>
          </a:prstGeom>
          <a:noFill/>
        </p:spPr>
        <p:txBody>
          <a:bodyPr wrap="square" rtlCol="0">
            <a:spAutoFit/>
          </a:bodyPr>
          <a:lstStyle/>
          <a:p>
            <a:r>
              <a:rPr lang="fr-FR" sz="4800" dirty="0" smtClean="0">
                <a:solidFill>
                  <a:srgbClr val="002060"/>
                </a:solidFill>
                <a:latin typeface="Aharoni" panose="02010803020104030203" pitchFamily="2" charset="-79"/>
                <a:cs typeface="Aharoni" panose="02010803020104030203" pitchFamily="2" charset="-79"/>
              </a:rPr>
              <a:t>The </a:t>
            </a:r>
            <a:r>
              <a:rPr lang="fr-FR" sz="4800" dirty="0" err="1" smtClean="0">
                <a:solidFill>
                  <a:srgbClr val="002060"/>
                </a:solidFill>
                <a:latin typeface="Aharoni" panose="02010803020104030203" pitchFamily="2" charset="-79"/>
                <a:cs typeface="Aharoni" panose="02010803020104030203" pitchFamily="2" charset="-79"/>
              </a:rPr>
              <a:t>Climate</a:t>
            </a:r>
            <a:r>
              <a:rPr lang="fr-FR" sz="4800" dirty="0" smtClean="0">
                <a:solidFill>
                  <a:srgbClr val="002060"/>
                </a:solidFill>
                <a:latin typeface="Aharoni" panose="02010803020104030203" pitchFamily="2" charset="-79"/>
                <a:cs typeface="Aharoni" panose="02010803020104030203" pitchFamily="2" charset="-79"/>
              </a:rPr>
              <a:t> in </a:t>
            </a:r>
            <a:r>
              <a:rPr lang="fr-FR" sz="4800" dirty="0" err="1" smtClean="0">
                <a:solidFill>
                  <a:srgbClr val="002060"/>
                </a:solidFill>
                <a:latin typeface="Aharoni" panose="02010803020104030203" pitchFamily="2" charset="-79"/>
                <a:cs typeface="Aharoni" panose="02010803020104030203" pitchFamily="2" charset="-79"/>
              </a:rPr>
              <a:t>Tunisia</a:t>
            </a:r>
            <a:endParaRPr lang="en-GB" sz="48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3609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31076" y="599090"/>
            <a:ext cx="11461531" cy="2862322"/>
          </a:xfrm>
          <a:prstGeom prst="rect">
            <a:avLst/>
          </a:prstGeom>
          <a:noFill/>
        </p:spPr>
        <p:txBody>
          <a:bodyPr wrap="square" rtlCol="0">
            <a:spAutoFit/>
          </a:bodyPr>
          <a:lstStyle/>
          <a:p>
            <a:r>
              <a:rPr lang="en-GB" dirty="0"/>
              <a:t>The amount of </a:t>
            </a:r>
            <a:r>
              <a:rPr lang="en-GB" b="1" dirty="0"/>
              <a:t>sunshine</a:t>
            </a:r>
            <a:r>
              <a:rPr lang="en-GB" dirty="0"/>
              <a:t> in Tunisia is very good throughout the year on the east and south coast and in inland areas, while on the northern coast, from October to April there's no shortage of sunny </a:t>
            </a:r>
            <a:r>
              <a:rPr lang="en-GB" dirty="0" smtClean="0"/>
              <a:t>days.*</a:t>
            </a:r>
            <a:r>
              <a:rPr lang="en-GB" dirty="0"/>
              <a:t/>
            </a:r>
            <a:br>
              <a:rPr lang="en-GB" dirty="0"/>
            </a:br>
            <a:r>
              <a:rPr lang="en-GB" dirty="0"/>
              <a:t/>
            </a:r>
            <a:br>
              <a:rPr lang="en-GB" dirty="0"/>
            </a:br>
            <a:r>
              <a:rPr lang="en-GB" dirty="0"/>
              <a:t>In the northern part of the coast, the </a:t>
            </a:r>
            <a:r>
              <a:rPr lang="en-GB" b="1" dirty="0"/>
              <a:t>sea</a:t>
            </a:r>
            <a:r>
              <a:rPr lang="en-GB" dirty="0"/>
              <a:t> is warm enough for swimming from July to September, while it is definitely cool, if not cold, from December to May. </a:t>
            </a:r>
            <a:endParaRPr lang="en-GB" dirty="0" smtClean="0"/>
          </a:p>
          <a:p>
            <a:r>
              <a:rPr lang="en-GB" dirty="0"/>
              <a:t>In the southern part of the coast, the trend is similar, although the sea is slightly warmer, and it's still warm  </a:t>
            </a:r>
            <a:r>
              <a:rPr lang="en-GB" dirty="0" smtClean="0"/>
              <a:t>until October</a:t>
            </a:r>
            <a:r>
              <a:rPr lang="en-GB" dirty="0"/>
              <a:t>. </a:t>
            </a:r>
            <a:br>
              <a:rPr lang="en-GB" dirty="0"/>
            </a:br>
            <a:r>
              <a:rPr lang="en-GB" dirty="0"/>
              <a:t/>
            </a:r>
            <a:br>
              <a:rPr lang="en-GB" dirty="0"/>
            </a:br>
            <a:r>
              <a:rPr lang="en-GB" dirty="0"/>
              <a:t> </a:t>
            </a:r>
            <a:br>
              <a:rPr lang="en-GB" dirty="0"/>
            </a:br>
            <a:endParaRPr lang="en-GB" dirty="0"/>
          </a:p>
        </p:txBody>
      </p:sp>
      <p:pic>
        <p:nvPicPr>
          <p:cNvPr id="3" name="Image 2" descr="Monastir"/>
          <p:cNvPicPr/>
          <p:nvPr/>
        </p:nvPicPr>
        <p:blipFill>
          <a:blip r:embed="rId3">
            <a:extLst>
              <a:ext uri="{28A0092B-C50C-407E-A947-70E740481C1C}">
                <a14:useLocalDpi xmlns:a14="http://schemas.microsoft.com/office/drawing/2010/main" val="0"/>
              </a:ext>
            </a:extLst>
          </a:blip>
          <a:srcRect/>
          <a:stretch>
            <a:fillRect/>
          </a:stretch>
        </p:blipFill>
        <p:spPr bwMode="auto">
          <a:xfrm>
            <a:off x="993227" y="2914650"/>
            <a:ext cx="9175531" cy="3564978"/>
          </a:xfrm>
          <a:prstGeom prst="rect">
            <a:avLst/>
          </a:prstGeom>
          <a:noFill/>
          <a:ln>
            <a:noFill/>
          </a:ln>
        </p:spPr>
      </p:pic>
    </p:spTree>
    <p:extLst>
      <p:ext uri="{BB962C8B-B14F-4D97-AF65-F5344CB8AC3E}">
        <p14:creationId xmlns:p14="http://schemas.microsoft.com/office/powerpoint/2010/main" val="2762480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24000" y="0"/>
            <a:ext cx="9144000" cy="762000"/>
          </a:xfrm>
          <a:prstGeom prst="rect">
            <a:avLst/>
          </a:prstGeom>
          <a:noFill/>
          <a:ln w="9525">
            <a:noFill/>
            <a:miter lim="800000"/>
            <a:headEnd/>
            <a:tailEnd/>
          </a:ln>
          <a:effectLst/>
        </p:spPr>
        <p:txBody>
          <a:bodyPr anchor="ctr"/>
          <a:lstStyle/>
          <a:p>
            <a:pPr algn="ctr">
              <a:spcBef>
                <a:spcPct val="20000"/>
              </a:spcBef>
            </a:pPr>
            <a:endParaRPr lang="fr-FR" sz="4400" b="1" dirty="0">
              <a:solidFill>
                <a:srgbClr val="D82900"/>
              </a:solidFill>
              <a:latin typeface="Comic Sans MS" pitchFamily="66" charset="0"/>
            </a:endParaRPr>
          </a:p>
        </p:txBody>
      </p:sp>
      <p:sp>
        <p:nvSpPr>
          <p:cNvPr id="28675" name="Rectangle 3"/>
          <p:cNvSpPr>
            <a:spLocks noChangeArrowheads="1"/>
          </p:cNvSpPr>
          <p:nvPr/>
        </p:nvSpPr>
        <p:spPr bwMode="auto">
          <a:xfrm>
            <a:off x="1524000" y="1143000"/>
            <a:ext cx="9144000" cy="3857636"/>
          </a:xfrm>
          <a:prstGeom prst="rect">
            <a:avLst/>
          </a:prstGeom>
          <a:noFill/>
          <a:ln w="9525">
            <a:noFill/>
            <a:miter lim="800000"/>
            <a:headEnd/>
            <a:tailEnd/>
          </a:ln>
          <a:effectLst/>
        </p:spPr>
        <p:txBody>
          <a:bodyPr/>
          <a:lstStyle/>
          <a:p>
            <a:pPr marL="184150">
              <a:spcBef>
                <a:spcPct val="20000"/>
              </a:spcBef>
            </a:pPr>
            <a:endParaRPr lang="fr-FR" sz="2800" dirty="0">
              <a:solidFill>
                <a:srgbClr val="008000"/>
              </a:solidFill>
              <a:latin typeface="Comic Sans MS" pitchFamily="66" charset="0"/>
              <a:sym typeface="Wingdings 3" pitchFamily="18" charset="2"/>
            </a:endParaRPr>
          </a:p>
        </p:txBody>
      </p:sp>
      <p:sp>
        <p:nvSpPr>
          <p:cNvPr id="28676" name="Rectangle 4"/>
          <p:cNvSpPr>
            <a:spLocks noChangeArrowheads="1"/>
          </p:cNvSpPr>
          <p:nvPr/>
        </p:nvSpPr>
        <p:spPr bwMode="auto">
          <a:xfrm>
            <a:off x="1524000" y="2133600"/>
            <a:ext cx="9144000" cy="533400"/>
          </a:xfrm>
          <a:prstGeom prst="rect">
            <a:avLst/>
          </a:prstGeom>
          <a:noFill/>
          <a:ln w="9525">
            <a:noFill/>
            <a:miter lim="800000"/>
            <a:headEnd/>
            <a:tailEnd/>
          </a:ln>
          <a:effectLst/>
        </p:spPr>
        <p:txBody>
          <a:bodyPr/>
          <a:lstStyle/>
          <a:p>
            <a:pPr marL="184150">
              <a:spcBef>
                <a:spcPct val="20000"/>
              </a:spcBef>
            </a:pPr>
            <a:endParaRPr lang="fr-FR" sz="2800" dirty="0">
              <a:solidFill>
                <a:srgbClr val="008000"/>
              </a:solidFill>
              <a:latin typeface="Comic Sans MS" pitchFamily="66" charset="0"/>
              <a:sym typeface="Wingdings 3" pitchFamily="18" charset="2"/>
            </a:endParaRPr>
          </a:p>
        </p:txBody>
      </p:sp>
      <p:sp>
        <p:nvSpPr>
          <p:cNvPr id="28677" name="Rectangle 5"/>
          <p:cNvSpPr>
            <a:spLocks noChangeArrowheads="1"/>
          </p:cNvSpPr>
          <p:nvPr/>
        </p:nvSpPr>
        <p:spPr bwMode="auto">
          <a:xfrm>
            <a:off x="1524000" y="3162300"/>
            <a:ext cx="9144000" cy="533400"/>
          </a:xfrm>
          <a:prstGeom prst="rect">
            <a:avLst/>
          </a:prstGeom>
          <a:noFill/>
          <a:ln w="9525">
            <a:noFill/>
            <a:miter lim="800000"/>
            <a:headEnd/>
            <a:tailEnd/>
          </a:ln>
          <a:effectLst/>
        </p:spPr>
        <p:txBody>
          <a:bodyPr/>
          <a:lstStyle/>
          <a:p>
            <a:pPr marL="184150">
              <a:spcBef>
                <a:spcPct val="20000"/>
              </a:spcBef>
            </a:pPr>
            <a:endParaRPr lang="fr-FR" sz="2800" dirty="0">
              <a:solidFill>
                <a:srgbClr val="008000"/>
              </a:solidFill>
              <a:latin typeface="Comic Sans MS" pitchFamily="66" charset="0"/>
              <a:sym typeface="Wingdings 3" pitchFamily="18" charset="2"/>
            </a:endParaRPr>
          </a:p>
        </p:txBody>
      </p:sp>
      <p:sp>
        <p:nvSpPr>
          <p:cNvPr id="7" name="Rectangle 6"/>
          <p:cNvSpPr/>
          <p:nvPr/>
        </p:nvSpPr>
        <p:spPr>
          <a:xfrm>
            <a:off x="2095472" y="1500174"/>
            <a:ext cx="8072494" cy="2677656"/>
          </a:xfrm>
          <a:prstGeom prst="rect">
            <a:avLst/>
          </a:prstGeom>
        </p:spPr>
        <p:txBody>
          <a:bodyPr wrap="square">
            <a:spAutoFit/>
          </a:bodyPr>
          <a:lstStyle/>
          <a:p>
            <a:pPr algn="ctr"/>
            <a:r>
              <a:rPr lang="fr-FR" sz="7200" b="1" dirty="0" err="1">
                <a:solidFill>
                  <a:srgbClr val="0070C0"/>
                </a:solidFill>
              </a:rPr>
              <a:t>Thanks</a:t>
            </a:r>
            <a:r>
              <a:rPr lang="fr-FR" sz="7200" b="1" dirty="0">
                <a:solidFill>
                  <a:srgbClr val="0070C0"/>
                </a:solidFill>
              </a:rPr>
              <a:t> for </a:t>
            </a:r>
            <a:r>
              <a:rPr lang="fr-FR" sz="7200" b="1" dirty="0" err="1">
                <a:solidFill>
                  <a:srgbClr val="0070C0"/>
                </a:solidFill>
              </a:rPr>
              <a:t>your</a:t>
            </a:r>
            <a:r>
              <a:rPr lang="fr-FR" sz="7200" b="1" dirty="0">
                <a:solidFill>
                  <a:srgbClr val="0070C0"/>
                </a:solidFill>
              </a:rPr>
              <a:t> attention</a:t>
            </a:r>
          </a:p>
          <a:p>
            <a:pPr algn="just"/>
            <a:endParaRPr lang="fr-FR" sz="2400" dirty="0">
              <a:solidFill>
                <a:prstClr val="black"/>
              </a:solidFill>
              <a:latin typeface="Times New Roman" pitchFamily="18" charset="0"/>
              <a:cs typeface="Times New Roman" pitchFamily="18" charset="0"/>
              <a:sym typeface="Wingdings 3" pitchFamily="18" charset="2"/>
            </a:endParaRPr>
          </a:p>
        </p:txBody>
      </p:sp>
      <p:pic>
        <p:nvPicPr>
          <p:cNvPr id="8" name="Picture 2" descr="C:\Users\imad\Desktop\Fish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88552" y="4386705"/>
            <a:ext cx="14287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imad\Desktop\zebrastill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1634" y="3376613"/>
            <a:ext cx="12954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imad\Desktop\rainbow_trout_swimming_l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85950" y="1500175"/>
            <a:ext cx="1445788" cy="6747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imad\Desktop\angelfish.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68788" y="5293943"/>
            <a:ext cx="882554" cy="1116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imad\Desktop\trutt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804576" y="892863"/>
            <a:ext cx="1428750" cy="50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100"/>
                                  </p:stCondLst>
                                  <p:iterate type="wd">
                                    <p:tmAbs val="30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100"/>
                                  </p:stCondLst>
                                  <p:childTnLst>
                                    <p:animMotion origin="layout" path="M -0.0974 0.13774 L 1.29652 0.22176 " pathEditMode="relative" rAng="0" ptsTypes="AA">
                                      <p:cBhvr>
                                        <p:cTn id="8" dur="5600" fill="hold"/>
                                        <p:tgtEl>
                                          <p:spTgt spid="10"/>
                                        </p:tgtEl>
                                        <p:attrNameLst>
                                          <p:attrName>ppt_x</p:attrName>
                                          <p:attrName>ppt_y</p:attrName>
                                        </p:attrNameLst>
                                      </p:cBhvr>
                                      <p:rCtr x="69687" y="4190"/>
                                    </p:animMotion>
                                  </p:childTnLst>
                                </p:cTn>
                              </p:par>
                              <p:par>
                                <p:cTn id="9" presetID="42" presetClass="path" presetSubtype="0" accel="50000" decel="50000" fill="hold" nodeType="withEffect">
                                  <p:stCondLst>
                                    <p:cond delay="0"/>
                                  </p:stCondLst>
                                  <p:childTnLst>
                                    <p:animMotion origin="layout" path="M 2.5E-6 -4.50867E-6 L 1.24028 0.00394 " pathEditMode="relative" rAng="0" ptsTypes="AA">
                                      <p:cBhvr>
                                        <p:cTn id="10" dur="6100" fill="hold"/>
                                        <p:tgtEl>
                                          <p:spTgt spid="11"/>
                                        </p:tgtEl>
                                        <p:attrNameLst>
                                          <p:attrName>ppt_x</p:attrName>
                                          <p:attrName>ppt_y</p:attrName>
                                        </p:attrNameLst>
                                      </p:cBhvr>
                                      <p:rCtr x="62014" y="185"/>
                                    </p:animMotion>
                                  </p:childTnLst>
                                </p:cTn>
                              </p:par>
                              <p:par>
                                <p:cTn id="11" presetID="42" presetClass="path" presetSubtype="0" accel="50000" decel="50000" fill="hold" nodeType="withEffect">
                                  <p:stCondLst>
                                    <p:cond delay="200"/>
                                  </p:stCondLst>
                                  <p:childTnLst>
                                    <p:animMotion origin="layout" path="M -4.16667E-6 1.11111E-6 L 1.23681 0.40208 " pathEditMode="relative" rAng="0" ptsTypes="AA">
                                      <p:cBhvr>
                                        <p:cTn id="12" dur="6000" fill="hold"/>
                                        <p:tgtEl>
                                          <p:spTgt spid="9"/>
                                        </p:tgtEl>
                                        <p:attrNameLst>
                                          <p:attrName>ppt_x</p:attrName>
                                          <p:attrName>ppt_y</p:attrName>
                                        </p:attrNameLst>
                                      </p:cBhvr>
                                      <p:rCtr x="61840" y="20093"/>
                                    </p:animMotion>
                                  </p:childTnLst>
                                </p:cTn>
                              </p:par>
                              <p:par>
                                <p:cTn id="13" presetID="42" presetClass="path" presetSubtype="0" accel="71000" decel="29000" fill="hold" nodeType="withEffect">
                                  <p:stCondLst>
                                    <p:cond delay="0"/>
                                  </p:stCondLst>
                                  <p:childTnLst>
                                    <p:animMotion origin="layout" path="M 2.22222E-6 -2.76596E-6 L -1.3066 -0.17067 " pathEditMode="relative" rAng="0" ptsTypes="AA">
                                      <p:cBhvr>
                                        <p:cTn id="14" dur="5700" fill="hold"/>
                                        <p:tgtEl>
                                          <p:spTgt spid="8"/>
                                        </p:tgtEl>
                                        <p:attrNameLst>
                                          <p:attrName>ppt_x</p:attrName>
                                          <p:attrName>ppt_y</p:attrName>
                                        </p:attrNameLst>
                                      </p:cBhvr>
                                      <p:rCtr x="-65330" y="-8534"/>
                                    </p:animMotion>
                                  </p:childTnLst>
                                </p:cTn>
                              </p:par>
                              <p:par>
                                <p:cTn id="15" presetID="42" presetClass="path" presetSubtype="0" accel="50000" decel="50000" fill="hold" nodeType="withEffect">
                                  <p:stCondLst>
                                    <p:cond delay="0"/>
                                  </p:stCondLst>
                                  <p:childTnLst>
                                    <p:animMotion origin="layout" path="M 1.11111E-6 -2.48844E-6 L -1.36181 -0.03423 " pathEditMode="relative" rAng="0" ptsTypes="AA">
                                      <p:cBhvr>
                                        <p:cTn id="16" dur="6200" fill="hold"/>
                                        <p:tgtEl>
                                          <p:spTgt spid="13"/>
                                        </p:tgtEl>
                                        <p:attrNameLst>
                                          <p:attrName>ppt_x</p:attrName>
                                          <p:attrName>ppt_y</p:attrName>
                                        </p:attrNameLst>
                                      </p:cBhvr>
                                      <p:rCtr x="-68090" y="-171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300"/>
                                  </p:iterate>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ésultats de recherche d'images pour « tunisia m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14" y="302653"/>
            <a:ext cx="7472986" cy="655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30"/>
                                        </p:tgtEl>
                                        <p:attrNameLst>
                                          <p:attrName>ppt_x</p:attrName>
                                        </p:attrNameLst>
                                      </p:cBhvr>
                                      <p:tavLst>
                                        <p:tav tm="0">
                                          <p:val>
                                            <p:strVal val="ppt_x"/>
                                          </p:val>
                                        </p:tav>
                                        <p:tav tm="100000">
                                          <p:val>
                                            <p:strVal val="ppt_x"/>
                                          </p:val>
                                        </p:tav>
                                      </p:tavLst>
                                    </p:anim>
                                    <p:anim calcmode="lin" valueType="num">
                                      <p:cBhvr additive="base">
                                        <p:cTn id="11" dur="500"/>
                                        <p:tgtEl>
                                          <p:spTgt spid="1030"/>
                                        </p:tgtEl>
                                        <p:attrNameLst>
                                          <p:attrName>ppt_y</p:attrName>
                                        </p:attrNameLst>
                                      </p:cBhvr>
                                      <p:tavLst>
                                        <p:tav tm="0">
                                          <p:val>
                                            <p:strVal val="ppt_y"/>
                                          </p:val>
                                        </p:tav>
                                        <p:tav tm="100000">
                                          <p:val>
                                            <p:strVal val="1+ppt_h/2"/>
                                          </p:val>
                                        </p:tav>
                                      </p:tavLst>
                                    </p:anim>
                                    <p:set>
                                      <p:cBhvr>
                                        <p:cTn id="12"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ésultats de recherche d'images pour « tunisia m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47" y="-40180"/>
            <a:ext cx="73152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834907" y="302653"/>
            <a:ext cx="4214487" cy="1200329"/>
          </a:xfrm>
          <a:prstGeom prst="rect">
            <a:avLst/>
          </a:prstGeom>
          <a:noFill/>
        </p:spPr>
        <p:txBody>
          <a:bodyPr wrap="none" rtlCol="0">
            <a:spAutoFit/>
          </a:bodyPr>
          <a:lstStyle/>
          <a:p>
            <a:r>
              <a:rPr lang="en-GB" dirty="0" smtClean="0"/>
              <a:t>In </a:t>
            </a:r>
            <a:r>
              <a:rPr lang="en-GB" dirty="0"/>
              <a:t>Tunisia the climate is </a:t>
            </a:r>
          </a:p>
          <a:p>
            <a:r>
              <a:rPr lang="en-GB" b="1" dirty="0" smtClean="0"/>
              <a:t>Mediterranean</a:t>
            </a:r>
            <a:r>
              <a:rPr lang="en-GB" dirty="0" smtClean="0">
                <a:effectLst/>
              </a:rPr>
              <a:t> (</a:t>
            </a:r>
            <a:r>
              <a:rPr lang="en-GB" dirty="0"/>
              <a:t>with mild, rainy </a:t>
            </a:r>
            <a:endParaRPr lang="en-GB" dirty="0" smtClean="0"/>
          </a:p>
          <a:p>
            <a:r>
              <a:rPr lang="en-GB" dirty="0" smtClean="0"/>
              <a:t>winters </a:t>
            </a:r>
            <a:r>
              <a:rPr lang="en-GB" dirty="0"/>
              <a:t>and hot, sunny </a:t>
            </a:r>
            <a:r>
              <a:rPr lang="en-GB" dirty="0" smtClean="0"/>
              <a:t>and dry</a:t>
            </a:r>
          </a:p>
          <a:p>
            <a:r>
              <a:rPr lang="en-GB" dirty="0" smtClean="0"/>
              <a:t>summers</a:t>
            </a:r>
            <a:r>
              <a:rPr lang="en-GB" dirty="0" smtClean="0">
                <a:effectLst/>
              </a:rPr>
              <a:t>) on the northern Coast </a:t>
            </a:r>
            <a:r>
              <a:rPr lang="fr-FR" dirty="0" smtClean="0"/>
              <a:t>                </a:t>
            </a:r>
            <a:endParaRPr lang="en-GB" dirty="0"/>
          </a:p>
        </p:txBody>
      </p:sp>
      <p:sp>
        <p:nvSpPr>
          <p:cNvPr id="8" name="Ellipse 7"/>
          <p:cNvSpPr/>
          <p:nvPr/>
        </p:nvSpPr>
        <p:spPr>
          <a:xfrm>
            <a:off x="1944686" y="-40180"/>
            <a:ext cx="3312665" cy="79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8"/>
          <p:cNvSpPr txBox="1"/>
          <p:nvPr/>
        </p:nvSpPr>
        <p:spPr>
          <a:xfrm>
            <a:off x="8834907" y="2537138"/>
            <a:ext cx="3232597" cy="2862322"/>
          </a:xfrm>
          <a:prstGeom prst="rect">
            <a:avLst/>
          </a:prstGeom>
          <a:noFill/>
        </p:spPr>
        <p:txBody>
          <a:bodyPr wrap="square" rtlCol="0">
            <a:spAutoFit/>
          </a:bodyPr>
          <a:lstStyle/>
          <a:p>
            <a:r>
              <a:rPr lang="en-GB" dirty="0"/>
              <a:t>it is </a:t>
            </a:r>
            <a:r>
              <a:rPr lang="en-GB" b="1" dirty="0"/>
              <a:t>semi-desert </a:t>
            </a:r>
            <a:r>
              <a:rPr lang="en-GB" b="1" dirty="0" smtClean="0"/>
              <a:t>to </a:t>
            </a:r>
            <a:r>
              <a:rPr lang="en-GB" b="1" dirty="0"/>
              <a:t>desert</a:t>
            </a:r>
            <a:r>
              <a:rPr lang="en-GB" dirty="0" smtClean="0">
                <a:effectLst/>
              </a:rPr>
              <a:t> in inland areas. The east coast, from the Gulf of </a:t>
            </a:r>
            <a:r>
              <a:rPr lang="en-GB" dirty="0" err="1" smtClean="0">
                <a:effectLst/>
              </a:rPr>
              <a:t>Hammamet</a:t>
            </a:r>
            <a:r>
              <a:rPr lang="en-GB" dirty="0" smtClean="0">
                <a:effectLst/>
              </a:rPr>
              <a:t> towards the south, receives little rainfall, and going towards the south becomes even less rainy, until it becomes desert in the </a:t>
            </a:r>
            <a:r>
              <a:rPr lang="en-GB" dirty="0" smtClean="0">
                <a:effectLst/>
              </a:rPr>
              <a:t>southern most </a:t>
            </a:r>
            <a:r>
              <a:rPr lang="en-GB" dirty="0" smtClean="0">
                <a:effectLst/>
              </a:rPr>
              <a:t>part (from the Gulf of </a:t>
            </a:r>
            <a:r>
              <a:rPr lang="en-GB" dirty="0" err="1" smtClean="0">
                <a:effectLst/>
              </a:rPr>
              <a:t>Gabès</a:t>
            </a:r>
            <a:r>
              <a:rPr lang="en-GB" dirty="0" smtClean="0">
                <a:effectLst/>
              </a:rPr>
              <a:t> to the border with Libya)</a:t>
            </a:r>
            <a:endParaRPr lang="en-GB" dirty="0"/>
          </a:p>
        </p:txBody>
      </p:sp>
      <p:sp>
        <p:nvSpPr>
          <p:cNvPr id="10" name="Ellipse 9"/>
          <p:cNvSpPr/>
          <p:nvPr/>
        </p:nvSpPr>
        <p:spPr>
          <a:xfrm flipH="1" flipV="1">
            <a:off x="3231930" y="751491"/>
            <a:ext cx="3733223" cy="416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8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ésultats de recherche d'images pour « tunisia ma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34" y="1"/>
            <a:ext cx="73152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6595" y="154853"/>
            <a:ext cx="2321662" cy="340576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9246595" y="3560618"/>
            <a:ext cx="1098959" cy="646331"/>
          </a:xfrm>
          <a:prstGeom prst="rect">
            <a:avLst/>
          </a:prstGeom>
          <a:noFill/>
        </p:spPr>
        <p:txBody>
          <a:bodyPr wrap="square" rtlCol="0">
            <a:spAutoFit/>
          </a:bodyPr>
          <a:lstStyle/>
          <a:p>
            <a:r>
              <a:rPr lang="fr-FR" b="1" dirty="0" smtClean="0">
                <a:solidFill>
                  <a:schemeClr val="accent2">
                    <a:lumMod val="75000"/>
                  </a:schemeClr>
                </a:solidFill>
              </a:rPr>
              <a:t>39-42 </a:t>
            </a:r>
            <a:r>
              <a:rPr lang="fr-FR" b="1" dirty="0" smtClean="0">
                <a:solidFill>
                  <a:schemeClr val="accent2">
                    <a:lumMod val="75000"/>
                  </a:schemeClr>
                </a:solidFill>
              </a:rPr>
              <a:t>°C</a:t>
            </a:r>
          </a:p>
          <a:p>
            <a:r>
              <a:rPr lang="fr-FR" b="1" dirty="0" smtClean="0">
                <a:solidFill>
                  <a:schemeClr val="accent2">
                    <a:lumMod val="75000"/>
                  </a:schemeClr>
                </a:solidFill>
              </a:rPr>
              <a:t>(88/90°F)</a:t>
            </a:r>
            <a:endParaRPr lang="en-GB" b="1" dirty="0">
              <a:solidFill>
                <a:schemeClr val="accent2">
                  <a:lumMod val="75000"/>
                </a:schemeClr>
              </a:solidFill>
            </a:endParaRPr>
          </a:p>
        </p:txBody>
      </p:sp>
      <p:sp>
        <p:nvSpPr>
          <p:cNvPr id="9" name="ZoneTexte 8"/>
          <p:cNvSpPr txBox="1"/>
          <p:nvPr/>
        </p:nvSpPr>
        <p:spPr>
          <a:xfrm>
            <a:off x="10483811" y="3560618"/>
            <a:ext cx="1219200" cy="665018"/>
          </a:xfrm>
          <a:prstGeom prst="rect">
            <a:avLst/>
          </a:prstGeom>
          <a:noFill/>
        </p:spPr>
        <p:txBody>
          <a:bodyPr wrap="square" rtlCol="0">
            <a:spAutoFit/>
          </a:bodyPr>
          <a:lstStyle/>
          <a:p>
            <a:r>
              <a:rPr lang="fr-FR" b="1" dirty="0" smtClean="0">
                <a:solidFill>
                  <a:schemeClr val="accent2">
                    <a:lumMod val="75000"/>
                  </a:schemeClr>
                </a:solidFill>
              </a:rPr>
              <a:t>14-15 </a:t>
            </a:r>
            <a:r>
              <a:rPr lang="fr-FR" b="1" dirty="0" smtClean="0">
                <a:solidFill>
                  <a:schemeClr val="accent2">
                    <a:lumMod val="75000"/>
                  </a:schemeClr>
                </a:solidFill>
              </a:rPr>
              <a:t>°C</a:t>
            </a:r>
          </a:p>
          <a:p>
            <a:r>
              <a:rPr lang="fr-FR" b="1" dirty="0" smtClean="0">
                <a:solidFill>
                  <a:schemeClr val="accent2">
                    <a:lumMod val="75000"/>
                  </a:schemeClr>
                </a:solidFill>
              </a:rPr>
              <a:t>(61/64°F)</a:t>
            </a:r>
            <a:endParaRPr lang="en-GB" b="1" dirty="0">
              <a:solidFill>
                <a:schemeClr val="accent2">
                  <a:lumMod val="75000"/>
                </a:schemeClr>
              </a:solidFill>
            </a:endParaRPr>
          </a:p>
        </p:txBody>
      </p:sp>
      <p:sp>
        <p:nvSpPr>
          <p:cNvPr id="2" name="ZoneTexte 1"/>
          <p:cNvSpPr txBox="1"/>
          <p:nvPr/>
        </p:nvSpPr>
        <p:spPr>
          <a:xfrm>
            <a:off x="8572551" y="4533912"/>
            <a:ext cx="2995706" cy="1785104"/>
          </a:xfrm>
          <a:prstGeom prst="rect">
            <a:avLst/>
          </a:prstGeom>
          <a:noFill/>
        </p:spPr>
        <p:txBody>
          <a:bodyPr wrap="square" rtlCol="0">
            <a:spAutoFit/>
          </a:bodyPr>
          <a:lstStyle/>
          <a:p>
            <a:r>
              <a:rPr lang="en-GB" sz="2000" b="1" dirty="0">
                <a:solidFill>
                  <a:srgbClr val="00B0F0"/>
                </a:solidFill>
              </a:rPr>
              <a:t>Precipitation </a:t>
            </a:r>
            <a:r>
              <a:rPr lang="en-GB" dirty="0"/>
              <a:t>decreases to </a:t>
            </a:r>
            <a:r>
              <a:rPr lang="en-GB" b="1" dirty="0"/>
              <a:t>300/400 mm </a:t>
            </a:r>
            <a:r>
              <a:rPr lang="en-GB" dirty="0"/>
              <a:t>(12/16 in) per year in the Gulf </a:t>
            </a:r>
            <a:r>
              <a:rPr lang="en-GB" dirty="0" smtClean="0"/>
              <a:t>of </a:t>
            </a:r>
            <a:r>
              <a:rPr lang="en-GB" b="1" dirty="0" err="1" smtClean="0"/>
              <a:t>Hammamet</a:t>
            </a:r>
            <a:r>
              <a:rPr lang="en-GB" dirty="0"/>
              <a:t>, </a:t>
            </a:r>
            <a:r>
              <a:rPr lang="en-GB" dirty="0" smtClean="0"/>
              <a:t> and </a:t>
            </a:r>
            <a:r>
              <a:rPr lang="en-GB" dirty="0"/>
              <a:t>to about </a:t>
            </a:r>
            <a:r>
              <a:rPr lang="en-GB" b="1" dirty="0"/>
              <a:t>200 mm </a:t>
            </a:r>
            <a:r>
              <a:rPr lang="en-GB" dirty="0"/>
              <a:t>(8 in) in the Gulf of </a:t>
            </a:r>
            <a:r>
              <a:rPr lang="en-GB" b="1" dirty="0" err="1"/>
              <a:t>Gabès</a:t>
            </a:r>
            <a:r>
              <a:rPr lang="en-GB" b="1" dirty="0"/>
              <a:t>.</a:t>
            </a:r>
            <a:r>
              <a:rPr lang="en-GB" dirty="0"/>
              <a:t> </a:t>
            </a:r>
          </a:p>
        </p:txBody>
      </p:sp>
      <p:sp>
        <p:nvSpPr>
          <p:cNvPr id="7" name="Ellipse 6"/>
          <p:cNvSpPr/>
          <p:nvPr/>
        </p:nvSpPr>
        <p:spPr>
          <a:xfrm>
            <a:off x="4540470" y="154853"/>
            <a:ext cx="1610262" cy="79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p:cNvSpPr/>
          <p:nvPr/>
        </p:nvSpPr>
        <p:spPr>
          <a:xfrm>
            <a:off x="4109545" y="3092111"/>
            <a:ext cx="2041186" cy="79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32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164" y="568036"/>
            <a:ext cx="10695709" cy="3970318"/>
          </a:xfrm>
          <a:prstGeom prst="rect">
            <a:avLst/>
          </a:prstGeom>
          <a:noFill/>
        </p:spPr>
        <p:txBody>
          <a:bodyPr wrap="square" rtlCol="0">
            <a:spAutoFit/>
          </a:bodyPr>
          <a:lstStyle/>
          <a:p>
            <a:r>
              <a:rPr lang="en-GB" dirty="0"/>
              <a:t> </a:t>
            </a:r>
            <a:br>
              <a:rPr lang="en-GB" dirty="0"/>
            </a:br>
            <a:r>
              <a:rPr lang="en-GB" dirty="0"/>
              <a:t> </a:t>
            </a:r>
            <a:endParaRPr lang="en-GB"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3076" name="Picture 4" descr="Résultats de recherche d'images pour « rain and temperature graph Tunis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821" y="1084475"/>
            <a:ext cx="7644535" cy="37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4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4952" y="0"/>
            <a:ext cx="11461531" cy="2092881"/>
          </a:xfrm>
          <a:prstGeom prst="rect">
            <a:avLst/>
          </a:prstGeom>
          <a:noFill/>
        </p:spPr>
        <p:txBody>
          <a:bodyPr wrap="square" rtlCol="0">
            <a:spAutoFit/>
          </a:bodyPr>
          <a:lstStyle/>
          <a:p>
            <a:r>
              <a:rPr lang="en-GB" dirty="0"/>
              <a:t/>
            </a:r>
            <a:br>
              <a:rPr lang="en-GB" dirty="0"/>
            </a:br>
            <a:endParaRPr lang="en-GB" sz="2000" b="1" dirty="0" smtClean="0">
              <a:effectLst>
                <a:outerShdw blurRad="38100" dist="38100" dir="2700000" algn="tl">
                  <a:srgbClr val="000000">
                    <a:alpha val="43137"/>
                  </a:srgbClr>
                </a:outerShdw>
              </a:effectLst>
            </a:endParaRPr>
          </a:p>
          <a:p>
            <a:r>
              <a:rPr lang="en-GB" sz="2000" b="1" dirty="0" smtClean="0">
                <a:effectLst>
                  <a:outerShdw blurRad="38100" dist="38100" dir="2700000" algn="tl">
                    <a:srgbClr val="000000">
                      <a:alpha val="43137"/>
                    </a:srgbClr>
                  </a:outerShdw>
                </a:effectLst>
              </a:rPr>
              <a:t>In </a:t>
            </a:r>
            <a:r>
              <a:rPr lang="en-GB" sz="2000" b="1" dirty="0">
                <a:effectLst>
                  <a:outerShdw blurRad="38100" dist="38100" dir="2700000" algn="tl">
                    <a:srgbClr val="000000">
                      <a:alpha val="43137"/>
                    </a:srgbClr>
                  </a:outerShdw>
                </a:effectLst>
              </a:rPr>
              <a:t>the northwest</a:t>
            </a:r>
            <a:r>
              <a:rPr lang="en-GB" dirty="0"/>
              <a:t>, there are </a:t>
            </a:r>
            <a:r>
              <a:rPr lang="en-GB" b="1" dirty="0"/>
              <a:t>hilly and mountainous areas</a:t>
            </a:r>
            <a:r>
              <a:rPr lang="en-GB" dirty="0"/>
              <a:t> </a:t>
            </a:r>
            <a:r>
              <a:rPr lang="en-GB" dirty="0" smtClean="0"/>
              <a:t>which </a:t>
            </a:r>
            <a:r>
              <a:rPr lang="en-GB" dirty="0"/>
              <a:t>in winter can be cold and may even experience snowfalls, while in summer they are hot during the day, but remain quite cool at night. </a:t>
            </a:r>
            <a:br>
              <a:rPr lang="en-GB" dirty="0"/>
            </a:br>
            <a:r>
              <a:rPr lang="en-GB" dirty="0"/>
              <a:t/>
            </a:r>
            <a:br>
              <a:rPr lang="en-GB" dirty="0"/>
            </a:br>
            <a:r>
              <a:rPr lang="en-GB" dirty="0"/>
              <a:t> </a:t>
            </a:r>
            <a:br>
              <a:rPr lang="en-GB" dirty="0"/>
            </a:br>
            <a:endParaRPr lang="en-GB" dirty="0"/>
          </a:p>
        </p:txBody>
      </p:sp>
      <p:pic>
        <p:nvPicPr>
          <p:cNvPr id="2050" name="Picture 2" descr="Résultats de recherche d'images pour « tabarka forests tunis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2" y="1550724"/>
            <a:ext cx="3626789" cy="26262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s de recherche d'images pour « tabarka forests tunis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717" y="1550724"/>
            <a:ext cx="4758383" cy="30374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associ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584" y="4140017"/>
            <a:ext cx="3589133" cy="261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0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4952" y="160338"/>
            <a:ext cx="11745310" cy="2308324"/>
          </a:xfrm>
          <a:prstGeom prst="rect">
            <a:avLst/>
          </a:prstGeom>
          <a:noFill/>
        </p:spPr>
        <p:txBody>
          <a:bodyPr wrap="square" rtlCol="0">
            <a:spAutoFit/>
          </a:bodyPr>
          <a:lstStyle/>
          <a:p>
            <a:r>
              <a:rPr lang="en-GB" dirty="0"/>
              <a:t/>
            </a:r>
            <a:br>
              <a:rPr lang="en-GB" dirty="0"/>
            </a:br>
            <a:r>
              <a:rPr lang="en-GB" dirty="0" smtClean="0"/>
              <a:t>In </a:t>
            </a:r>
            <a:r>
              <a:rPr lang="en-GB" dirty="0"/>
              <a:t>the </a:t>
            </a:r>
            <a:r>
              <a:rPr lang="en-GB" b="1" dirty="0" smtClean="0"/>
              <a:t>desert</a:t>
            </a:r>
            <a:r>
              <a:rPr lang="en-GB" dirty="0" smtClean="0"/>
              <a:t>, </a:t>
            </a:r>
            <a:r>
              <a:rPr lang="en-GB" dirty="0"/>
              <a:t>the temperature range is wider than on the coast, so that in winter, night-time temperatures can drop a few degrees below freezing </a:t>
            </a:r>
            <a:r>
              <a:rPr lang="en-GB" dirty="0" smtClean="0"/>
              <a:t>0 </a:t>
            </a:r>
            <a:r>
              <a:rPr lang="en-GB" dirty="0"/>
              <a:t>°C </a:t>
            </a:r>
            <a:r>
              <a:rPr lang="en-GB" dirty="0" smtClean="0"/>
              <a:t>, </a:t>
            </a:r>
            <a:r>
              <a:rPr lang="en-GB" dirty="0"/>
              <a:t>while in summer the highest recorded temperatures are remarkable: about </a:t>
            </a:r>
            <a:r>
              <a:rPr lang="en-GB" dirty="0" smtClean="0"/>
              <a:t>45</a:t>
            </a:r>
            <a:r>
              <a:rPr lang="en-GB" dirty="0" smtClean="0"/>
              <a:t> </a:t>
            </a:r>
            <a:r>
              <a:rPr lang="en-GB" dirty="0"/>
              <a:t>°C </a:t>
            </a:r>
            <a:r>
              <a:rPr lang="en-GB" dirty="0" smtClean="0"/>
              <a:t> </a:t>
            </a:r>
            <a:r>
              <a:rPr lang="en-GB" dirty="0"/>
              <a:t>in the southern part of the desert</a:t>
            </a:r>
            <a:r>
              <a:rPr lang="en-GB" dirty="0" smtClean="0"/>
              <a:t>.</a:t>
            </a:r>
          </a:p>
          <a:p>
            <a:endParaRPr lang="en-GB" dirty="0"/>
          </a:p>
          <a:p>
            <a:r>
              <a:rPr lang="en-GB" dirty="0"/>
              <a:t/>
            </a:r>
            <a:br>
              <a:rPr lang="en-GB" dirty="0"/>
            </a:br>
            <a:r>
              <a:rPr lang="en-GB" dirty="0"/>
              <a:t> </a:t>
            </a:r>
            <a:br>
              <a:rPr lang="en-GB" dirty="0"/>
            </a:br>
            <a:endParaRPr lang="en-GB" dirty="0"/>
          </a:p>
        </p:txBody>
      </p:sp>
      <p:sp>
        <p:nvSpPr>
          <p:cNvPr id="3" name="AutoShape 4" descr="Résultats de recherche d'images pour « desert of Tunisi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s://liliakamoun.files.wordpress.com/2011/05/tunis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52" y="1876513"/>
            <a:ext cx="5212576" cy="31718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976" y="1876513"/>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4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4952" y="0"/>
            <a:ext cx="11461531" cy="2862322"/>
          </a:xfrm>
          <a:prstGeom prst="rect">
            <a:avLst/>
          </a:prstGeom>
          <a:noFill/>
        </p:spPr>
        <p:txBody>
          <a:bodyPr wrap="square" rtlCol="0">
            <a:spAutoFit/>
          </a:bodyPr>
          <a:lstStyle/>
          <a:p>
            <a:r>
              <a:rPr lang="en-GB" dirty="0"/>
              <a:t/>
            </a:r>
            <a:br>
              <a:rPr lang="en-GB" dirty="0"/>
            </a:br>
            <a:r>
              <a:rPr lang="en-GB" dirty="0" smtClean="0"/>
              <a:t>The </a:t>
            </a:r>
            <a:r>
              <a:rPr lang="en-GB" dirty="0"/>
              <a:t>rains in the desert region are scarce throughout the year, but they are even scarcer in summer, when only very few showers occur</a:t>
            </a:r>
            <a:r>
              <a:rPr lang="en-GB" dirty="0" smtClean="0"/>
              <a:t>.</a:t>
            </a:r>
            <a:r>
              <a:rPr lang="en-GB" dirty="0"/>
              <a:t> </a:t>
            </a:r>
            <a:br>
              <a:rPr lang="en-GB" dirty="0"/>
            </a:br>
            <a:r>
              <a:rPr lang="en-GB" dirty="0"/>
              <a:t>In the desert area, there is also a large salt lake, </a:t>
            </a:r>
            <a:r>
              <a:rPr lang="en-GB" i="1" dirty="0" err="1"/>
              <a:t>Chott</a:t>
            </a:r>
            <a:r>
              <a:rPr lang="en-GB" i="1" dirty="0"/>
              <a:t> el-</a:t>
            </a:r>
            <a:r>
              <a:rPr lang="en-GB" i="1" dirty="0" err="1"/>
              <a:t>Jerid</a:t>
            </a:r>
            <a:r>
              <a:rPr lang="en-GB" dirty="0"/>
              <a:t>, almost entirely dry, witness of a past when the climate was more humid. The few remaining waterholes have different colours, depending on the salt that prevails in each of them, offering an unusual view. </a:t>
            </a:r>
            <a:br>
              <a:rPr lang="en-GB" dirty="0"/>
            </a:br>
            <a:r>
              <a:rPr lang="en-GB" dirty="0"/>
              <a:t/>
            </a:r>
            <a:br>
              <a:rPr lang="en-GB" dirty="0"/>
            </a:br>
            <a:r>
              <a:rPr lang="en-GB" dirty="0"/>
              <a:t/>
            </a:r>
            <a:br>
              <a:rPr lang="en-GB" dirty="0"/>
            </a:br>
            <a:r>
              <a:rPr lang="en-GB" dirty="0"/>
              <a:t> </a:t>
            </a:r>
            <a:br>
              <a:rPr lang="en-GB" dirty="0"/>
            </a:br>
            <a:endParaRPr lang="en-GB" dirty="0"/>
          </a:p>
        </p:txBody>
      </p:sp>
      <p:pic>
        <p:nvPicPr>
          <p:cNvPr id="4098" name="Picture 2" descr="Résultats de recherche d'images pour « chott el jerid la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145" y="2049519"/>
            <a:ext cx="8797158" cy="390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0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4952" y="0"/>
            <a:ext cx="11461531" cy="2308324"/>
          </a:xfrm>
          <a:prstGeom prst="rect">
            <a:avLst/>
          </a:prstGeom>
          <a:noFill/>
        </p:spPr>
        <p:txBody>
          <a:bodyPr wrap="square" rtlCol="0">
            <a:spAutoFit/>
          </a:bodyPr>
          <a:lstStyle/>
          <a:p>
            <a:r>
              <a:rPr lang="en-GB" dirty="0"/>
              <a:t/>
            </a:r>
            <a:br>
              <a:rPr lang="en-GB" dirty="0"/>
            </a:br>
            <a:r>
              <a:rPr lang="en-GB" b="1" u="sng" dirty="0" smtClean="0"/>
              <a:t>Desert effect:</a:t>
            </a:r>
          </a:p>
          <a:p>
            <a:r>
              <a:rPr lang="en-GB" dirty="0" smtClean="0"/>
              <a:t>Coastal </a:t>
            </a:r>
            <a:r>
              <a:rPr lang="en-GB" dirty="0"/>
              <a:t>and mountainous regions of Tunisia may be affected by the </a:t>
            </a:r>
            <a:r>
              <a:rPr lang="en-GB" b="1" dirty="0"/>
              <a:t>desert wind</a:t>
            </a:r>
            <a:r>
              <a:rPr lang="en-GB" dirty="0"/>
              <a:t>, which causes an increase in temperature by several degrees, but also a drop in relative humidity, and may also bring sandstorms. During these periods it can be hot, especially from June to September, when the temperature can exceed 40 °C (104 °F) in Tunis and along the east coast.  </a:t>
            </a:r>
            <a:br>
              <a:rPr lang="en-GB" dirty="0"/>
            </a:br>
            <a:r>
              <a:rPr lang="en-GB" dirty="0"/>
              <a:t> </a:t>
            </a:r>
            <a:br>
              <a:rPr lang="en-GB" dirty="0"/>
            </a:br>
            <a:endParaRPr lang="en-GB" dirty="0"/>
          </a:p>
        </p:txBody>
      </p:sp>
      <p:pic>
        <p:nvPicPr>
          <p:cNvPr id="5122" name="Picture 2" descr="File:Tunisia map of Köppen climate classific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354" y="1430721"/>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rot="1299004">
            <a:off x="6274844" y="1964069"/>
            <a:ext cx="1891862" cy="576322"/>
          </a:xfrm>
          <a:prstGeom prst="ellipse">
            <a:avLst/>
          </a:prstGeom>
          <a:noFill/>
          <a:ln>
            <a:solidFill>
              <a:schemeClr val="accent1">
                <a:shade val="50000"/>
              </a:schemeClr>
            </a:solidFill>
          </a:ln>
          <a:effectLst>
            <a:glow rad="127000">
              <a:schemeClr val="accent1">
                <a:alpha val="63000"/>
              </a:schemeClr>
            </a:glow>
            <a:reflection stA="7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rot="1299004">
            <a:off x="7501122" y="3900336"/>
            <a:ext cx="282386" cy="348071"/>
          </a:xfrm>
          <a:prstGeom prst="ellipse">
            <a:avLst/>
          </a:prstGeom>
          <a:noFill/>
          <a:ln>
            <a:solidFill>
              <a:schemeClr val="accent1">
                <a:shade val="50000"/>
              </a:schemeClr>
            </a:solidFill>
          </a:ln>
          <a:effectLst>
            <a:glow rad="127000">
              <a:schemeClr val="accent1">
                <a:alpha val="63000"/>
              </a:schemeClr>
            </a:glow>
            <a:reflection stA="7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rot="1299004">
            <a:off x="7696562" y="4405652"/>
            <a:ext cx="282386" cy="348071"/>
          </a:xfrm>
          <a:prstGeom prst="ellipse">
            <a:avLst/>
          </a:prstGeom>
          <a:noFill/>
          <a:ln>
            <a:solidFill>
              <a:schemeClr val="accent1">
                <a:shade val="50000"/>
              </a:schemeClr>
            </a:solidFill>
          </a:ln>
          <a:effectLst>
            <a:glow rad="127000">
              <a:schemeClr val="accent1">
                <a:alpha val="63000"/>
              </a:schemeClr>
            </a:glow>
            <a:reflection stA="7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2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93</Words>
  <Application>Microsoft Office PowerPoint</Application>
  <PresentationFormat>Grand écran</PresentationFormat>
  <Paragraphs>41</Paragraphs>
  <Slides>11</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Aharoni</vt:lpstr>
      <vt:lpstr>Arial</vt:lpstr>
      <vt:lpstr>Calibri</vt:lpstr>
      <vt:lpstr>Calibri Light</vt:lpstr>
      <vt:lpstr>Comic Sans MS</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ImanPc</dc:creator>
  <cp:lastModifiedBy>ImanPc</cp:lastModifiedBy>
  <cp:revision>29</cp:revision>
  <dcterms:created xsi:type="dcterms:W3CDTF">2017-10-01T20:30:27Z</dcterms:created>
  <dcterms:modified xsi:type="dcterms:W3CDTF">2017-10-19T19:03:41Z</dcterms:modified>
</cp:coreProperties>
</file>