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64" r:id="rId5"/>
    <p:sldId id="258" r:id="rId6"/>
    <p:sldId id="260" r:id="rId7"/>
    <p:sldId id="261" r:id="rId8"/>
    <p:sldId id="266" r:id="rId9"/>
    <p:sldId id="265" r:id="rId10"/>
    <p:sldId id="268" r:id="rId11"/>
    <p:sldId id="269" r:id="rId12"/>
    <p:sldId id="270" r:id="rId13"/>
    <p:sldId id="271" r:id="rId1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4" d="100"/>
          <a:sy n="84" d="100"/>
        </p:scale>
        <p:origin x="60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3547557840617E-2"/>
          <c:y val="7.623318385650224E-2"/>
          <c:w val="0.91259640102827766"/>
          <c:h val="0.83856502242152464"/>
        </c:manualLayout>
      </c:layout>
      <c:barChart>
        <c:barDir val="col"/>
        <c:grouping val="clustered"/>
        <c:varyColors val="0"/>
        <c:ser>
          <c:idx val="0"/>
          <c:order val="0"/>
          <c:tx>
            <c:v>Irregularity Index</c:v>
          </c:tx>
          <c:spPr>
            <a:solidFill>
              <a:srgbClr val="00FFFF"/>
            </a:solidFill>
            <a:ln w="12700">
              <a:solidFill>
                <a:srgbClr val="000000"/>
              </a:solidFill>
              <a:prstDash val="solid"/>
            </a:ln>
          </c:spPr>
          <c:invertIfNegative val="0"/>
          <c:cat>
            <c:strRef>
              <c:f>Sheet4!$A$1:$A$88</c:f>
              <c:strCache>
                <c:ptCount val="88"/>
                <c:pt idx="0">
                  <c:v>1918-1919</c:v>
                </c:pt>
                <c:pt idx="1">
                  <c:v>1919-1920</c:v>
                </c:pt>
                <c:pt idx="2">
                  <c:v>1920-1921</c:v>
                </c:pt>
                <c:pt idx="3">
                  <c:v>1921-1922</c:v>
                </c:pt>
                <c:pt idx="4">
                  <c:v>1922-1923</c:v>
                </c:pt>
                <c:pt idx="5">
                  <c:v>1923-1924</c:v>
                </c:pt>
                <c:pt idx="6">
                  <c:v>1924-1925</c:v>
                </c:pt>
                <c:pt idx="7">
                  <c:v>1925-1926</c:v>
                </c:pt>
                <c:pt idx="8">
                  <c:v>1926-1927</c:v>
                </c:pt>
                <c:pt idx="9">
                  <c:v>1927-1928</c:v>
                </c:pt>
                <c:pt idx="10">
                  <c:v>1928-1929</c:v>
                </c:pt>
                <c:pt idx="11">
                  <c:v>1929-1930</c:v>
                </c:pt>
                <c:pt idx="12">
                  <c:v>1930-1931</c:v>
                </c:pt>
                <c:pt idx="13">
                  <c:v>1931-1932</c:v>
                </c:pt>
                <c:pt idx="14">
                  <c:v>1932-1933</c:v>
                </c:pt>
                <c:pt idx="15">
                  <c:v>1933-1934</c:v>
                </c:pt>
                <c:pt idx="16">
                  <c:v>1934-1935</c:v>
                </c:pt>
                <c:pt idx="17">
                  <c:v>1935-1936</c:v>
                </c:pt>
                <c:pt idx="18">
                  <c:v>1936-1937</c:v>
                </c:pt>
                <c:pt idx="19">
                  <c:v>1937-1938</c:v>
                </c:pt>
                <c:pt idx="20">
                  <c:v>1938-1939</c:v>
                </c:pt>
                <c:pt idx="21">
                  <c:v>1939-1940</c:v>
                </c:pt>
                <c:pt idx="22">
                  <c:v>1940-1941</c:v>
                </c:pt>
                <c:pt idx="23">
                  <c:v>1941-1942</c:v>
                </c:pt>
                <c:pt idx="24">
                  <c:v>1942-1943</c:v>
                </c:pt>
                <c:pt idx="25">
                  <c:v>1943-1944</c:v>
                </c:pt>
                <c:pt idx="26">
                  <c:v>1944-1945</c:v>
                </c:pt>
                <c:pt idx="27">
                  <c:v>1945-1946</c:v>
                </c:pt>
                <c:pt idx="28">
                  <c:v>1946-1947</c:v>
                </c:pt>
                <c:pt idx="29">
                  <c:v>1947-1948</c:v>
                </c:pt>
                <c:pt idx="30">
                  <c:v>1948-1949</c:v>
                </c:pt>
                <c:pt idx="31">
                  <c:v>1949-1950</c:v>
                </c:pt>
                <c:pt idx="32">
                  <c:v>1950-1951</c:v>
                </c:pt>
                <c:pt idx="33">
                  <c:v>1951-1952</c:v>
                </c:pt>
                <c:pt idx="34">
                  <c:v>1952-1953</c:v>
                </c:pt>
                <c:pt idx="35">
                  <c:v>1953-1954</c:v>
                </c:pt>
                <c:pt idx="36">
                  <c:v>1954-1955</c:v>
                </c:pt>
                <c:pt idx="37">
                  <c:v>1955-1956</c:v>
                </c:pt>
                <c:pt idx="38">
                  <c:v>1956-1957</c:v>
                </c:pt>
                <c:pt idx="39">
                  <c:v>1957-1958</c:v>
                </c:pt>
                <c:pt idx="40">
                  <c:v>1958-1959</c:v>
                </c:pt>
                <c:pt idx="41">
                  <c:v>1959-1960</c:v>
                </c:pt>
                <c:pt idx="42">
                  <c:v>1960-1961</c:v>
                </c:pt>
                <c:pt idx="43">
                  <c:v>1961-1962</c:v>
                </c:pt>
                <c:pt idx="44">
                  <c:v>1962-1963</c:v>
                </c:pt>
                <c:pt idx="45">
                  <c:v>1963-1964</c:v>
                </c:pt>
                <c:pt idx="46">
                  <c:v>1964-1965</c:v>
                </c:pt>
                <c:pt idx="47">
                  <c:v>1965-1966</c:v>
                </c:pt>
                <c:pt idx="48">
                  <c:v>1966-1967</c:v>
                </c:pt>
                <c:pt idx="49">
                  <c:v>1967-1968</c:v>
                </c:pt>
                <c:pt idx="50">
                  <c:v>1968-1969</c:v>
                </c:pt>
                <c:pt idx="51">
                  <c:v>1969-1970</c:v>
                </c:pt>
                <c:pt idx="52">
                  <c:v>1970-1971</c:v>
                </c:pt>
                <c:pt idx="53">
                  <c:v>1971-1972</c:v>
                </c:pt>
                <c:pt idx="54">
                  <c:v>1972-1973</c:v>
                </c:pt>
                <c:pt idx="55">
                  <c:v>1973-1974</c:v>
                </c:pt>
                <c:pt idx="56">
                  <c:v>1974-1975</c:v>
                </c:pt>
                <c:pt idx="57">
                  <c:v>1975-1976</c:v>
                </c:pt>
                <c:pt idx="58">
                  <c:v>1976-1977</c:v>
                </c:pt>
                <c:pt idx="59">
                  <c:v>1977-1978</c:v>
                </c:pt>
                <c:pt idx="60">
                  <c:v>1978-1979</c:v>
                </c:pt>
                <c:pt idx="61">
                  <c:v>1979-1980</c:v>
                </c:pt>
                <c:pt idx="62">
                  <c:v>1980-1981</c:v>
                </c:pt>
                <c:pt idx="63">
                  <c:v>1981-1982</c:v>
                </c:pt>
                <c:pt idx="64">
                  <c:v>1982-1983</c:v>
                </c:pt>
                <c:pt idx="65">
                  <c:v>1983-1984</c:v>
                </c:pt>
                <c:pt idx="66">
                  <c:v>1984-1985</c:v>
                </c:pt>
                <c:pt idx="67">
                  <c:v>1985-1986</c:v>
                </c:pt>
                <c:pt idx="68">
                  <c:v>1986-1987</c:v>
                </c:pt>
                <c:pt idx="69">
                  <c:v>1987-1988</c:v>
                </c:pt>
                <c:pt idx="70">
                  <c:v>1988-1989</c:v>
                </c:pt>
                <c:pt idx="71">
                  <c:v>1989-1990</c:v>
                </c:pt>
                <c:pt idx="72">
                  <c:v>1990-1991</c:v>
                </c:pt>
                <c:pt idx="73">
                  <c:v>1991-1992</c:v>
                </c:pt>
                <c:pt idx="74">
                  <c:v>1992-1993</c:v>
                </c:pt>
                <c:pt idx="75">
                  <c:v>1993-1994</c:v>
                </c:pt>
                <c:pt idx="76">
                  <c:v>1994-1995</c:v>
                </c:pt>
                <c:pt idx="77">
                  <c:v>1995-1996</c:v>
                </c:pt>
                <c:pt idx="78">
                  <c:v>1996-1997</c:v>
                </c:pt>
                <c:pt idx="79">
                  <c:v>1997-1998</c:v>
                </c:pt>
                <c:pt idx="80">
                  <c:v>1998-1999</c:v>
                </c:pt>
                <c:pt idx="81">
                  <c:v>1999-2000</c:v>
                </c:pt>
                <c:pt idx="82">
                  <c:v>2000-2001</c:v>
                </c:pt>
                <c:pt idx="83">
                  <c:v>2001-2002</c:v>
                </c:pt>
                <c:pt idx="84">
                  <c:v>2002-2003</c:v>
                </c:pt>
                <c:pt idx="85">
                  <c:v>2003-2004</c:v>
                </c:pt>
                <c:pt idx="86">
                  <c:v>2004-2005</c:v>
                </c:pt>
                <c:pt idx="87">
                  <c:v>2005-2006</c:v>
                </c:pt>
              </c:strCache>
            </c:strRef>
          </c:cat>
          <c:val>
            <c:numRef>
              <c:f>Sheet4!$C$1:$C$88</c:f>
              <c:numCache>
                <c:formatCode>General</c:formatCode>
                <c:ptCount val="88"/>
                <c:pt idx="0">
                  <c:v>1.8118219774715425</c:v>
                </c:pt>
                <c:pt idx="1">
                  <c:v>1.0285763209011365</c:v>
                </c:pt>
                <c:pt idx="2">
                  <c:v>-0.39550669104505637</c:v>
                </c:pt>
                <c:pt idx="3">
                  <c:v>0.31653481492804003</c:v>
                </c:pt>
                <c:pt idx="4">
                  <c:v>-0.46671084164236604</c:v>
                </c:pt>
                <c:pt idx="5">
                  <c:v>-0.32430254044774676</c:v>
                </c:pt>
                <c:pt idx="6">
                  <c:v>0.1029223631361111</c:v>
                </c:pt>
                <c:pt idx="7">
                  <c:v>1.099780471498446</c:v>
                </c:pt>
                <c:pt idx="8">
                  <c:v>1.9542302786661616</c:v>
                </c:pt>
                <c:pt idx="9">
                  <c:v>-0.46671084164236604</c:v>
                </c:pt>
                <c:pt idx="10">
                  <c:v>1.099780471498446</c:v>
                </c:pt>
                <c:pt idx="11">
                  <c:v>0.88616801970651715</c:v>
                </c:pt>
                <c:pt idx="12">
                  <c:v>-0.32430254044774676</c:v>
                </c:pt>
                <c:pt idx="13">
                  <c:v>-1.0363440464208431</c:v>
                </c:pt>
                <c:pt idx="14">
                  <c:v>-1.8907938535885589</c:v>
                </c:pt>
                <c:pt idx="15">
                  <c:v>-1.0363440464208431</c:v>
                </c:pt>
                <c:pt idx="16">
                  <c:v>0.53014726671996892</c:v>
                </c:pt>
                <c:pt idx="17">
                  <c:v>-1.0363440464208431</c:v>
                </c:pt>
                <c:pt idx="18">
                  <c:v>0.67255556791458826</c:v>
                </c:pt>
                <c:pt idx="19">
                  <c:v>1.099780471498446</c:v>
                </c:pt>
                <c:pt idx="20">
                  <c:v>0.74375971851189782</c:v>
                </c:pt>
                <c:pt idx="21">
                  <c:v>-0.32430254044774676</c:v>
                </c:pt>
                <c:pt idx="22">
                  <c:v>-0.32430254044774676</c:v>
                </c:pt>
                <c:pt idx="23">
                  <c:v>0.1029223631361111</c:v>
                </c:pt>
                <c:pt idx="24">
                  <c:v>1.4558012244849943</c:v>
                </c:pt>
                <c:pt idx="25">
                  <c:v>3.1718212538801457E-2</c:v>
                </c:pt>
                <c:pt idx="26">
                  <c:v>2.2390468810554003</c:v>
                </c:pt>
                <c:pt idx="27">
                  <c:v>-0.75152744403160454</c:v>
                </c:pt>
                <c:pt idx="28">
                  <c:v>-0.89393574522622388</c:v>
                </c:pt>
                <c:pt idx="29">
                  <c:v>1.099780471498446</c:v>
                </c:pt>
                <c:pt idx="30">
                  <c:v>0.67255556791458826</c:v>
                </c:pt>
                <c:pt idx="31">
                  <c:v>0.31653481492804003</c:v>
                </c:pt>
                <c:pt idx="32">
                  <c:v>-1.0363440464208431</c:v>
                </c:pt>
                <c:pt idx="33">
                  <c:v>1.3845970738876845</c:v>
                </c:pt>
                <c:pt idx="34">
                  <c:v>2.2390468810554003</c:v>
                </c:pt>
                <c:pt idx="35">
                  <c:v>0.81496386910920748</c:v>
                </c:pt>
                <c:pt idx="36">
                  <c:v>-0.46671084164236604</c:v>
                </c:pt>
                <c:pt idx="37">
                  <c:v>-0.32430254044774676</c:v>
                </c:pt>
                <c:pt idx="38">
                  <c:v>-0.18189423925312745</c:v>
                </c:pt>
                <c:pt idx="39">
                  <c:v>-0.60911914283698532</c:v>
                </c:pt>
                <c:pt idx="40">
                  <c:v>-0.89393574522622388</c:v>
                </c:pt>
                <c:pt idx="41">
                  <c:v>-1.9619980041858684</c:v>
                </c:pt>
                <c:pt idx="42">
                  <c:v>-0.39550669104505637</c:v>
                </c:pt>
                <c:pt idx="43">
                  <c:v>-0.32430254044774676</c:v>
                </c:pt>
                <c:pt idx="44">
                  <c:v>-0.11069008865581782</c:v>
                </c:pt>
                <c:pt idx="45">
                  <c:v>0.1029223631361111</c:v>
                </c:pt>
                <c:pt idx="46">
                  <c:v>1.0285763209011365</c:v>
                </c:pt>
                <c:pt idx="47">
                  <c:v>-0.32430254044774676</c:v>
                </c:pt>
                <c:pt idx="48">
                  <c:v>0.81496386910920748</c:v>
                </c:pt>
                <c:pt idx="49">
                  <c:v>0.53014726671996892</c:v>
                </c:pt>
                <c:pt idx="50">
                  <c:v>1.9542302786661616</c:v>
                </c:pt>
                <c:pt idx="51">
                  <c:v>-3.9485938058508183E-2</c:v>
                </c:pt>
                <c:pt idx="52">
                  <c:v>0.21684900409180652</c:v>
                </c:pt>
                <c:pt idx="53">
                  <c:v>0.1029223631361111</c:v>
                </c:pt>
                <c:pt idx="54">
                  <c:v>-1.7483855523939396</c:v>
                </c:pt>
                <c:pt idx="55">
                  <c:v>1.0285763209011365</c:v>
                </c:pt>
                <c:pt idx="56">
                  <c:v>-0.11069008865581782</c:v>
                </c:pt>
                <c:pt idx="57">
                  <c:v>0.45894311612265931</c:v>
                </c:pt>
                <c:pt idx="58">
                  <c:v>0.1029223631361111</c:v>
                </c:pt>
                <c:pt idx="59">
                  <c:v>-0.60911914283698532</c:v>
                </c:pt>
                <c:pt idx="60">
                  <c:v>-1.3923647994073913</c:v>
                </c:pt>
                <c:pt idx="61">
                  <c:v>1.8118219774715425</c:v>
                </c:pt>
                <c:pt idx="62">
                  <c:v>1.9542302786661616</c:v>
                </c:pt>
                <c:pt idx="63">
                  <c:v>-0.46671084164236604</c:v>
                </c:pt>
                <c:pt idx="64">
                  <c:v>0.38773896552534964</c:v>
                </c:pt>
                <c:pt idx="65">
                  <c:v>-0.75152744403160454</c:v>
                </c:pt>
                <c:pt idx="66">
                  <c:v>-0.39550669104505637</c:v>
                </c:pt>
                <c:pt idx="67">
                  <c:v>-1.4635689500047009</c:v>
                </c:pt>
                <c:pt idx="68">
                  <c:v>-0.60911914283698532</c:v>
                </c:pt>
                <c:pt idx="69">
                  <c:v>-0.32430254044774676</c:v>
                </c:pt>
                <c:pt idx="70">
                  <c:v>-0.89393574522622388</c:v>
                </c:pt>
                <c:pt idx="71">
                  <c:v>-1.1787523476154624</c:v>
                </c:pt>
                <c:pt idx="72">
                  <c:v>-0.60911914283698532</c:v>
                </c:pt>
                <c:pt idx="73">
                  <c:v>1.5982095256796136</c:v>
                </c:pt>
                <c:pt idx="74">
                  <c:v>0.24533066433073036</c:v>
                </c:pt>
                <c:pt idx="75">
                  <c:v>-0.32430254044774676</c:v>
                </c:pt>
                <c:pt idx="76">
                  <c:v>-0.46671084164236604</c:v>
                </c:pt>
                <c:pt idx="77">
                  <c:v>-0.60911914283698532</c:v>
                </c:pt>
                <c:pt idx="78">
                  <c:v>-0.75152744403160454</c:v>
                </c:pt>
                <c:pt idx="79">
                  <c:v>-1.6059772511993202</c:v>
                </c:pt>
                <c:pt idx="80">
                  <c:v>-2.033202154783178</c:v>
                </c:pt>
                <c:pt idx="81">
                  <c:v>-1.1075481970181527</c:v>
                </c:pt>
                <c:pt idx="82">
                  <c:v>-0.7230457837926807</c:v>
                </c:pt>
                <c:pt idx="83">
                  <c:v>-0.46671084164236604</c:v>
                </c:pt>
                <c:pt idx="84">
                  <c:v>1.2421887726930654</c:v>
                </c:pt>
                <c:pt idx="85">
                  <c:v>0.24533066433073036</c:v>
                </c:pt>
                <c:pt idx="86">
                  <c:v>-0.49519250188128988</c:v>
                </c:pt>
                <c:pt idx="87">
                  <c:v>-0.45247001152290411</c:v>
                </c:pt>
              </c:numCache>
            </c:numRef>
          </c:val>
        </c:ser>
        <c:dLbls>
          <c:showLegendKey val="0"/>
          <c:showVal val="0"/>
          <c:showCatName val="0"/>
          <c:showSerName val="0"/>
          <c:showPercent val="0"/>
          <c:showBubbleSize val="0"/>
        </c:dLbls>
        <c:gapWidth val="150"/>
        <c:axId val="-1570764624"/>
        <c:axId val="-1570785840"/>
      </c:barChart>
      <c:scatterChart>
        <c:scatterStyle val="smoothMarker"/>
        <c:varyColors val="0"/>
        <c:ser>
          <c:idx val="1"/>
          <c:order val="1"/>
          <c:tx>
            <c:v>Mov. Ave. (4 per.)</c:v>
          </c:tx>
          <c:spPr>
            <a:ln w="12700">
              <a:solidFill>
                <a:srgbClr val="000080"/>
              </a:solidFill>
              <a:prstDash val="solid"/>
            </a:ln>
          </c:spPr>
          <c:marker>
            <c:symbol val="square"/>
            <c:size val="6"/>
            <c:spPr>
              <a:solidFill>
                <a:srgbClr val="FFFF99"/>
              </a:solidFill>
              <a:ln>
                <a:solidFill>
                  <a:srgbClr val="000080"/>
                </a:solidFill>
                <a:prstDash val="solid"/>
              </a:ln>
            </c:spPr>
          </c:marker>
          <c:yVal>
            <c:numRef>
              <c:f>Sheet4!$D$1:$D$88</c:f>
              <c:numCache>
                <c:formatCode>General</c:formatCode>
                <c:ptCount val="88"/>
                <c:pt idx="3">
                  <c:v>0.69035660556391565</c:v>
                </c:pt>
                <c:pt idx="4">
                  <c:v>0.12072340078543853</c:v>
                </c:pt>
                <c:pt idx="5">
                  <c:v>-0.21749631455178231</c:v>
                </c:pt>
                <c:pt idx="6">
                  <c:v>-9.288905100649042E-2</c:v>
                </c:pt>
                <c:pt idx="7">
                  <c:v>0.1029223631361111</c:v>
                </c:pt>
                <c:pt idx="8">
                  <c:v>0.70815764321324293</c:v>
                </c:pt>
                <c:pt idx="9">
                  <c:v>0.67255556791458815</c:v>
                </c:pt>
                <c:pt idx="10">
                  <c:v>0.92177009500517193</c:v>
                </c:pt>
                <c:pt idx="11">
                  <c:v>0.86836698205718976</c:v>
                </c:pt>
                <c:pt idx="12">
                  <c:v>0.29873377727871264</c:v>
                </c:pt>
                <c:pt idx="13">
                  <c:v>0.15632547608409336</c:v>
                </c:pt>
                <c:pt idx="14">
                  <c:v>-0.59131810518765793</c:v>
                </c:pt>
                <c:pt idx="15">
                  <c:v>-1.0719461217194979</c:v>
                </c:pt>
                <c:pt idx="16">
                  <c:v>-0.85833366992756899</c:v>
                </c:pt>
                <c:pt idx="17">
                  <c:v>-0.85833366992756899</c:v>
                </c:pt>
                <c:pt idx="18">
                  <c:v>-0.21749631455178225</c:v>
                </c:pt>
                <c:pt idx="19">
                  <c:v>0.31653481492804003</c:v>
                </c:pt>
                <c:pt idx="20">
                  <c:v>0.36993792787602225</c:v>
                </c:pt>
                <c:pt idx="21">
                  <c:v>0.54794830436929631</c:v>
                </c:pt>
                <c:pt idx="22">
                  <c:v>0.29873377727871259</c:v>
                </c:pt>
                <c:pt idx="23">
                  <c:v>4.951925018812886E-2</c:v>
                </c:pt>
                <c:pt idx="24">
                  <c:v>0.227529626681403</c:v>
                </c:pt>
                <c:pt idx="25">
                  <c:v>0.31653481492804003</c:v>
                </c:pt>
                <c:pt idx="26">
                  <c:v>0.95737217030382671</c:v>
                </c:pt>
                <c:pt idx="27">
                  <c:v>0.74375971851189782</c:v>
                </c:pt>
                <c:pt idx="28">
                  <c:v>0.15632547608409333</c:v>
                </c:pt>
                <c:pt idx="29">
                  <c:v>0.42334104082400448</c:v>
                </c:pt>
                <c:pt idx="30">
                  <c:v>3.1718212538801471E-2</c:v>
                </c:pt>
                <c:pt idx="31">
                  <c:v>0.29873377727871264</c:v>
                </c:pt>
                <c:pt idx="32">
                  <c:v>0.26313170198005781</c:v>
                </c:pt>
                <c:pt idx="33">
                  <c:v>0.33433585257736742</c:v>
                </c:pt>
                <c:pt idx="34">
                  <c:v>0.72595868086257054</c:v>
                </c:pt>
                <c:pt idx="35">
                  <c:v>0.85056594440786237</c:v>
                </c:pt>
                <c:pt idx="36">
                  <c:v>0.99297424560248149</c:v>
                </c:pt>
                <c:pt idx="37">
                  <c:v>0.5657493420186237</c:v>
                </c:pt>
                <c:pt idx="38">
                  <c:v>-3.9485938058508169E-2</c:v>
                </c:pt>
                <c:pt idx="39">
                  <c:v>-0.39550669104505637</c:v>
                </c:pt>
                <c:pt idx="40">
                  <c:v>-0.50231291694102087</c:v>
                </c:pt>
                <c:pt idx="41">
                  <c:v>-0.91173678287555115</c:v>
                </c:pt>
                <c:pt idx="42">
                  <c:v>-0.96513989582353354</c:v>
                </c:pt>
                <c:pt idx="43">
                  <c:v>-0.89393574522622377</c:v>
                </c:pt>
                <c:pt idx="44">
                  <c:v>-0.69812433108362237</c:v>
                </c:pt>
                <c:pt idx="45">
                  <c:v>-0.18189423925312748</c:v>
                </c:pt>
                <c:pt idx="46">
                  <c:v>0.17412651373342078</c:v>
                </c:pt>
                <c:pt idx="47">
                  <c:v>0.17412651373342075</c:v>
                </c:pt>
                <c:pt idx="48">
                  <c:v>0.40554000317467709</c:v>
                </c:pt>
                <c:pt idx="49">
                  <c:v>0.51234622907064153</c:v>
                </c:pt>
                <c:pt idx="50">
                  <c:v>0.74375971851189771</c:v>
                </c:pt>
                <c:pt idx="51">
                  <c:v>0.81496386910920737</c:v>
                </c:pt>
                <c:pt idx="52">
                  <c:v>0.66543515285485721</c:v>
                </c:pt>
                <c:pt idx="53">
                  <c:v>0.55862892695889277</c:v>
                </c:pt>
                <c:pt idx="54">
                  <c:v>-0.36702503080613252</c:v>
                </c:pt>
                <c:pt idx="55">
                  <c:v>-0.10000946606622135</c:v>
                </c:pt>
                <c:pt idx="56">
                  <c:v>-0.18189423925312745</c:v>
                </c:pt>
                <c:pt idx="57">
                  <c:v>-9.288905100649042E-2</c:v>
                </c:pt>
                <c:pt idx="58">
                  <c:v>0.36993792787602225</c:v>
                </c:pt>
                <c:pt idx="59">
                  <c:v>-3.9485938058508169E-2</c:v>
                </c:pt>
                <c:pt idx="60">
                  <c:v>-0.35990461574640153</c:v>
                </c:pt>
                <c:pt idx="61">
                  <c:v>-2.1684900409180762E-2</c:v>
                </c:pt>
                <c:pt idx="62">
                  <c:v>0.44114207847333181</c:v>
                </c:pt>
                <c:pt idx="63">
                  <c:v>0.4767441537719867</c:v>
                </c:pt>
                <c:pt idx="64">
                  <c:v>0.92177009500517193</c:v>
                </c:pt>
                <c:pt idx="65">
                  <c:v>0.28093273962938514</c:v>
                </c:pt>
                <c:pt idx="66">
                  <c:v>-0.30650150279841931</c:v>
                </c:pt>
                <c:pt idx="67">
                  <c:v>-0.55571602988900304</c:v>
                </c:pt>
                <c:pt idx="68">
                  <c:v>-0.80493055697958682</c:v>
                </c:pt>
                <c:pt idx="69">
                  <c:v>-0.69812433108362237</c:v>
                </c:pt>
                <c:pt idx="70">
                  <c:v>-0.82273159462891421</c:v>
                </c:pt>
                <c:pt idx="71">
                  <c:v>-0.75152744403160465</c:v>
                </c:pt>
                <c:pt idx="72">
                  <c:v>-0.75152744403160465</c:v>
                </c:pt>
                <c:pt idx="73">
                  <c:v>-0.27089942749976448</c:v>
                </c:pt>
                <c:pt idx="74">
                  <c:v>1.3917174889474027E-2</c:v>
                </c:pt>
                <c:pt idx="75">
                  <c:v>0.22752962668140297</c:v>
                </c:pt>
                <c:pt idx="76">
                  <c:v>0.26313170198005775</c:v>
                </c:pt>
                <c:pt idx="77">
                  <c:v>-0.28870046514909187</c:v>
                </c:pt>
                <c:pt idx="78">
                  <c:v>-0.53791499223967565</c:v>
                </c:pt>
                <c:pt idx="79">
                  <c:v>-0.8583336699275691</c:v>
                </c:pt>
                <c:pt idx="80">
                  <c:v>-1.249956498212772</c:v>
                </c:pt>
                <c:pt idx="81">
                  <c:v>-1.3745637617580639</c:v>
                </c:pt>
                <c:pt idx="82">
                  <c:v>-1.3674433466983329</c:v>
                </c:pt>
                <c:pt idx="83">
                  <c:v>-1.0826267443090942</c:v>
                </c:pt>
                <c:pt idx="84">
                  <c:v>-0.26377901244003349</c:v>
                </c:pt>
                <c:pt idx="85">
                  <c:v>7.4440702897187239E-2</c:v>
                </c:pt>
                <c:pt idx="86">
                  <c:v>0.13140402337503498</c:v>
                </c:pt>
                <c:pt idx="87">
                  <c:v>0.13496423090490042</c:v>
                </c:pt>
              </c:numCache>
            </c:numRef>
          </c:yVal>
          <c:smooth val="1"/>
        </c:ser>
        <c:ser>
          <c:idx val="2"/>
          <c:order val="2"/>
          <c:tx>
            <c:v>Mov. Ave. (8 per.)</c:v>
          </c:tx>
          <c:spPr>
            <a:ln w="25400">
              <a:solidFill>
                <a:srgbClr val="000080"/>
              </a:solidFill>
              <a:prstDash val="solid"/>
            </a:ln>
          </c:spPr>
          <c:marker>
            <c:symbol val="circle"/>
            <c:size val="8"/>
            <c:spPr>
              <a:solidFill>
                <a:srgbClr val="FF00FF"/>
              </a:solidFill>
              <a:ln>
                <a:solidFill>
                  <a:srgbClr val="000080"/>
                </a:solidFill>
                <a:prstDash val="solid"/>
              </a:ln>
            </c:spPr>
          </c:marker>
          <c:trendline>
            <c:spPr>
              <a:ln w="38100">
                <a:solidFill>
                  <a:srgbClr val="0000FF"/>
                </a:solidFill>
                <a:prstDash val="solid"/>
              </a:ln>
            </c:spPr>
            <c:trendlineType val="poly"/>
            <c:order val="3"/>
            <c:dispRSqr val="0"/>
            <c:dispEq val="0"/>
          </c:trendline>
          <c:yVal>
            <c:numRef>
              <c:f>Sheet4!$E$1:$E$88</c:f>
              <c:numCache>
                <c:formatCode>General</c:formatCode>
                <c:ptCount val="88"/>
                <c:pt idx="7">
                  <c:v>0.39663948435001339</c:v>
                </c:pt>
                <c:pt idx="8">
                  <c:v>0.41444052199934073</c:v>
                </c:pt>
                <c:pt idx="9">
                  <c:v>0.22752962668140292</c:v>
                </c:pt>
                <c:pt idx="10">
                  <c:v>0.41444052199934073</c:v>
                </c:pt>
                <c:pt idx="11">
                  <c:v>0.48564467259665051</c:v>
                </c:pt>
                <c:pt idx="12">
                  <c:v>0.50344571024597784</c:v>
                </c:pt>
                <c:pt idx="13">
                  <c:v>0.41444052199934073</c:v>
                </c:pt>
                <c:pt idx="14">
                  <c:v>0.165225994908757</c:v>
                </c:pt>
                <c:pt idx="15">
                  <c:v>-0.10178956983115411</c:v>
                </c:pt>
                <c:pt idx="16">
                  <c:v>-0.27979994632442817</c:v>
                </c:pt>
                <c:pt idx="17">
                  <c:v>-0.35100409692173778</c:v>
                </c:pt>
                <c:pt idx="18">
                  <c:v>-0.40440720986972001</c:v>
                </c:pt>
                <c:pt idx="19">
                  <c:v>-0.37770565339572898</c:v>
                </c:pt>
                <c:pt idx="20">
                  <c:v>-0.24419787102577339</c:v>
                </c:pt>
                <c:pt idx="21">
                  <c:v>-0.15519268277913637</c:v>
                </c:pt>
                <c:pt idx="22">
                  <c:v>4.0618731363465166E-2</c:v>
                </c:pt>
                <c:pt idx="23">
                  <c:v>0.18302703255808445</c:v>
                </c:pt>
                <c:pt idx="24">
                  <c:v>0.29873377727871264</c:v>
                </c:pt>
                <c:pt idx="25">
                  <c:v>0.43224155964866817</c:v>
                </c:pt>
                <c:pt idx="26">
                  <c:v>0.62805297379126968</c:v>
                </c:pt>
                <c:pt idx="27">
                  <c:v>0.39663948435001328</c:v>
                </c:pt>
                <c:pt idx="28">
                  <c:v>0.19192755138274809</c:v>
                </c:pt>
                <c:pt idx="29">
                  <c:v>0.3699379278760222</c:v>
                </c:pt>
                <c:pt idx="30">
                  <c:v>0.49454519142131409</c:v>
                </c:pt>
                <c:pt idx="31">
                  <c:v>0.52124674789530523</c:v>
                </c:pt>
                <c:pt idx="32">
                  <c:v>0.20972858903207556</c:v>
                </c:pt>
                <c:pt idx="33">
                  <c:v>0.37883844670068595</c:v>
                </c:pt>
                <c:pt idx="34">
                  <c:v>0.378838446700686</c:v>
                </c:pt>
                <c:pt idx="35">
                  <c:v>0.57464986084328762</c:v>
                </c:pt>
                <c:pt idx="36">
                  <c:v>0.62805297379126968</c:v>
                </c:pt>
                <c:pt idx="37">
                  <c:v>0.45004259729799562</c:v>
                </c:pt>
                <c:pt idx="38">
                  <c:v>0.34323637140203117</c:v>
                </c:pt>
                <c:pt idx="39">
                  <c:v>0.22752962668140295</c:v>
                </c:pt>
                <c:pt idx="40">
                  <c:v>0.24533066433073034</c:v>
                </c:pt>
                <c:pt idx="41">
                  <c:v>-0.17299372042846373</c:v>
                </c:pt>
                <c:pt idx="42">
                  <c:v>-0.50231291694102087</c:v>
                </c:pt>
                <c:pt idx="43">
                  <c:v>-0.6447212181356401</c:v>
                </c:pt>
                <c:pt idx="44">
                  <c:v>-0.60021862401232151</c:v>
                </c:pt>
                <c:pt idx="45">
                  <c:v>-0.54681551106433934</c:v>
                </c:pt>
                <c:pt idx="46">
                  <c:v>-0.39550669104505631</c:v>
                </c:pt>
                <c:pt idx="47">
                  <c:v>-0.35990461574640153</c:v>
                </c:pt>
                <c:pt idx="48">
                  <c:v>-0.14629216395447264</c:v>
                </c:pt>
                <c:pt idx="49">
                  <c:v>0.165225994908757</c:v>
                </c:pt>
                <c:pt idx="50">
                  <c:v>0.4589431161226592</c:v>
                </c:pt>
                <c:pt idx="51">
                  <c:v>0.49454519142131403</c:v>
                </c:pt>
                <c:pt idx="52">
                  <c:v>0.5354875780147671</c:v>
                </c:pt>
                <c:pt idx="53">
                  <c:v>0.5354875780147671</c:v>
                </c:pt>
                <c:pt idx="54">
                  <c:v>0.18836734385288262</c:v>
                </c:pt>
                <c:pt idx="55">
                  <c:v>0.35747720152149304</c:v>
                </c:pt>
                <c:pt idx="56">
                  <c:v>0.24177045680086487</c:v>
                </c:pt>
                <c:pt idx="57">
                  <c:v>0.23286993797620117</c:v>
                </c:pt>
                <c:pt idx="58">
                  <c:v>1.4564485349448601E-3</c:v>
                </c:pt>
                <c:pt idx="59">
                  <c:v>-6.9747702062364761E-2</c:v>
                </c:pt>
                <c:pt idx="60">
                  <c:v>-0.27089942749976448</c:v>
                </c:pt>
                <c:pt idx="61">
                  <c:v>-5.7286975707835586E-2</c:v>
                </c:pt>
                <c:pt idx="62">
                  <c:v>0.40554000317467703</c:v>
                </c:pt>
                <c:pt idx="63">
                  <c:v>0.21862910785673928</c:v>
                </c:pt>
                <c:pt idx="64">
                  <c:v>0.28093273962938514</c:v>
                </c:pt>
                <c:pt idx="65">
                  <c:v>0.1296239196101022</c:v>
                </c:pt>
                <c:pt idx="66">
                  <c:v>6.7320287837456305E-2</c:v>
                </c:pt>
                <c:pt idx="67">
                  <c:v>-3.9485938058508169E-2</c:v>
                </c:pt>
                <c:pt idx="68">
                  <c:v>5.8419769012792555E-2</c:v>
                </c:pt>
                <c:pt idx="69">
                  <c:v>-0.20859579572711862</c:v>
                </c:pt>
                <c:pt idx="70">
                  <c:v>-0.56461654871366673</c:v>
                </c:pt>
                <c:pt idx="71">
                  <c:v>-0.65362173696030379</c:v>
                </c:pt>
                <c:pt idx="72">
                  <c:v>-0.77822900050559574</c:v>
                </c:pt>
                <c:pt idx="73">
                  <c:v>-0.48451187929169343</c:v>
                </c:pt>
                <c:pt idx="74">
                  <c:v>-0.40440720986972012</c:v>
                </c:pt>
                <c:pt idx="75">
                  <c:v>-0.26199890867510078</c:v>
                </c:pt>
                <c:pt idx="76">
                  <c:v>-0.24419787102577345</c:v>
                </c:pt>
                <c:pt idx="77">
                  <c:v>-0.27979994632442817</c:v>
                </c:pt>
                <c:pt idx="78">
                  <c:v>-0.26199890867510078</c:v>
                </c:pt>
                <c:pt idx="79">
                  <c:v>-0.31540202162308306</c:v>
                </c:pt>
                <c:pt idx="80">
                  <c:v>-0.49341239811635718</c:v>
                </c:pt>
                <c:pt idx="81">
                  <c:v>-0.83163211345357801</c:v>
                </c:pt>
                <c:pt idx="82">
                  <c:v>-0.95267916946900433</c:v>
                </c:pt>
                <c:pt idx="83">
                  <c:v>-0.97048020711833172</c:v>
                </c:pt>
                <c:pt idx="84">
                  <c:v>-0.75686775532640282</c:v>
                </c:pt>
                <c:pt idx="85">
                  <c:v>-0.65006152943043827</c:v>
                </c:pt>
                <c:pt idx="86">
                  <c:v>-0.6180196616616489</c:v>
                </c:pt>
                <c:pt idx="87">
                  <c:v>-0.47383125670209697</c:v>
                </c:pt>
              </c:numCache>
            </c:numRef>
          </c:yVal>
          <c:smooth val="1"/>
        </c:ser>
        <c:dLbls>
          <c:showLegendKey val="0"/>
          <c:showVal val="0"/>
          <c:showCatName val="0"/>
          <c:showSerName val="0"/>
          <c:showPercent val="0"/>
          <c:showBubbleSize val="0"/>
        </c:dLbls>
        <c:axId val="-1570764624"/>
        <c:axId val="-1570785840"/>
      </c:scatterChart>
      <c:catAx>
        <c:axId val="-157076462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ar-SA"/>
                  <a:t>الأعوام</a:t>
                </a:r>
              </a:p>
            </c:rich>
          </c:tx>
          <c:layout>
            <c:manualLayout>
              <c:xMode val="edge"/>
              <c:yMode val="edge"/>
              <c:x val="0.5"/>
              <c:y val="0.9282511210762332"/>
            </c:manualLayout>
          </c:layout>
          <c:overlay val="0"/>
          <c:spPr>
            <a:noFill/>
            <a:ln w="25400">
              <a:noFill/>
            </a:ln>
          </c:spPr>
        </c:title>
        <c:numFmt formatCode="General" sourceLinked="1"/>
        <c:majorTickMark val="out"/>
        <c:minorTickMark val="none"/>
        <c:tickLblPos val="nextTo"/>
        <c:spPr>
          <a:ln w="12700">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ar-SA"/>
          </a:p>
        </c:txPr>
        <c:crossAx val="-1570785840"/>
        <c:crosses val="autoZero"/>
        <c:auto val="1"/>
        <c:lblAlgn val="ctr"/>
        <c:lblOffset val="100"/>
        <c:tickLblSkip val="3"/>
        <c:tickMarkSkip val="1"/>
        <c:noMultiLvlLbl val="0"/>
      </c:catAx>
      <c:valAx>
        <c:axId val="-1570785840"/>
        <c:scaling>
          <c:orientation val="minMax"/>
          <c:max val="2.5"/>
          <c:min val="-2.5"/>
        </c:scaling>
        <c:delete val="0"/>
        <c:axPos val="l"/>
        <c:majorGridlines>
          <c:spPr>
            <a:ln w="3175">
              <a:solidFill>
                <a:srgbClr val="969696"/>
              </a:solidFill>
              <a:prstDash val="solid"/>
            </a:ln>
          </c:spPr>
        </c:majorGridlines>
        <c:title>
          <c:tx>
            <c:rich>
              <a:bodyPr/>
              <a:lstStyle/>
              <a:p>
                <a:pPr>
                  <a:defRPr sz="825" b="1" i="0" u="none" strike="noStrike" baseline="0">
                    <a:solidFill>
                      <a:srgbClr val="000000"/>
                    </a:solidFill>
                    <a:latin typeface="Arial"/>
                    <a:ea typeface="Arial"/>
                    <a:cs typeface="Arial"/>
                  </a:defRPr>
                </a:pPr>
                <a:r>
                  <a:rPr lang="en-US" dirty="0"/>
                  <a:t>Irregularity Index (Xi-X)/S</a:t>
                </a:r>
              </a:p>
            </c:rich>
          </c:tx>
          <c:layout>
            <c:manualLayout>
              <c:xMode val="edge"/>
              <c:yMode val="edge"/>
              <c:x val="1.0282776349614395E-2"/>
              <c:y val="0.3385650224215246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ar-SA"/>
          </a:p>
        </c:txPr>
        <c:crossAx val="-1570764624"/>
        <c:crosses val="autoZero"/>
        <c:crossBetween val="between"/>
        <c:majorUnit val="0.5"/>
      </c:valAx>
      <c:spPr>
        <a:noFill/>
        <a:ln w="12700">
          <a:solidFill>
            <a:srgbClr val="000000"/>
          </a:solidFill>
          <a:prstDash val="solid"/>
        </a:ln>
      </c:spPr>
    </c:plotArea>
    <c:legend>
      <c:legendPos val="r"/>
      <c:layout>
        <c:manualLayout>
          <c:xMode val="edge"/>
          <c:yMode val="edge"/>
          <c:x val="0.16323907455012854"/>
          <c:y val="8.9686098654708519E-3"/>
          <c:w val="0.72107969151670948"/>
          <c:h val="4.9327354260089683E-2"/>
        </c:manualLayout>
      </c:layout>
      <c:overlay val="0"/>
      <c:spPr>
        <a:solidFill>
          <a:srgbClr val="FFFFFF"/>
        </a:solidFill>
        <a:ln w="3175">
          <a:solidFill>
            <a:srgbClr val="000000"/>
          </a:solidFill>
          <a:prstDash val="solid"/>
        </a:ln>
      </c:spPr>
      <c:txPr>
        <a:bodyPr/>
        <a:lstStyle/>
        <a:p>
          <a:pPr>
            <a:defRPr sz="755" b="1" i="0" u="none" strike="noStrike" baseline="0">
              <a:solidFill>
                <a:srgbClr val="000000"/>
              </a:solidFill>
              <a:latin typeface="Arial"/>
              <a:ea typeface="Arial"/>
              <a:cs typeface="Arial"/>
            </a:defRPr>
          </a:pPr>
          <a:endParaRPr lang="ar-SA"/>
        </a:p>
      </c:txPr>
    </c:legend>
    <c:plotVisOnly val="1"/>
    <c:dispBlanksAs val="gap"/>
    <c:showDLblsOverMax val="0"/>
  </c:chart>
  <c:spPr>
    <a:solidFill>
      <a:srgbClr val="FFFFFF"/>
    </a:solidFill>
    <a:ln w="3175">
      <a:solidFill>
        <a:srgbClr val="000000"/>
      </a:solidFill>
      <a:prstDash val="solid"/>
    </a:ln>
  </c:spPr>
  <c:txPr>
    <a:bodyPr/>
    <a:lstStyle/>
    <a:p>
      <a:pPr>
        <a:defRPr sz="2100" b="0" i="0" u="none" strike="noStrike" baseline="0">
          <a:solidFill>
            <a:srgbClr val="000000"/>
          </a:solidFill>
          <a:latin typeface="Arial"/>
          <a:ea typeface="Arial"/>
          <a:cs typeface="Arial"/>
        </a:defRPr>
      </a:pPr>
      <a:endParaRPr lang="ar-SA"/>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0.2415</cdr:x>
      <cdr:y>0.86932</cdr:y>
    </cdr:from>
    <cdr:to>
      <cdr:x>0.8225</cdr:x>
      <cdr:y>0.98031</cdr:y>
    </cdr:to>
    <cdr:sp macro="" textlink="">
      <cdr:nvSpPr>
        <cdr:cNvPr id="16385" name="Text Box 1"/>
        <cdr:cNvSpPr txBox="1">
          <a:spLocks xmlns:a="http://schemas.openxmlformats.org/drawingml/2006/main" noChangeArrowheads="1"/>
        </cdr:cNvSpPr>
      </cdr:nvSpPr>
      <cdr:spPr bwMode="auto">
        <a:xfrm xmlns:a="http://schemas.openxmlformats.org/drawingml/2006/main">
          <a:off x="1788090" y="3687487"/>
          <a:ext cx="4301782" cy="470780"/>
        </a:xfrm>
        <a:prstGeom xmlns:a="http://schemas.openxmlformats.org/drawingml/2006/main" prst="rect">
          <a:avLst/>
        </a:prstGeom>
        <a:solidFill xmlns:a="http://schemas.openxmlformats.org/drawingml/2006/main">
          <a:srgbClr val="99FFFF"/>
        </a:solidFill>
        <a:ln xmlns:a="http://schemas.openxmlformats.org/drawingml/2006/main" w="9525">
          <a:solidFill>
            <a:srgbClr xmlns:mc="http://schemas.openxmlformats.org/markup-compatibility/2006" xmlns:a14="http://schemas.microsoft.com/office/drawing/2010/main" val="003366" mc:Ignorable="a14" a14:legacySpreadsheetColorIndex="56"/>
          </a:solid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800" b="1" i="0" u="none" strike="noStrike" baseline="0" dirty="0">
              <a:solidFill>
                <a:srgbClr val="000080"/>
              </a:solidFill>
              <a:latin typeface="Times New Roman"/>
              <a:cs typeface="Times New Roman"/>
            </a:rPr>
            <a:t>Precipitation (Damascus):</a:t>
          </a:r>
          <a:r>
            <a:rPr lang="en-US" sz="800" b="1" i="0" u="none" strike="noStrike" baseline="0" dirty="0">
              <a:solidFill>
                <a:srgbClr val="000000"/>
              </a:solidFill>
              <a:latin typeface="Times New Roman"/>
              <a:cs typeface="Times New Roman"/>
            </a:rPr>
            <a:t>     </a:t>
          </a:r>
          <a:r>
            <a:rPr lang="en-US" sz="800" b="1" i="0" u="none" strike="noStrike" baseline="0" dirty="0">
              <a:solidFill>
                <a:srgbClr val="0000FF"/>
              </a:solidFill>
              <a:latin typeface="Times New Roman"/>
              <a:cs typeface="Times New Roman"/>
            </a:rPr>
            <a:t>1</a:t>
          </a:r>
          <a:r>
            <a:rPr lang="en-US" sz="800" b="1" i="0" u="none" strike="noStrike" baseline="30000" dirty="0">
              <a:solidFill>
                <a:srgbClr val="0000FF"/>
              </a:solidFill>
              <a:latin typeface="Times New Roman"/>
              <a:cs typeface="Times New Roman"/>
            </a:rPr>
            <a:t>st</a:t>
          </a:r>
          <a:r>
            <a:rPr lang="en-US" sz="800" b="1" i="0" u="none" strike="noStrike" baseline="0" dirty="0">
              <a:solidFill>
                <a:srgbClr val="0000FF"/>
              </a:solidFill>
              <a:latin typeface="Times New Roman"/>
              <a:cs typeface="Times New Roman"/>
            </a:rPr>
            <a:t> period, 4 y (1931-1934).</a:t>
          </a:r>
          <a:r>
            <a:rPr lang="en-US" sz="800" b="1" i="0" u="none" strike="noStrike" baseline="0" dirty="0">
              <a:solidFill>
                <a:srgbClr val="000000"/>
              </a:solidFill>
              <a:latin typeface="Times New Roman"/>
              <a:cs typeface="Times New Roman"/>
            </a:rPr>
            <a:t>    </a:t>
          </a:r>
          <a:r>
            <a:rPr lang="en-US" sz="800" b="1" i="0" u="none" strike="noStrike" baseline="0" dirty="0">
              <a:solidFill>
                <a:srgbClr val="800080"/>
              </a:solidFill>
              <a:latin typeface="Times New Roman"/>
              <a:cs typeface="Times New Roman"/>
            </a:rPr>
            <a:t>2</a:t>
          </a:r>
          <a:r>
            <a:rPr lang="en-US" sz="800" b="1" i="0" u="none" strike="noStrike" baseline="30000" dirty="0">
              <a:solidFill>
                <a:srgbClr val="800080"/>
              </a:solidFill>
              <a:latin typeface="Times New Roman"/>
              <a:cs typeface="Times New Roman"/>
            </a:rPr>
            <a:t>nd</a:t>
          </a:r>
          <a:r>
            <a:rPr lang="en-US" sz="800" b="1" i="0" u="none" strike="noStrike" baseline="0" dirty="0">
              <a:solidFill>
                <a:srgbClr val="800080"/>
              </a:solidFill>
              <a:latin typeface="Times New Roman"/>
              <a:cs typeface="Times New Roman"/>
            </a:rPr>
            <a:t> period, 9 y (1955-1963)</a:t>
          </a:r>
          <a:r>
            <a:rPr lang="en-US" sz="800" b="1" i="0" u="none" strike="noStrike" baseline="0" dirty="0">
              <a:solidFill>
                <a:srgbClr val="000000"/>
              </a:solidFill>
              <a:latin typeface="Times New Roman"/>
              <a:cs typeface="Times New Roman"/>
            </a:rPr>
            <a:t>  </a:t>
          </a:r>
        </a:p>
        <a:p xmlns:a="http://schemas.openxmlformats.org/drawingml/2006/main">
          <a:pPr algn="l" rtl="0">
            <a:defRPr sz="1000"/>
          </a:pPr>
          <a:r>
            <a:rPr lang="en-US" sz="800" b="1" i="0" u="none" strike="noStrike" baseline="0" dirty="0">
              <a:solidFill>
                <a:srgbClr val="FF00FF"/>
              </a:solidFill>
              <a:latin typeface="Times New Roman"/>
              <a:cs typeface="Times New Roman"/>
            </a:rPr>
            <a:t>3</a:t>
          </a:r>
          <a:r>
            <a:rPr lang="en-US" sz="800" b="1" i="0" u="none" strike="noStrike" baseline="30000" dirty="0">
              <a:solidFill>
                <a:srgbClr val="FF00FF"/>
              </a:solidFill>
              <a:latin typeface="Times New Roman"/>
              <a:cs typeface="Times New Roman"/>
            </a:rPr>
            <a:t>rd</a:t>
          </a:r>
          <a:r>
            <a:rPr lang="en-US" sz="800" b="1" i="0" u="none" strike="noStrike" baseline="0" dirty="0">
              <a:solidFill>
                <a:srgbClr val="FF00FF"/>
              </a:solidFill>
              <a:latin typeface="Times New Roman"/>
              <a:cs typeface="Times New Roman"/>
            </a:rPr>
            <a:t> period, 8 y (1984-1991)</a:t>
          </a:r>
          <a:r>
            <a:rPr lang="en-US" sz="800" b="1" i="0" u="none" strike="noStrike" baseline="0" dirty="0">
              <a:solidFill>
                <a:srgbClr val="000000"/>
              </a:solidFill>
              <a:latin typeface="Times New Roman"/>
              <a:cs typeface="Times New Roman"/>
            </a:rPr>
            <a:t>      </a:t>
          </a:r>
          <a:r>
            <a:rPr lang="en-US" sz="800" b="1" i="0" u="none" strike="noStrike" baseline="0" dirty="0">
              <a:solidFill>
                <a:srgbClr val="FF6600"/>
              </a:solidFill>
              <a:latin typeface="Times New Roman"/>
              <a:cs typeface="Times New Roman"/>
            </a:rPr>
            <a:t>4</a:t>
          </a:r>
          <a:r>
            <a:rPr lang="en-US" sz="800" b="1" i="0" u="none" strike="noStrike" baseline="30000" dirty="0">
              <a:solidFill>
                <a:srgbClr val="FF6600"/>
              </a:solidFill>
              <a:latin typeface="Times New Roman"/>
              <a:cs typeface="Times New Roman"/>
            </a:rPr>
            <a:t>th</a:t>
          </a:r>
          <a:r>
            <a:rPr lang="en-US" sz="800" b="1" i="0" u="none" strike="noStrike" baseline="0" dirty="0">
              <a:solidFill>
                <a:srgbClr val="FF6600"/>
              </a:solidFill>
              <a:latin typeface="Times New Roman"/>
              <a:cs typeface="Times New Roman"/>
            </a:rPr>
            <a:t> period, 9 y (1994-2002)</a:t>
          </a:r>
          <a:r>
            <a:rPr lang="en-US" sz="800" b="1" i="0" u="none" strike="noStrike" baseline="0" dirty="0">
              <a:solidFill>
                <a:srgbClr val="000000"/>
              </a:solidFill>
              <a:latin typeface="Times New Roman"/>
              <a:cs typeface="Times New Roman"/>
            </a:rPr>
            <a:t>    </a:t>
          </a:r>
          <a:r>
            <a:rPr lang="en-US" sz="800" b="1" i="0" u="none" strike="noStrike" baseline="0" dirty="0">
              <a:solidFill>
                <a:srgbClr val="FF0000"/>
              </a:solidFill>
              <a:latin typeface="Times New Roman"/>
              <a:cs typeface="Times New Roman"/>
            </a:rPr>
            <a:t>5</a:t>
          </a:r>
          <a:r>
            <a:rPr lang="en-US" sz="800" b="1" i="0" u="none" strike="noStrike" baseline="30000" dirty="0">
              <a:solidFill>
                <a:srgbClr val="FF0000"/>
              </a:solidFill>
              <a:latin typeface="Times New Roman"/>
              <a:cs typeface="Times New Roman"/>
            </a:rPr>
            <a:t>th</a:t>
          </a:r>
          <a:r>
            <a:rPr lang="en-US" sz="800" b="1" i="0" u="none" strike="noStrike" baseline="0" dirty="0">
              <a:solidFill>
                <a:srgbClr val="FF0000"/>
              </a:solidFill>
              <a:latin typeface="Times New Roman"/>
              <a:cs typeface="Times New Roman"/>
            </a:rPr>
            <a:t> period, ? y 2005-200?</a:t>
          </a:r>
        </a:p>
      </cdr:txBody>
    </cdr:sp>
  </cdr:relSizeAnchor>
  <cdr:relSizeAnchor xmlns:cdr="http://schemas.openxmlformats.org/drawingml/2006/chartDrawing">
    <cdr:from>
      <cdr:x>0.5375</cdr:x>
      <cdr:y>0.11376</cdr:y>
    </cdr:from>
    <cdr:to>
      <cdr:x>0.79795</cdr:x>
      <cdr:y>0.31653</cdr:y>
    </cdr:to>
    <cdr:sp macro="" textlink="">
      <cdr:nvSpPr>
        <cdr:cNvPr id="3" name="AutoShape 8"/>
        <cdr:cNvSpPr>
          <a:spLocks xmlns:a="http://schemas.openxmlformats.org/drawingml/2006/main" noChangeArrowheads="1"/>
        </cdr:cNvSpPr>
      </cdr:nvSpPr>
      <cdr:spPr bwMode="auto">
        <a:xfrm xmlns:a="http://schemas.openxmlformats.org/drawingml/2006/main">
          <a:off x="3979687" y="482560"/>
          <a:ext cx="1928388" cy="860079"/>
        </a:xfrm>
        <a:prstGeom xmlns:a="http://schemas.openxmlformats.org/drawingml/2006/main" prst="wedgeRoundRectCallout">
          <a:avLst>
            <a:gd name="adj1" fmla="val -52273"/>
            <a:gd name="adj2" fmla="val 117560"/>
            <a:gd name="adj3" fmla="val 16667"/>
          </a:avLst>
        </a:prstGeom>
        <a:solidFill xmlns:a="http://schemas.openxmlformats.org/drawingml/2006/main">
          <a:srgbClr val="FFFFFF"/>
        </a:solidFill>
        <a:ln xmlns:a="http://schemas.openxmlformats.org/drawingml/2006/main" w="57150">
          <a:solidFill>
            <a:schemeClr val="accent1"/>
          </a:solidFill>
          <a:miter lim="800000"/>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sz="2000" kern="1200">
              <a:solidFill>
                <a:schemeClr val="tx1"/>
              </a:solidFill>
              <a:latin typeface="Tahoma" panose="020B0604030504040204" pitchFamily="34" charset="0"/>
              <a:ea typeface="+mn-ea"/>
              <a:cs typeface="Arial" panose="020B0604020202020204" pitchFamily="34" charset="0"/>
            </a:defRPr>
          </a:lvl9pPr>
        </a:lstStyle>
        <a:p xmlns:a="http://schemas.openxmlformats.org/drawingml/2006/main">
          <a:pPr rtl="1" eaLnBrk="1" hangingPunct="1"/>
          <a:r>
            <a:rPr lang="en-US" sz="1100" dirty="0" smtClean="0"/>
            <a:t>The standard precipitation index(SPI) which gradually descends at Damascus Meteorological Station  </a:t>
          </a:r>
          <a:endParaRPr lang="en-US" sz="1100" dirty="0"/>
        </a:p>
        <a:p xmlns:a="http://schemas.openxmlformats.org/drawingml/2006/main">
          <a:pPr algn="ctr" rtl="1" eaLnBrk="1" hangingPunct="1"/>
          <a:endParaRPr lang="en-US" sz="18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74A5F790-4524-4B57-A278-72103FC9281D}" type="datetimeFigureOut">
              <a:rPr lang="ar-SA" smtClean="0"/>
              <a:t>05/03/1439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894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4A5F790-4524-4B57-A278-72103FC9281D}" type="datetimeFigureOut">
              <a:rPr lang="ar-SA" smtClean="0"/>
              <a:t>05/03/1439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45225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4A5F790-4524-4B57-A278-72103FC9281D}" type="datetimeFigureOut">
              <a:rPr lang="ar-SA" smtClean="0"/>
              <a:t>05/03/1439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156576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4A5F790-4524-4B57-A278-72103FC9281D}" type="datetimeFigureOut">
              <a:rPr lang="ar-SA" smtClean="0"/>
              <a:t>05/03/1439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13207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5F790-4524-4B57-A278-72103FC9281D}" type="datetimeFigureOut">
              <a:rPr lang="ar-SA" smtClean="0"/>
              <a:t>05/03/1439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7951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74A5F790-4524-4B57-A278-72103FC9281D}" type="datetimeFigureOut">
              <a:rPr lang="ar-SA" smtClean="0"/>
              <a:t>05/03/1439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53952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74A5F790-4524-4B57-A278-72103FC9281D}" type="datetimeFigureOut">
              <a:rPr lang="ar-SA" smtClean="0"/>
              <a:t>05/03/1439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155679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74A5F790-4524-4B57-A278-72103FC9281D}" type="datetimeFigureOut">
              <a:rPr lang="ar-SA" smtClean="0"/>
              <a:t>05/03/1439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46183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5F790-4524-4B57-A278-72103FC9281D}" type="datetimeFigureOut">
              <a:rPr lang="ar-SA" smtClean="0"/>
              <a:t>05/03/1439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359430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5F790-4524-4B57-A278-72103FC9281D}" type="datetimeFigureOut">
              <a:rPr lang="ar-SA" smtClean="0"/>
              <a:t>05/03/1439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257748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5F790-4524-4B57-A278-72103FC9281D}" type="datetimeFigureOut">
              <a:rPr lang="ar-SA" smtClean="0"/>
              <a:t>05/03/1439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9BBC6DD-A55C-4ECF-B751-99B7FC5DB703}" type="slidenum">
              <a:rPr lang="ar-SA" smtClean="0"/>
              <a:t>‹#›</a:t>
            </a:fld>
            <a:endParaRPr lang="ar-SA"/>
          </a:p>
        </p:txBody>
      </p:sp>
    </p:spTree>
    <p:extLst>
      <p:ext uri="{BB962C8B-B14F-4D97-AF65-F5344CB8AC3E}">
        <p14:creationId xmlns:p14="http://schemas.microsoft.com/office/powerpoint/2010/main" val="30285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A5F790-4524-4B57-A278-72103FC9281D}" type="datetimeFigureOut">
              <a:rPr lang="ar-SA" smtClean="0"/>
              <a:t>05/03/1439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BBC6DD-A55C-4ECF-B751-99B7FC5DB703}" type="slidenum">
              <a:rPr lang="ar-SA" smtClean="0"/>
              <a:t>‹#›</a:t>
            </a:fld>
            <a:endParaRPr lang="ar-SA"/>
          </a:p>
        </p:txBody>
      </p:sp>
    </p:spTree>
    <p:extLst>
      <p:ext uri="{BB962C8B-B14F-4D97-AF65-F5344CB8AC3E}">
        <p14:creationId xmlns:p14="http://schemas.microsoft.com/office/powerpoint/2010/main" val="18288455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limateandsecurity.org/2012/02/29/syria-climate-change-drought-and-social-unrest/" TargetMode="External"/><Relationship Id="rId7" Type="http://schemas.openxmlformats.org/officeDocument/2006/relationships/hyperlink" Target="http://sidaenvironmenthelpdesk.se/wordpress3/wp-content/uploads/2015/12/Climate-Change-in-Syria-Final-Draft-Background-Doc-Helpdesk-Env-and-CC.pdf" TargetMode="External"/><Relationship Id="rId2" Type="http://schemas.openxmlformats.org/officeDocument/2006/relationships/hyperlink" Target="https://osu.pb.unizin.org/sciencebites/chapter/the-effects-of-climate-change-on-the-syrian-uprising/" TargetMode="External"/><Relationship Id="rId1" Type="http://schemas.openxmlformats.org/officeDocument/2006/relationships/slideLayout" Target="../slideLayouts/slideLayout2.xml"/><Relationship Id="rId6" Type="http://schemas.openxmlformats.org/officeDocument/2006/relationships/hyperlink" Target="http://www.sciencedirect.com/science/article/pii/S0962629816301822" TargetMode="External"/><Relationship Id="rId5" Type="http://schemas.openxmlformats.org/officeDocument/2006/relationships/hyperlink" Target="http://theconversation.com/is-syria-really-a-climate-war-we-examined-the-links-between-drought-migration-and-conflict-80110" TargetMode="External"/><Relationship Id="rId4" Type="http://schemas.openxmlformats.org/officeDocument/2006/relationships/hyperlink" Target="http://www.lebajica.com/sites/default/files/Impact%20of%20Climate%20Change%20in%20Syria_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7" name="Title 6"/>
          <p:cNvSpPr>
            <a:spLocks noGrp="1"/>
          </p:cNvSpPr>
          <p:nvPr>
            <p:ph type="ctrTitle"/>
          </p:nvPr>
        </p:nvSpPr>
        <p:spPr>
          <a:xfrm>
            <a:off x="90535" y="631982"/>
            <a:ext cx="5024673" cy="2726853"/>
          </a:xfrm>
        </p:spPr>
        <p:txBody>
          <a:bodyPr>
            <a:normAutofit fontScale="90000"/>
          </a:bodyPr>
          <a:lstStyle/>
          <a:p>
            <a:pPr algn="l" rtl="0"/>
            <a:r>
              <a:rPr lang="en-US" dirty="0" smtClean="0">
                <a:latin typeface="Andalus" panose="02020603050405020304" pitchFamily="18" charset="-78"/>
                <a:cs typeface="Andalus" panose="02020603050405020304" pitchFamily="18" charset="-78"/>
              </a:rPr>
              <a:t>Climate Change in Syria</a:t>
            </a:r>
            <a:r>
              <a:rPr lang="ar-SA" dirty="0" smtClean="0">
                <a:latin typeface="Andalus" panose="02020603050405020304" pitchFamily="18" charset="-78"/>
                <a:cs typeface="Andalus" panose="02020603050405020304" pitchFamily="18" charset="-78"/>
              </a:rPr>
              <a:t/>
            </a:r>
            <a:br>
              <a:rPr lang="ar-SA" dirty="0" smtClean="0">
                <a:latin typeface="Andalus" panose="02020603050405020304" pitchFamily="18" charset="-78"/>
                <a:cs typeface="Andalus" panose="02020603050405020304" pitchFamily="18" charset="-78"/>
              </a:rPr>
            </a:br>
            <a:endParaRPr lang="ar-SA" dirty="0">
              <a:latin typeface="Andalus" panose="02020603050405020304" pitchFamily="18" charset="-78"/>
              <a:cs typeface="Andalus" panose="02020603050405020304" pitchFamily="18" charset="-78"/>
            </a:endParaRPr>
          </a:p>
        </p:txBody>
      </p:sp>
      <p:sp>
        <p:nvSpPr>
          <p:cNvPr id="8" name="Subtitle 7"/>
          <p:cNvSpPr>
            <a:spLocks noGrp="1"/>
          </p:cNvSpPr>
          <p:nvPr>
            <p:ph type="subTitle" idx="1"/>
          </p:nvPr>
        </p:nvSpPr>
        <p:spPr>
          <a:xfrm>
            <a:off x="0" y="3592984"/>
            <a:ext cx="3847723" cy="589718"/>
          </a:xfrm>
        </p:spPr>
        <p:txBody>
          <a:bodyPr/>
          <a:lstStyle/>
          <a:p>
            <a:r>
              <a:rPr lang="en-US" dirty="0" smtClean="0">
                <a:latin typeface="Andalus" panose="02020603050405020304" pitchFamily="18" charset="-78"/>
                <a:cs typeface="Andalus" panose="02020603050405020304" pitchFamily="18" charset="-78"/>
              </a:rPr>
              <a:t>Prepared By: Salma Wardeh</a:t>
            </a:r>
            <a:endParaRPr lang="ar-SA" dirty="0" smtClean="0">
              <a:latin typeface="Andalus" panose="02020603050405020304" pitchFamily="18" charset="-78"/>
              <a:cs typeface="Andalus" panose="02020603050405020304" pitchFamily="18"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87" y="5581461"/>
            <a:ext cx="1339913" cy="1276539"/>
          </a:xfrm>
          <a:prstGeom prst="rect">
            <a:avLst/>
          </a:prstGeom>
        </p:spPr>
      </p:pic>
    </p:spTree>
    <p:extLst>
      <p:ext uri="{BB962C8B-B14F-4D97-AF65-F5344CB8AC3E}">
        <p14:creationId xmlns:p14="http://schemas.microsoft.com/office/powerpoint/2010/main" val="1038852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33" y="543208"/>
            <a:ext cx="6799152" cy="6314792"/>
          </a:xfrm>
        </p:spPr>
        <p:txBody>
          <a:bodyPr>
            <a:normAutofit/>
          </a:bodyPr>
          <a:lstStyle/>
          <a:p>
            <a:pPr marL="0" indent="0" algn="l" rtl="0">
              <a:buNone/>
            </a:pPr>
            <a:r>
              <a:rPr lang="en-US" b="1" dirty="0" smtClean="0">
                <a:latin typeface="Arabic Typesetting" panose="03020402040406030203" pitchFamily="66" charset="-78"/>
                <a:cs typeface="Arabic Typesetting" panose="03020402040406030203" pitchFamily="66" charset="-78"/>
              </a:rPr>
              <a:t>Climate change has affected agricultural systems through:</a:t>
            </a:r>
          </a:p>
          <a:p>
            <a:pPr algn="l" rtl="0"/>
            <a:r>
              <a:rPr lang="en-US" dirty="0" smtClean="0">
                <a:latin typeface="Arabic Typesetting" panose="03020402040406030203" pitchFamily="66" charset="-78"/>
                <a:cs typeface="Arabic Typesetting" panose="03020402040406030203" pitchFamily="66" charset="-78"/>
              </a:rPr>
              <a:t>Drought conditions and limited water resources</a:t>
            </a:r>
          </a:p>
          <a:p>
            <a:pPr algn="l" rtl="0"/>
            <a:r>
              <a:rPr lang="en-US" dirty="0">
                <a:latin typeface="Arabic Typesetting" panose="03020402040406030203" pitchFamily="66" charset="-78"/>
                <a:cs typeface="Arabic Typesetting" panose="03020402040406030203" pitchFamily="66" charset="-78"/>
              </a:rPr>
              <a:t>U</a:t>
            </a:r>
            <a:r>
              <a:rPr lang="en-US" dirty="0" smtClean="0">
                <a:latin typeface="Arabic Typesetting" panose="03020402040406030203" pitchFamily="66" charset="-78"/>
                <a:cs typeface="Arabic Typesetting" panose="03020402040406030203" pitchFamily="66" charset="-78"/>
              </a:rPr>
              <a:t>nsustainable agricultural cycles</a:t>
            </a:r>
          </a:p>
          <a:p>
            <a:pPr algn="l" rtl="0"/>
            <a:r>
              <a:rPr lang="en-US" dirty="0" smtClean="0">
                <a:latin typeface="Arabic Typesetting" panose="03020402040406030203" pitchFamily="66" charset="-78"/>
                <a:cs typeface="Arabic Typesetting" panose="03020402040406030203" pitchFamily="66" charset="-78"/>
              </a:rPr>
              <a:t>Mismanagement and neglect of Syria’s natural resources</a:t>
            </a:r>
          </a:p>
          <a:p>
            <a:pPr marL="0" indent="0" algn="l" rtl="0">
              <a:buNone/>
            </a:pPr>
            <a:r>
              <a:rPr lang="en-US" b="1" dirty="0" smtClean="0">
                <a:latin typeface="Arabic Typesetting" panose="03020402040406030203" pitchFamily="66" charset="-78"/>
                <a:cs typeface="Arabic Typesetting" panose="03020402040406030203" pitchFamily="66" charset="-78"/>
              </a:rPr>
              <a:t>Main Causes:</a:t>
            </a:r>
            <a:endParaRPr lang="en-US" b="1" dirty="0">
              <a:latin typeface="Arabic Typesetting" panose="03020402040406030203" pitchFamily="66" charset="-78"/>
              <a:cs typeface="Arabic Typesetting" panose="03020402040406030203" pitchFamily="66" charset="-78"/>
            </a:endParaRPr>
          </a:p>
          <a:p>
            <a:pPr algn="l" rtl="0"/>
            <a:r>
              <a:rPr lang="en-US" dirty="0">
                <a:latin typeface="Arabic Typesetting" panose="03020402040406030203" pitchFamily="66" charset="-78"/>
                <a:cs typeface="Arabic Typesetting" panose="03020402040406030203" pitchFamily="66" charset="-78"/>
              </a:rPr>
              <a:t>H</a:t>
            </a:r>
            <a:r>
              <a:rPr lang="en-US" dirty="0" smtClean="0">
                <a:latin typeface="Arabic Typesetting" panose="03020402040406030203" pitchFamily="66" charset="-78"/>
                <a:cs typeface="Arabic Typesetting" panose="03020402040406030203" pitchFamily="66" charset="-78"/>
              </a:rPr>
              <a:t>eavily dependence on water-intensive wheat and cotton farming, and encourage inefficient irrigation techniques.</a:t>
            </a:r>
          </a:p>
          <a:p>
            <a:pPr algn="l" rtl="0"/>
            <a:r>
              <a:rPr lang="en-US" dirty="0">
                <a:latin typeface="Arabic Typesetting" panose="03020402040406030203" pitchFamily="66" charset="-78"/>
                <a:cs typeface="Arabic Typesetting" panose="03020402040406030203" pitchFamily="66" charset="-78"/>
              </a:rPr>
              <a:t>F</a:t>
            </a:r>
            <a:r>
              <a:rPr lang="en-US" dirty="0" smtClean="0">
                <a:latin typeface="Arabic Typesetting" panose="03020402040406030203" pitchFamily="66" charset="-78"/>
                <a:cs typeface="Arabic Typesetting" panose="03020402040406030203" pitchFamily="66" charset="-78"/>
              </a:rPr>
              <a:t>armers have sought to increase supply by turning to the country’s groundwater resources, with Syria’s National Agricultural Policy Center reporting an increase in wells tapping aquifers from “just over </a:t>
            </a:r>
            <a:r>
              <a:rPr lang="en-US" b="1" dirty="0" smtClean="0">
                <a:latin typeface="Arabic Typesetting" panose="03020402040406030203" pitchFamily="66" charset="-78"/>
                <a:cs typeface="Arabic Typesetting" panose="03020402040406030203" pitchFamily="66" charset="-78"/>
              </a:rPr>
              <a:t>135,000 in 1999 </a:t>
            </a:r>
            <a:r>
              <a:rPr lang="en-US" dirty="0" smtClean="0">
                <a:latin typeface="Arabic Typesetting" panose="03020402040406030203" pitchFamily="66" charset="-78"/>
                <a:cs typeface="Arabic Typesetting" panose="03020402040406030203" pitchFamily="66" charset="-78"/>
              </a:rPr>
              <a:t>to more than </a:t>
            </a:r>
            <a:r>
              <a:rPr lang="en-US" b="1" dirty="0" smtClean="0">
                <a:latin typeface="Arabic Typesetting" panose="03020402040406030203" pitchFamily="66" charset="-78"/>
                <a:cs typeface="Arabic Typesetting" panose="03020402040406030203" pitchFamily="66" charset="-78"/>
              </a:rPr>
              <a:t>213,000 in 2007</a:t>
            </a:r>
            <a:r>
              <a:rPr lang="en-US" dirty="0" smtClean="0">
                <a:latin typeface="Arabic Typesetting" panose="03020402040406030203" pitchFamily="66" charset="-78"/>
                <a:cs typeface="Arabic Typesetting" panose="03020402040406030203" pitchFamily="66" charset="-78"/>
              </a:rPr>
              <a:t>.”</a:t>
            </a:r>
            <a:endParaRPr lang="ar-SA" dirty="0" smtClean="0">
              <a:latin typeface="Arabic Typesetting" panose="03020402040406030203" pitchFamily="66" charset="-78"/>
              <a:cs typeface="Arabic Typesetting" panose="03020402040406030203" pitchFamily="66" charset="-78"/>
            </a:endParaRPr>
          </a:p>
        </p:txBody>
      </p:sp>
      <p:pic>
        <p:nvPicPr>
          <p:cNvPr id="4" name="Picture 8" descr="P1000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201" y="814812"/>
            <a:ext cx="3962400" cy="478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46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Andalus" panose="02020603050405020304" pitchFamily="18" charset="-78"/>
                <a:cs typeface="Andalus" panose="02020603050405020304" pitchFamily="18" charset="-78"/>
              </a:rPr>
              <a:t>Recommendations</a:t>
            </a:r>
            <a:endParaRPr lang="ar-SA"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825625"/>
            <a:ext cx="6848192" cy="4765298"/>
          </a:xfrm>
        </p:spPr>
        <p:txBody>
          <a:bodyPr>
            <a:normAutofit/>
          </a:bodyPr>
          <a:lstStyle/>
          <a:p>
            <a:pPr algn="l" rtl="0"/>
            <a:r>
              <a:rPr lang="en-US" dirty="0" smtClean="0">
                <a:latin typeface="Arabic Typesetting" panose="03020402040406030203" pitchFamily="66" charset="-78"/>
                <a:cs typeface="Arabic Typesetting" panose="03020402040406030203" pitchFamily="66" charset="-78"/>
              </a:rPr>
              <a:t>Water policy should focus on demand management rather on supply management.</a:t>
            </a:r>
          </a:p>
          <a:p>
            <a:pPr marL="0" indent="0" algn="l" rtl="0">
              <a:buNone/>
            </a:pPr>
            <a:endParaRPr lang="en-US" dirty="0" smtClean="0">
              <a:latin typeface="Arabic Typesetting" panose="03020402040406030203" pitchFamily="66" charset="-78"/>
              <a:cs typeface="Arabic Typesetting" panose="03020402040406030203" pitchFamily="66" charset="-78"/>
            </a:endParaRPr>
          </a:p>
          <a:p>
            <a:pPr algn="l" rtl="0"/>
            <a:r>
              <a:rPr lang="en-US" dirty="0" smtClean="0">
                <a:latin typeface="Arabic Typesetting" panose="03020402040406030203" pitchFamily="66" charset="-78"/>
                <a:cs typeface="Arabic Typesetting" panose="03020402040406030203" pitchFamily="66" charset="-78"/>
              </a:rPr>
              <a:t>This means more efforts are needed regarding the enforcement of water legislation, awareness, integration of land and water management through the implementation of integrated water resources management concept ( IWRM).</a:t>
            </a:r>
          </a:p>
          <a:p>
            <a:pPr marL="0" indent="0" algn="l" rtl="0">
              <a:buNone/>
            </a:pPr>
            <a:endParaRPr lang="en-US" dirty="0" smtClean="0">
              <a:latin typeface="Arabic Typesetting" panose="03020402040406030203" pitchFamily="66" charset="-78"/>
              <a:cs typeface="Arabic Typesetting" panose="03020402040406030203" pitchFamily="66" charset="-78"/>
            </a:endParaRPr>
          </a:p>
          <a:p>
            <a:pPr algn="l" rtl="0"/>
            <a:r>
              <a:rPr lang="en-US" dirty="0" smtClean="0">
                <a:latin typeface="Arabic Typesetting" panose="03020402040406030203" pitchFamily="66" charset="-78"/>
                <a:cs typeface="Arabic Typesetting" panose="03020402040406030203" pitchFamily="66" charset="-78"/>
              </a:rPr>
              <a:t>Changing crop types and introducing more efficient irrigation systems.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248" y="1249378"/>
            <a:ext cx="4291342" cy="4191754"/>
          </a:xfrm>
          <a:prstGeom prst="rect">
            <a:avLst/>
          </a:prstGeom>
        </p:spPr>
      </p:pic>
      <p:sp>
        <p:nvSpPr>
          <p:cNvPr id="7" name="Rectangle 6"/>
          <p:cNvSpPr/>
          <p:nvPr/>
        </p:nvSpPr>
        <p:spPr>
          <a:xfrm>
            <a:off x="8505730" y="5441132"/>
            <a:ext cx="2942377" cy="523220"/>
          </a:xfrm>
          <a:prstGeom prst="rect">
            <a:avLst/>
          </a:prstGeom>
        </p:spPr>
        <p:txBody>
          <a:bodyPr wrap="square">
            <a:spAutoFit/>
          </a:bodyPr>
          <a:lstStyle/>
          <a:p>
            <a:pPr algn="ctr"/>
            <a:r>
              <a:rPr lang="ar-SA" sz="1400" dirty="0" smtClean="0"/>
              <a:t>Euphrates river in Raqqa city, eastern Syria</a:t>
            </a:r>
            <a:r>
              <a:rPr lang="en-US" sz="1400" dirty="0" smtClean="0"/>
              <a:t>, is receded. </a:t>
            </a:r>
            <a:endParaRPr lang="ar-SA" sz="1400" dirty="0"/>
          </a:p>
        </p:txBody>
      </p:sp>
    </p:spTree>
    <p:extLst>
      <p:ext uri="{BB962C8B-B14F-4D97-AF65-F5344CB8AC3E}">
        <p14:creationId xmlns:p14="http://schemas.microsoft.com/office/powerpoint/2010/main" val="332073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Andalus" panose="02020603050405020304" pitchFamily="18" charset="-78"/>
                <a:cs typeface="Andalus" panose="02020603050405020304" pitchFamily="18" charset="-78"/>
              </a:rPr>
              <a:t>Recommendations</a:t>
            </a:r>
            <a:endParaRPr lang="ar-SA" dirty="0"/>
          </a:p>
        </p:txBody>
      </p:sp>
      <p:sp>
        <p:nvSpPr>
          <p:cNvPr id="3" name="Content Placeholder 2"/>
          <p:cNvSpPr>
            <a:spLocks noGrp="1"/>
          </p:cNvSpPr>
          <p:nvPr>
            <p:ph idx="1"/>
          </p:nvPr>
        </p:nvSpPr>
        <p:spPr>
          <a:xfrm>
            <a:off x="666184" y="1825625"/>
            <a:ext cx="6757657" cy="4855832"/>
          </a:xfrm>
        </p:spPr>
        <p:txBody>
          <a:bodyPr>
            <a:normAutofit/>
          </a:bodyPr>
          <a:lstStyle/>
          <a:p>
            <a:pPr algn="l" rtl="0"/>
            <a:endParaRPr lang="en-US" dirty="0" smtClean="0">
              <a:latin typeface="Arabic Typesetting" panose="03020402040406030203" pitchFamily="66" charset="-78"/>
              <a:cs typeface="Arabic Typesetting" panose="03020402040406030203" pitchFamily="66" charset="-78"/>
            </a:endParaRPr>
          </a:p>
          <a:p>
            <a:pPr algn="l" rtl="0"/>
            <a:r>
              <a:rPr lang="en-US" dirty="0" smtClean="0">
                <a:latin typeface="Arabic Typesetting" panose="03020402040406030203" pitchFamily="66" charset="-78"/>
                <a:cs typeface="Arabic Typesetting" panose="03020402040406030203" pitchFamily="66" charset="-78"/>
              </a:rPr>
              <a:t>The poor usually are the most vulnerable to the effects of climate change and have the least means to adapt.</a:t>
            </a:r>
            <a:r>
              <a:rPr lang="en-US" dirty="0">
                <a:latin typeface="Arabic Typesetting" panose="03020402040406030203" pitchFamily="66" charset="-78"/>
                <a:cs typeface="Arabic Typesetting" panose="03020402040406030203" pitchFamily="66" charset="-78"/>
              </a:rPr>
              <a:t> </a:t>
            </a:r>
            <a:r>
              <a:rPr lang="en-US" dirty="0" smtClean="0">
                <a:latin typeface="Arabic Typesetting" panose="03020402040406030203" pitchFamily="66" charset="-78"/>
                <a:cs typeface="Arabic Typesetting" panose="03020402040406030203" pitchFamily="66" charset="-78"/>
              </a:rPr>
              <a:t>Therefore, the top priority for adaptation in the water sector would be the reduction in the vulnerabilities of people (particularly the poor and disadvantaged) living mainly in rural areas( about 50% of the Syrian population ) and has as main activity the agriculture.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030" y="1910281"/>
            <a:ext cx="3971313" cy="3874883"/>
          </a:xfrm>
          <a:prstGeom prst="rect">
            <a:avLst/>
          </a:prstGeom>
        </p:spPr>
      </p:pic>
    </p:spTree>
    <p:extLst>
      <p:ext uri="{BB962C8B-B14F-4D97-AF65-F5344CB8AC3E}">
        <p14:creationId xmlns:p14="http://schemas.microsoft.com/office/powerpoint/2010/main" val="263428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Andalus" panose="02020603050405020304" pitchFamily="18" charset="-78"/>
                <a:cs typeface="Andalus" panose="02020603050405020304" pitchFamily="18" charset="-78"/>
              </a:rPr>
              <a:t>References</a:t>
            </a:r>
            <a:r>
              <a:rPr lang="en-US" dirty="0" smtClean="0"/>
              <a:t> </a:t>
            </a:r>
            <a:endParaRPr lang="ar-SA" dirty="0"/>
          </a:p>
        </p:txBody>
      </p:sp>
      <p:sp>
        <p:nvSpPr>
          <p:cNvPr id="3" name="Content Placeholder 2"/>
          <p:cNvSpPr>
            <a:spLocks noGrp="1"/>
          </p:cNvSpPr>
          <p:nvPr>
            <p:ph idx="1"/>
          </p:nvPr>
        </p:nvSpPr>
        <p:spPr/>
        <p:txBody>
          <a:bodyPr>
            <a:normAutofit/>
          </a:bodyPr>
          <a:lstStyle/>
          <a:p>
            <a:pPr algn="l" rtl="0"/>
            <a:r>
              <a:rPr lang="en-US" u="sng" dirty="0">
                <a:latin typeface="Arabic Typesetting" panose="03020402040406030203" pitchFamily="66" charset="-78"/>
                <a:cs typeface="Arabic Typesetting" panose="03020402040406030203" pitchFamily="66" charset="-78"/>
                <a:hlinkClick r:id="rId2"/>
              </a:rPr>
              <a:t>https://osu.pb.unizin.org/sciencebites/chapter/the-effects-of-climate-change-on-the-syrian-uprising/</a:t>
            </a:r>
            <a:r>
              <a:rPr lang="en-US" dirty="0">
                <a:latin typeface="Arabic Typesetting" panose="03020402040406030203" pitchFamily="66" charset="-78"/>
                <a:cs typeface="Arabic Typesetting" panose="03020402040406030203" pitchFamily="66" charset="-78"/>
              </a:rPr>
              <a:t> </a:t>
            </a:r>
          </a:p>
          <a:p>
            <a:pPr algn="l" rtl="0"/>
            <a:r>
              <a:rPr lang="en-US" u="sng" dirty="0">
                <a:latin typeface="Arabic Typesetting" panose="03020402040406030203" pitchFamily="66" charset="-78"/>
                <a:cs typeface="Arabic Typesetting" panose="03020402040406030203" pitchFamily="66" charset="-78"/>
                <a:hlinkClick r:id="rId3"/>
              </a:rPr>
              <a:t>https://climateandsecurity.org/2012/02/29/syria-climate-change-drought-and-social-unrest/</a:t>
            </a:r>
            <a:r>
              <a:rPr lang="en-US" dirty="0">
                <a:latin typeface="Arabic Typesetting" panose="03020402040406030203" pitchFamily="66" charset="-78"/>
                <a:cs typeface="Arabic Typesetting" panose="03020402040406030203" pitchFamily="66" charset="-78"/>
              </a:rPr>
              <a:t> </a:t>
            </a:r>
          </a:p>
          <a:p>
            <a:pPr algn="l" rtl="0"/>
            <a:r>
              <a:rPr lang="en-US" u="sng" dirty="0">
                <a:latin typeface="Arabic Typesetting" panose="03020402040406030203" pitchFamily="66" charset="-78"/>
                <a:cs typeface="Arabic Typesetting" panose="03020402040406030203" pitchFamily="66" charset="-78"/>
                <a:hlinkClick r:id="rId4"/>
              </a:rPr>
              <a:t>http://www.lebajica.com/sites/default/files/Impact%20of%20Climate%20Change%20in%20Syria_0.pdf</a:t>
            </a:r>
            <a:r>
              <a:rPr lang="en-US" dirty="0">
                <a:latin typeface="Arabic Typesetting" panose="03020402040406030203" pitchFamily="66" charset="-78"/>
                <a:cs typeface="Arabic Typesetting" panose="03020402040406030203" pitchFamily="66" charset="-78"/>
              </a:rPr>
              <a:t> </a:t>
            </a:r>
          </a:p>
          <a:p>
            <a:pPr algn="l" rtl="0"/>
            <a:r>
              <a:rPr lang="en-US" u="sng" dirty="0">
                <a:latin typeface="Arabic Typesetting" panose="03020402040406030203" pitchFamily="66" charset="-78"/>
                <a:cs typeface="Arabic Typesetting" panose="03020402040406030203" pitchFamily="66" charset="-78"/>
                <a:hlinkClick r:id="rId5"/>
              </a:rPr>
              <a:t>http://theconversation.com/is-syria-really-a-climate-war-we-examined-the-links-between-drought-migration-and-conflict-80110</a:t>
            </a:r>
            <a:r>
              <a:rPr lang="en-US" dirty="0">
                <a:latin typeface="Arabic Typesetting" panose="03020402040406030203" pitchFamily="66" charset="-78"/>
                <a:cs typeface="Arabic Typesetting" panose="03020402040406030203" pitchFamily="66" charset="-78"/>
              </a:rPr>
              <a:t> </a:t>
            </a:r>
          </a:p>
          <a:p>
            <a:pPr algn="l" rtl="0"/>
            <a:r>
              <a:rPr lang="en-US" u="sng" dirty="0">
                <a:latin typeface="Arabic Typesetting" panose="03020402040406030203" pitchFamily="66" charset="-78"/>
                <a:cs typeface="Arabic Typesetting" panose="03020402040406030203" pitchFamily="66" charset="-78"/>
                <a:hlinkClick r:id="rId6"/>
              </a:rPr>
              <a:t>http://www.sciencedirect.com/science/article/pii/S0962629816301822</a:t>
            </a:r>
            <a:r>
              <a:rPr lang="en-US" dirty="0">
                <a:latin typeface="Arabic Typesetting" panose="03020402040406030203" pitchFamily="66" charset="-78"/>
                <a:cs typeface="Arabic Typesetting" panose="03020402040406030203" pitchFamily="66" charset="-78"/>
              </a:rPr>
              <a:t> </a:t>
            </a:r>
          </a:p>
          <a:p>
            <a:pPr algn="l" rtl="0"/>
            <a:r>
              <a:rPr lang="en-US" u="sng" dirty="0">
                <a:latin typeface="Arabic Typesetting" panose="03020402040406030203" pitchFamily="66" charset="-78"/>
                <a:cs typeface="Arabic Typesetting" panose="03020402040406030203" pitchFamily="66" charset="-78"/>
                <a:hlinkClick r:id="rId7"/>
              </a:rPr>
              <a:t>http://sidaenvironmenthelpdesk.se/wordpress3/wp-content/uploads/2015/12/Climate-Change-in-Syria-Final-Draft-Background-Doc-Helpdesk-Env-and-CC.pdf</a:t>
            </a:r>
            <a:r>
              <a:rPr lang="en-US" dirty="0">
                <a:latin typeface="Arabic Typesetting" panose="03020402040406030203" pitchFamily="66" charset="-78"/>
                <a:cs typeface="Arabic Typesetting" panose="03020402040406030203" pitchFamily="66" charset="-78"/>
              </a:rPr>
              <a:t> </a:t>
            </a:r>
          </a:p>
          <a:p>
            <a:pPr algn="l" rtl="0"/>
            <a:endParaRPr lang="ar-SA" dirty="0"/>
          </a:p>
        </p:txBody>
      </p:sp>
    </p:spTree>
    <p:extLst>
      <p:ext uri="{BB962C8B-B14F-4D97-AF65-F5344CB8AC3E}">
        <p14:creationId xmlns:p14="http://schemas.microsoft.com/office/powerpoint/2010/main" val="173577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24" y="772531"/>
            <a:ext cx="10515600" cy="1325563"/>
          </a:xfrm>
        </p:spPr>
        <p:txBody>
          <a:bodyPr/>
          <a:lstStyle/>
          <a:p>
            <a:pPr algn="l" rtl="0"/>
            <a:r>
              <a:rPr lang="en-US" dirty="0" smtClean="0">
                <a:latin typeface="Andalus" panose="02020603050405020304" pitchFamily="18" charset="-78"/>
                <a:cs typeface="Andalus" panose="02020603050405020304" pitchFamily="18" charset="-78"/>
              </a:rPr>
              <a:t>Location of Syria</a:t>
            </a:r>
            <a:endParaRPr lang="ar-SA"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94169" y="2305460"/>
            <a:ext cx="5182354" cy="3180941"/>
          </a:xfrm>
        </p:spPr>
        <p:txBody>
          <a:bodyPr/>
          <a:lstStyle/>
          <a:p>
            <a:pPr algn="l" rtl="0"/>
            <a:r>
              <a:rPr lang="en-US" dirty="0" smtClean="0">
                <a:latin typeface="Arabic Typesetting" panose="03020402040406030203" pitchFamily="66" charset="-78"/>
                <a:cs typeface="Arabic Typesetting" panose="03020402040406030203" pitchFamily="66" charset="-78"/>
              </a:rPr>
              <a:t>Syria is located in Southwestern Asia, north of the Arabian Peninsula, at the eastern end of the Mediterranean Sea. </a:t>
            </a:r>
          </a:p>
          <a:p>
            <a:pPr algn="l" rtl="0"/>
            <a:r>
              <a:rPr lang="en-US" dirty="0" smtClean="0">
                <a:latin typeface="Arabic Typesetting" panose="03020402040406030203" pitchFamily="66" charset="-78"/>
                <a:cs typeface="Arabic Typesetting" panose="03020402040406030203" pitchFamily="66" charset="-78"/>
              </a:rPr>
              <a:t>It is bordered by Turkey to the north, Lebanon to the west and southwest, Iraq to the east, and Jordan to the south.</a:t>
            </a:r>
            <a:endParaRPr lang="ar-SA"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587" y="135803"/>
            <a:ext cx="5540720" cy="3114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587" y="3250194"/>
            <a:ext cx="5540720" cy="3725562"/>
          </a:xfrm>
          <a:prstGeom prst="rect">
            <a:avLst/>
          </a:prstGeom>
        </p:spPr>
      </p:pic>
    </p:spTree>
    <p:extLst>
      <p:ext uri="{BB962C8B-B14F-4D97-AF65-F5344CB8AC3E}">
        <p14:creationId xmlns:p14="http://schemas.microsoft.com/office/powerpoint/2010/main" val="276366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57" y="337964"/>
            <a:ext cx="10515600" cy="1325563"/>
          </a:xfrm>
        </p:spPr>
        <p:txBody>
          <a:bodyPr/>
          <a:lstStyle/>
          <a:p>
            <a:pPr algn="l" rtl="0"/>
            <a:r>
              <a:rPr lang="en-US" dirty="0" smtClean="0">
                <a:latin typeface="Andalus" panose="02020603050405020304" pitchFamily="18" charset="-78"/>
                <a:cs typeface="Andalus" panose="02020603050405020304" pitchFamily="18" charset="-78"/>
              </a:rPr>
              <a:t>The Climate in Syria</a:t>
            </a:r>
            <a:endParaRPr lang="ar-SA"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76472" y="1828800"/>
            <a:ext cx="7174117" cy="3603279"/>
          </a:xfrm>
        </p:spPr>
        <p:txBody>
          <a:bodyPr>
            <a:normAutofit/>
          </a:bodyPr>
          <a:lstStyle/>
          <a:p>
            <a:pPr algn="l" rtl="0"/>
            <a:r>
              <a:rPr lang="en-US" dirty="0" smtClean="0">
                <a:effectLst/>
                <a:latin typeface="Arabic Typesetting" panose="03020402040406030203" pitchFamily="66" charset="-78"/>
                <a:cs typeface="Arabic Typesetting" panose="03020402040406030203" pitchFamily="66" charset="-78"/>
              </a:rPr>
              <a:t>Internal regions </a:t>
            </a:r>
            <a:r>
              <a:rPr lang="en-US" dirty="0" smtClean="0">
                <a:latin typeface="Arabic Typesetting" panose="03020402040406030203" pitchFamily="66" charset="-78"/>
                <a:cs typeface="Arabic Typesetting" panose="03020402040406030203" pitchFamily="66" charset="-78"/>
              </a:rPr>
              <a:t>have </a:t>
            </a:r>
            <a:r>
              <a:rPr lang="en-US" dirty="0" smtClean="0">
                <a:effectLst/>
                <a:latin typeface="Arabic Typesetting" panose="03020402040406030203" pitchFamily="66" charset="-78"/>
                <a:cs typeface="Arabic Typesetting" panose="03020402040406030203" pitchFamily="66" charset="-78"/>
              </a:rPr>
              <a:t>continental and dry climate while coastal regions and the western mountains have moderate climate (extreme heat in summer (42 °c) and very cold in winter.</a:t>
            </a:r>
          </a:p>
          <a:p>
            <a:pPr algn="l" rtl="0"/>
            <a:endParaRPr lang="en-US" dirty="0" smtClean="0">
              <a:effectLst/>
              <a:latin typeface="Arabic Typesetting" panose="03020402040406030203" pitchFamily="66" charset="-78"/>
              <a:cs typeface="Arabic Typesetting" panose="03020402040406030203" pitchFamily="66" charset="-78"/>
            </a:endParaRPr>
          </a:p>
          <a:p>
            <a:pPr algn="l" rtl="0"/>
            <a:r>
              <a:rPr lang="en-US" dirty="0">
                <a:latin typeface="Arabic Typesetting" panose="03020402040406030203" pitchFamily="66" charset="-78"/>
                <a:cs typeface="Arabic Typesetting" panose="03020402040406030203" pitchFamily="66" charset="-78"/>
              </a:rPr>
              <a:t>T</a:t>
            </a:r>
            <a:r>
              <a:rPr lang="en-US" dirty="0" smtClean="0">
                <a:effectLst/>
                <a:latin typeface="Arabic Typesetting" panose="03020402040406030203" pitchFamily="66" charset="-78"/>
                <a:cs typeface="Arabic Typesetting" panose="03020402040406030203" pitchFamily="66" charset="-78"/>
              </a:rPr>
              <a:t>he </a:t>
            </a:r>
            <a:r>
              <a:rPr lang="en-US" b="1" dirty="0" smtClean="0">
                <a:effectLst/>
                <a:latin typeface="Arabic Typesetting" panose="03020402040406030203" pitchFamily="66" charset="-78"/>
                <a:cs typeface="Arabic Typesetting" panose="03020402040406030203" pitchFamily="66" charset="-78"/>
              </a:rPr>
              <a:t>winter</a:t>
            </a:r>
            <a:r>
              <a:rPr lang="en-US" dirty="0" smtClean="0">
                <a:effectLst/>
                <a:latin typeface="Arabic Typesetting" panose="03020402040406030203" pitchFamily="66" charset="-78"/>
                <a:cs typeface="Arabic Typesetting" panose="03020402040406030203" pitchFamily="66" charset="-78"/>
              </a:rPr>
              <a:t> is mild and the average of daily minimum temperature is </a:t>
            </a:r>
            <a:r>
              <a:rPr lang="en-US" b="1" dirty="0" smtClean="0">
                <a:effectLst/>
                <a:latin typeface="Arabic Typesetting" panose="03020402040406030203" pitchFamily="66" charset="-78"/>
                <a:cs typeface="Arabic Typesetting" panose="03020402040406030203" pitchFamily="66" charset="-78"/>
              </a:rPr>
              <a:t>10 ° C </a:t>
            </a:r>
            <a:r>
              <a:rPr lang="en-US" dirty="0" smtClean="0">
                <a:effectLst/>
                <a:latin typeface="Arabic Typesetting" panose="03020402040406030203" pitchFamily="66" charset="-78"/>
                <a:cs typeface="Arabic Typesetting" panose="03020402040406030203" pitchFamily="66" charset="-78"/>
              </a:rPr>
              <a:t>while the summer is cool in places where the height more than (600 meters).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589" y="1195058"/>
            <a:ext cx="4234989" cy="4617268"/>
          </a:xfrm>
          <a:prstGeom prst="rect">
            <a:avLst/>
          </a:prstGeom>
        </p:spPr>
      </p:pic>
    </p:spTree>
    <p:extLst>
      <p:ext uri="{BB962C8B-B14F-4D97-AF65-F5344CB8AC3E}">
        <p14:creationId xmlns:p14="http://schemas.microsoft.com/office/powerpoint/2010/main" val="366572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22" y="1200936"/>
            <a:ext cx="5137087" cy="4351338"/>
          </a:xfrm>
        </p:spPr>
        <p:txBody>
          <a:bodyPr/>
          <a:lstStyle/>
          <a:p>
            <a:pPr algn="l" rtl="0"/>
            <a:r>
              <a:rPr lang="en-US" dirty="0" smtClean="0">
                <a:latin typeface="Arabic Typesetting" panose="03020402040406030203" pitchFamily="66" charset="-78"/>
                <a:cs typeface="Arabic Typesetting" panose="03020402040406030203" pitchFamily="66" charset="-78"/>
              </a:rPr>
              <a:t>The</a:t>
            </a:r>
            <a:r>
              <a:rPr lang="en-US" dirty="0" smtClean="0">
                <a:effectLst/>
                <a:latin typeface="Arabic Typesetting" panose="03020402040406030203" pitchFamily="66" charset="-78"/>
                <a:cs typeface="Arabic Typesetting" panose="03020402040406030203" pitchFamily="66" charset="-78"/>
              </a:rPr>
              <a:t> average temperature in August is about 30 ° C, the average temperature in January is about 4.4° C.</a:t>
            </a:r>
          </a:p>
          <a:p>
            <a:pPr marL="0" indent="0" algn="l" rtl="0">
              <a:buNone/>
            </a:pPr>
            <a:endParaRPr lang="en-US" dirty="0" smtClean="0">
              <a:effectLst/>
              <a:latin typeface="Arabic Typesetting" panose="03020402040406030203" pitchFamily="66" charset="-78"/>
              <a:cs typeface="Arabic Typesetting" panose="03020402040406030203" pitchFamily="66" charset="-78"/>
            </a:endParaRPr>
          </a:p>
          <a:p>
            <a:pPr algn="l" rtl="0"/>
            <a:r>
              <a:rPr lang="en-US" dirty="0">
                <a:latin typeface="Arabic Typesetting" panose="03020402040406030203" pitchFamily="66" charset="-78"/>
                <a:cs typeface="Arabic Typesetting" panose="03020402040406030203" pitchFamily="66" charset="-78"/>
              </a:rPr>
              <a:t>T</a:t>
            </a:r>
            <a:r>
              <a:rPr lang="en-US" dirty="0" smtClean="0">
                <a:latin typeface="Arabic Typesetting" panose="03020402040406030203" pitchFamily="66" charset="-78"/>
                <a:cs typeface="Arabic Typesetting" panose="03020402040406030203" pitchFamily="66" charset="-78"/>
              </a:rPr>
              <a:t>here is a long dry season from May to September from the inland area towards the plains and the Syrian desert which the climate gradually becomes drier. </a:t>
            </a:r>
            <a:endParaRPr lang="ar-SA" dirty="0" smtClean="0">
              <a:latin typeface="Arabic Typesetting" panose="03020402040406030203" pitchFamily="66" charset="-78"/>
              <a:cs typeface="Arabic Typesetting" panose="03020402040406030203" pitchFamily="66" charset="-78"/>
            </a:endParaRPr>
          </a:p>
          <a:p>
            <a:pPr algn="l" rtl="0"/>
            <a:endParaRPr lang="ar-SA"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069" y="1546523"/>
            <a:ext cx="5758004" cy="3660163"/>
          </a:xfrm>
          <a:prstGeom prst="rect">
            <a:avLst/>
          </a:prstGeom>
        </p:spPr>
      </p:pic>
    </p:spTree>
    <p:extLst>
      <p:ext uri="{BB962C8B-B14F-4D97-AF65-F5344CB8AC3E}">
        <p14:creationId xmlns:p14="http://schemas.microsoft.com/office/powerpoint/2010/main" val="1167066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Andalus" panose="02020603050405020304" pitchFamily="18" charset="-78"/>
                <a:cs typeface="Andalus" panose="02020603050405020304" pitchFamily="18" charset="-78"/>
              </a:rPr>
              <a:t>The state of climate change in Syria</a:t>
            </a:r>
            <a:endParaRPr lang="ar-SA"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825625"/>
            <a:ext cx="4992232" cy="4351338"/>
          </a:xfrm>
        </p:spPr>
        <p:txBody>
          <a:bodyPr>
            <a:normAutofit fontScale="92500"/>
          </a:bodyPr>
          <a:lstStyle/>
          <a:p>
            <a:pPr marL="0" indent="0" algn="l" rtl="0">
              <a:buNone/>
            </a:pPr>
            <a:r>
              <a:rPr lang="en-US" sz="3200" dirty="0" smtClean="0">
                <a:latin typeface="Arabic Typesetting" panose="03020402040406030203" pitchFamily="66" charset="-78"/>
                <a:cs typeface="Arabic Typesetting" panose="03020402040406030203" pitchFamily="66" charset="-78"/>
              </a:rPr>
              <a:t>The Main features of the ongoing state of climate change in Syria:</a:t>
            </a:r>
          </a:p>
          <a:p>
            <a:pPr algn="l" rtl="0"/>
            <a:r>
              <a:rPr lang="en-US" sz="3200" dirty="0" smtClean="0">
                <a:latin typeface="Arabic Typesetting" panose="03020402040406030203" pitchFamily="66" charset="-78"/>
                <a:cs typeface="Arabic Typesetting" panose="03020402040406030203" pitchFamily="66" charset="-78"/>
              </a:rPr>
              <a:t>High temperature</a:t>
            </a:r>
          </a:p>
          <a:p>
            <a:pPr algn="l" rtl="0"/>
            <a:r>
              <a:rPr lang="en-US" sz="3200" dirty="0" smtClean="0">
                <a:latin typeface="Arabic Typesetting" panose="03020402040406030203" pitchFamily="66" charset="-78"/>
                <a:cs typeface="Arabic Typesetting" panose="03020402040406030203" pitchFamily="66" charset="-78"/>
              </a:rPr>
              <a:t>Decrease in the precipitation rate with disturbance in the distribution and intensity.</a:t>
            </a:r>
          </a:p>
          <a:p>
            <a:pPr algn="l" rtl="0"/>
            <a:r>
              <a:rPr lang="en-US" sz="3200" dirty="0">
                <a:latin typeface="Arabic Typesetting" panose="03020402040406030203" pitchFamily="66" charset="-78"/>
                <a:cs typeface="Arabic Typesetting" panose="03020402040406030203" pitchFamily="66" charset="-78"/>
              </a:rPr>
              <a:t>D</a:t>
            </a:r>
            <a:r>
              <a:rPr lang="en-US" sz="3200" dirty="0" smtClean="0">
                <a:latin typeface="Arabic Typesetting" panose="03020402040406030203" pitchFamily="66" charset="-78"/>
                <a:cs typeface="Arabic Typesetting" panose="03020402040406030203" pitchFamily="66" charset="-78"/>
              </a:rPr>
              <a:t>rought and water scarcity in many areas</a:t>
            </a:r>
          </a:p>
          <a:p>
            <a:pPr algn="l" rtl="0"/>
            <a:r>
              <a:rPr lang="en-US" sz="3200" dirty="0" smtClean="0">
                <a:latin typeface="Arabic Typesetting" panose="03020402040406030203" pitchFamily="66" charset="-78"/>
                <a:cs typeface="Arabic Typesetting" panose="03020402040406030203" pitchFamily="66" charset="-78"/>
              </a:rPr>
              <a:t>Migration or internal and external exodus</a:t>
            </a:r>
            <a:endParaRPr lang="ar-SA" sz="3200" dirty="0">
              <a:latin typeface="Arabic Typesetting" panose="03020402040406030203" pitchFamily="66" charset="-78"/>
              <a:cs typeface="Arabic Typesetting" panose="03020402040406030203" pitchFamily="66"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428" y="1605756"/>
            <a:ext cx="5371440" cy="4791075"/>
          </a:xfrm>
          <a:prstGeom prst="rect">
            <a:avLst/>
          </a:prstGeom>
        </p:spPr>
      </p:pic>
    </p:spTree>
    <p:extLst>
      <p:ext uri="{BB962C8B-B14F-4D97-AF65-F5344CB8AC3E}">
        <p14:creationId xmlns:p14="http://schemas.microsoft.com/office/powerpoint/2010/main" val="3690840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66" y="1186005"/>
            <a:ext cx="6078648" cy="4572001"/>
          </a:xfrm>
        </p:spPr>
        <p:txBody>
          <a:bodyPr>
            <a:normAutofit/>
          </a:bodyPr>
          <a:lstStyle/>
          <a:p>
            <a:pPr algn="l" rtl="0"/>
            <a:r>
              <a:rPr lang="en-US" dirty="0" smtClean="0">
                <a:latin typeface="Arabic Typesetting" panose="03020402040406030203" pitchFamily="66" charset="-78"/>
                <a:cs typeface="Arabic Typesetting" panose="03020402040406030203" pitchFamily="66" charset="-78"/>
              </a:rPr>
              <a:t>A </a:t>
            </a:r>
            <a:r>
              <a:rPr lang="en-US" b="1" dirty="0" smtClean="0">
                <a:latin typeface="Arabic Typesetting" panose="03020402040406030203" pitchFamily="66" charset="-78"/>
                <a:cs typeface="Arabic Typesetting" panose="03020402040406030203" pitchFamily="66" charset="-78"/>
              </a:rPr>
              <a:t>catastrophic drought </a:t>
            </a:r>
            <a:r>
              <a:rPr lang="en-US" dirty="0" smtClean="0">
                <a:latin typeface="Arabic Typesetting" panose="03020402040406030203" pitchFamily="66" charset="-78"/>
                <a:cs typeface="Arabic Typesetting" panose="03020402040406030203" pitchFamily="66" charset="-78"/>
              </a:rPr>
              <a:t>occurred during the agricultural seasons </a:t>
            </a:r>
            <a:r>
              <a:rPr lang="en-US" b="1" dirty="0" smtClean="0">
                <a:latin typeface="Arabic Typesetting" panose="03020402040406030203" pitchFamily="66" charset="-78"/>
                <a:cs typeface="Arabic Typesetting" panose="03020402040406030203" pitchFamily="66" charset="-78"/>
              </a:rPr>
              <a:t>1999-2000 and 2007-2008</a:t>
            </a:r>
            <a:r>
              <a:rPr lang="en-US" dirty="0" smtClean="0">
                <a:latin typeface="Arabic Typesetting" panose="03020402040406030203" pitchFamily="66" charset="-78"/>
                <a:cs typeface="Arabic Typesetting" panose="03020402040406030203" pitchFamily="66" charset="-78"/>
              </a:rPr>
              <a:t>, which affected thousands of families and livestock breeders.</a:t>
            </a:r>
          </a:p>
          <a:p>
            <a:pPr algn="l" rtl="0"/>
            <a:r>
              <a:rPr lang="en-US" dirty="0" smtClean="0">
                <a:latin typeface="Arabic Typesetting" panose="03020402040406030203" pitchFamily="66" charset="-78"/>
                <a:cs typeface="Arabic Typesetting" panose="03020402040406030203" pitchFamily="66" charset="-78"/>
              </a:rPr>
              <a:t>The continued drought led to the </a:t>
            </a:r>
            <a:r>
              <a:rPr lang="en-US" b="1" dirty="0" smtClean="0">
                <a:latin typeface="Arabic Typesetting" panose="03020402040406030203" pitchFamily="66" charset="-78"/>
                <a:cs typeface="Arabic Typesetting" panose="03020402040406030203" pitchFamily="66" charset="-78"/>
              </a:rPr>
              <a:t>migration of 300,000 people</a:t>
            </a:r>
            <a:r>
              <a:rPr lang="en-US" dirty="0" smtClean="0">
                <a:latin typeface="Arabic Typesetting" panose="03020402040406030203" pitchFamily="66" charset="-78"/>
                <a:cs typeface="Arabic Typesetting" panose="03020402040406030203" pitchFamily="66" charset="-78"/>
              </a:rPr>
              <a:t> in the northeastern region in 2009. </a:t>
            </a:r>
          </a:p>
          <a:p>
            <a:pPr algn="l" rtl="0"/>
            <a:r>
              <a:rPr lang="en-US" dirty="0" smtClean="0">
                <a:latin typeface="Arabic Typesetting" panose="03020402040406030203" pitchFamily="66" charset="-78"/>
                <a:cs typeface="Arabic Typesetting" panose="03020402040406030203" pitchFamily="66" charset="-78"/>
              </a:rPr>
              <a:t>Most of the health and education indicators in the region declined, The frequency and severity of droughts have led to a decline in available water resources.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014" y="1186005"/>
            <a:ext cx="5604095" cy="4074058"/>
          </a:xfrm>
          <a:prstGeom prst="rect">
            <a:avLst/>
          </a:prstGeom>
        </p:spPr>
      </p:pic>
    </p:spTree>
    <p:extLst>
      <p:ext uri="{BB962C8B-B14F-4D97-AF65-F5344CB8AC3E}">
        <p14:creationId xmlns:p14="http://schemas.microsoft.com/office/powerpoint/2010/main" val="146750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867" y="5097101"/>
            <a:ext cx="7387629" cy="975464"/>
          </a:xfrm>
        </p:spPr>
        <p:txBody>
          <a:bodyPr>
            <a:normAutofit/>
          </a:bodyPr>
          <a:lstStyle/>
          <a:p>
            <a:pPr algn="ctr" rtl="0"/>
            <a:r>
              <a:rPr lang="en-US" sz="2000" b="1" dirty="0" smtClean="0"/>
              <a:t>The Standard </a:t>
            </a:r>
            <a:r>
              <a:rPr lang="en-US" sz="2000" b="1" dirty="0"/>
              <a:t>P</a:t>
            </a:r>
            <a:r>
              <a:rPr lang="en-US" sz="2000" b="1" dirty="0" smtClean="0"/>
              <a:t>recipitation Index (SPI) in Damascus Meteorological Station</a:t>
            </a:r>
            <a:r>
              <a:rPr lang="ar-SY" sz="2000" b="1" dirty="0" smtClean="0"/>
              <a:t> </a:t>
            </a:r>
            <a:r>
              <a:rPr lang="en-US" sz="2000" b="1" dirty="0" smtClean="0"/>
              <a:t>during specific time periods </a:t>
            </a:r>
            <a:endParaRPr lang="ar-SA" sz="2000" b="1" dirty="0"/>
          </a:p>
        </p:txBody>
      </p:sp>
      <p:graphicFrame>
        <p:nvGraphicFramePr>
          <p:cNvPr id="5" name="Object 4"/>
          <p:cNvGraphicFramePr>
            <a:graphicFrameLocks noGrp="1" noChangeAspect="1"/>
          </p:cNvGraphicFramePr>
          <p:nvPr>
            <p:ph idx="1"/>
            <p:extLst>
              <p:ext uri="{D42A27DB-BD31-4B8C-83A1-F6EECF244321}">
                <p14:modId xmlns:p14="http://schemas.microsoft.com/office/powerpoint/2010/main" val="3355303809"/>
              </p:ext>
            </p:extLst>
          </p:nvPr>
        </p:nvGraphicFramePr>
        <p:xfrm>
          <a:off x="1995599" y="825830"/>
          <a:ext cx="7404100" cy="424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25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259" y="651511"/>
            <a:ext cx="4965071" cy="5866645"/>
          </a:xfrm>
        </p:spPr>
        <p:txBody>
          <a:bodyPr>
            <a:normAutofit lnSpcReduction="10000"/>
          </a:bodyPr>
          <a:lstStyle/>
          <a:p>
            <a:pPr algn="l" rtl="0"/>
            <a:r>
              <a:rPr lang="en-US" dirty="0" smtClean="0">
                <a:latin typeface="Arabic Typesetting" panose="03020402040406030203" pitchFamily="66" charset="-78"/>
                <a:cs typeface="Arabic Typesetting" panose="03020402040406030203" pitchFamily="66" charset="-78"/>
              </a:rPr>
              <a:t>Most of the Syrian cities are currently suffering from a lack of water supplies, and Damascus, which is characterized by its abundant water, is today one of the thirstiest cities in the Middle East. The lack of water raised concerns about food production and increased the danger of desertification in the country. </a:t>
            </a:r>
          </a:p>
          <a:p>
            <a:pPr algn="l" rtl="0"/>
            <a:r>
              <a:rPr lang="en-US" dirty="0" smtClean="0">
                <a:latin typeface="Arabic Typesetting" panose="03020402040406030203" pitchFamily="66" charset="-78"/>
                <a:cs typeface="Arabic Typesetting" panose="03020402040406030203" pitchFamily="66" charset="-78"/>
              </a:rPr>
              <a:t>This year, economists and water specialists warned of “Syria's thirst” during the coming period, due to the fact that the rainfall </a:t>
            </a:r>
            <a:r>
              <a:rPr lang="en-US" b="1" dirty="0" smtClean="0">
                <a:latin typeface="Arabic Typesetting" panose="03020402040406030203" pitchFamily="66" charset="-78"/>
                <a:cs typeface="Arabic Typesetting" panose="03020402040406030203" pitchFamily="66" charset="-78"/>
              </a:rPr>
              <a:t>did not exceed 50%</a:t>
            </a:r>
            <a:r>
              <a:rPr lang="en-US" dirty="0" smtClean="0">
                <a:latin typeface="Arabic Typesetting" panose="03020402040406030203" pitchFamily="66" charset="-78"/>
                <a:cs typeface="Arabic Typesetting" panose="03020402040406030203" pitchFamily="66" charset="-78"/>
              </a:rPr>
              <a:t> of the annual average in most Syrian regions and the level of water in the Syrian dams has declined. </a:t>
            </a:r>
            <a:r>
              <a:rPr lang="en-US" b="1" dirty="0" smtClean="0">
                <a:latin typeface="Arabic Typesetting" panose="03020402040406030203" pitchFamily="66" charset="-78"/>
                <a:cs typeface="Arabic Typesetting" panose="03020402040406030203" pitchFamily="66" charset="-78"/>
              </a:rPr>
              <a:t>The annual water deficit is estimated at about</a:t>
            </a:r>
            <a:r>
              <a:rPr lang="en-US" dirty="0" smtClean="0">
                <a:latin typeface="Arabic Typesetting" panose="03020402040406030203" pitchFamily="66" charset="-78"/>
                <a:cs typeface="Arabic Typesetting" panose="03020402040406030203" pitchFamily="66" charset="-78"/>
              </a:rPr>
              <a:t> </a:t>
            </a:r>
            <a:r>
              <a:rPr lang="en-US" b="1" dirty="0" smtClean="0">
                <a:latin typeface="Arabic Typesetting" panose="03020402040406030203" pitchFamily="66" charset="-78"/>
                <a:cs typeface="Arabic Typesetting" panose="03020402040406030203" pitchFamily="66" charset="-78"/>
              </a:rPr>
              <a:t>6 billion cubic meters.</a:t>
            </a:r>
            <a:endParaRPr lang="ar-SA"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107" y="862418"/>
            <a:ext cx="6382467" cy="4861560"/>
          </a:xfrm>
          <a:prstGeom prst="rect">
            <a:avLst/>
          </a:prstGeom>
        </p:spPr>
      </p:pic>
    </p:spTree>
    <p:extLst>
      <p:ext uri="{BB962C8B-B14F-4D97-AF65-F5344CB8AC3E}">
        <p14:creationId xmlns:p14="http://schemas.microsoft.com/office/powerpoint/2010/main" val="3916678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Andalus" panose="02020603050405020304" pitchFamily="18" charset="-78"/>
                <a:cs typeface="Andalus" panose="02020603050405020304" pitchFamily="18" charset="-78"/>
              </a:rPr>
              <a:t>Climate Change </a:t>
            </a:r>
            <a:r>
              <a:rPr lang="en-US" dirty="0">
                <a:latin typeface="Andalus" panose="02020603050405020304" pitchFamily="18" charset="-78"/>
                <a:cs typeface="Andalus" panose="02020603050405020304" pitchFamily="18" charset="-78"/>
              </a:rPr>
              <a:t>E</a:t>
            </a:r>
            <a:r>
              <a:rPr lang="en-US" dirty="0" smtClean="0">
                <a:latin typeface="Andalus" panose="02020603050405020304" pitchFamily="18" charset="-78"/>
                <a:cs typeface="Andalus" panose="02020603050405020304" pitchFamily="18" charset="-78"/>
              </a:rPr>
              <a:t>ffects</a:t>
            </a:r>
            <a:endParaRPr lang="ar-SA"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493822"/>
            <a:ext cx="5635028" cy="5232903"/>
          </a:xfrm>
        </p:spPr>
        <p:txBody>
          <a:bodyPr>
            <a:normAutofit fontScale="92500" lnSpcReduction="20000"/>
          </a:bodyPr>
          <a:lstStyle/>
          <a:p>
            <a:pPr algn="l" rtl="0"/>
            <a:r>
              <a:rPr lang="en-US" dirty="0" smtClean="0">
                <a:latin typeface="Arabic Typesetting" panose="03020402040406030203" pitchFamily="66" charset="-78"/>
                <a:cs typeface="Arabic Typesetting" panose="03020402040406030203" pitchFamily="66" charset="-78"/>
              </a:rPr>
              <a:t>Climate change is occurring in Syria by means of depleting water supply and advancing desertification, both of which are closely linked.</a:t>
            </a:r>
          </a:p>
          <a:p>
            <a:pPr algn="l" rtl="0"/>
            <a:r>
              <a:rPr lang="en-US" dirty="0" smtClean="0">
                <a:latin typeface="Arabic Typesetting" panose="03020402040406030203" pitchFamily="66" charset="-78"/>
                <a:cs typeface="Arabic Typesetting" panose="03020402040406030203" pitchFamily="66" charset="-78"/>
              </a:rPr>
              <a:t>The effects of drought and desertification are further conflated considering that the population of Syria has increased by 50% in the past few years. Increased land use is needed to support this growing population, which contributes to </a:t>
            </a:r>
            <a:r>
              <a:rPr lang="en-US" b="1" dirty="0" smtClean="0">
                <a:latin typeface="Arabic Typesetting" panose="03020402040406030203" pitchFamily="66" charset="-78"/>
                <a:cs typeface="Arabic Typesetting" panose="03020402040406030203" pitchFamily="66" charset="-78"/>
              </a:rPr>
              <a:t>erosion</a:t>
            </a:r>
            <a:r>
              <a:rPr lang="en-US" dirty="0" smtClean="0">
                <a:latin typeface="Arabic Typesetting" panose="03020402040406030203" pitchFamily="66" charset="-78"/>
                <a:cs typeface="Arabic Typesetting" panose="03020402040406030203" pitchFamily="66" charset="-78"/>
              </a:rPr>
              <a:t> and makes much of the land unusable.</a:t>
            </a:r>
          </a:p>
          <a:p>
            <a:pPr algn="l" rtl="0"/>
            <a:r>
              <a:rPr lang="en-US" b="1" dirty="0" smtClean="0">
                <a:latin typeface="Arabic Typesetting" panose="03020402040406030203" pitchFamily="66" charset="-78"/>
                <a:cs typeface="Arabic Typesetting" panose="03020402040406030203" pitchFamily="66" charset="-78"/>
              </a:rPr>
              <a:t>Desertification</a:t>
            </a:r>
            <a:r>
              <a:rPr lang="en-US" dirty="0" smtClean="0">
                <a:latin typeface="Arabic Typesetting" panose="03020402040406030203" pitchFamily="66" charset="-78"/>
                <a:cs typeface="Arabic Typesetting" panose="03020402040406030203" pitchFamily="66" charset="-78"/>
              </a:rPr>
              <a:t> is directly correlated with the decrease in precipitation and over-grazing of land which have compounded the land desertification process. Desertification is also affecting regions such as the Khabur River in northeastern Syria. The Khabur River is on the opposite side of the country from Damascus, demonstrating the widespread effects of desertification.</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873" y="4013673"/>
            <a:ext cx="3235053" cy="2844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73" y="663889"/>
            <a:ext cx="3136649" cy="3084245"/>
          </a:xfrm>
          <a:prstGeom prst="rect">
            <a:avLst/>
          </a:prstGeom>
        </p:spPr>
      </p:pic>
    </p:spTree>
    <p:extLst>
      <p:ext uri="{BB962C8B-B14F-4D97-AF65-F5344CB8AC3E}">
        <p14:creationId xmlns:p14="http://schemas.microsoft.com/office/powerpoint/2010/main" val="297146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2904</TotalTime>
  <Words>864</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Andalus</vt:lpstr>
      <vt:lpstr>Arabic Typesetting</vt:lpstr>
      <vt:lpstr>Arial</vt:lpstr>
      <vt:lpstr>Calibri</vt:lpstr>
      <vt:lpstr>Calibri Light</vt:lpstr>
      <vt:lpstr>Tahoma</vt:lpstr>
      <vt:lpstr>Times New Roman</vt:lpstr>
      <vt:lpstr>Office Theme</vt:lpstr>
      <vt:lpstr>Climate Change in Syria </vt:lpstr>
      <vt:lpstr>Location of Syria</vt:lpstr>
      <vt:lpstr>The Climate in Syria</vt:lpstr>
      <vt:lpstr>PowerPoint Presentation</vt:lpstr>
      <vt:lpstr>The state of climate change in Syria</vt:lpstr>
      <vt:lpstr>PowerPoint Presentation</vt:lpstr>
      <vt:lpstr>The Standard Precipitation Index (SPI) in Damascus Meteorological Station during specific time periods </vt:lpstr>
      <vt:lpstr>PowerPoint Presentation</vt:lpstr>
      <vt:lpstr>Climate Change Effects</vt:lpstr>
      <vt:lpstr>PowerPoint Presentation</vt:lpstr>
      <vt:lpstr>Recommendations</vt:lpstr>
      <vt:lpstr>Recommendations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 Syria</dc:title>
  <dc:creator>Windows User</dc:creator>
  <cp:lastModifiedBy>Windows User</cp:lastModifiedBy>
  <cp:revision>54</cp:revision>
  <dcterms:created xsi:type="dcterms:W3CDTF">2017-11-21T20:47:03Z</dcterms:created>
  <dcterms:modified xsi:type="dcterms:W3CDTF">2017-11-23T21:13:05Z</dcterms:modified>
</cp:coreProperties>
</file>