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02F"/>
    <a:srgbClr val="A3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74026" autoAdjust="0"/>
  </p:normalViewPr>
  <p:slideViewPr>
    <p:cSldViewPr snapToGrid="0">
      <p:cViewPr varScale="1">
        <p:scale>
          <a:sx n="50" d="100"/>
          <a:sy n="50" d="100"/>
        </p:scale>
        <p:origin x="15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48C77-DFD2-468A-814F-51BFB44D254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A95FEC-1FA5-43B8-90EC-24145DB5FF4C}">
      <dgm:prSet phldrT="[Text]"/>
      <dgm:spPr/>
      <dgm:t>
        <a:bodyPr/>
        <a:lstStyle/>
        <a:p>
          <a:pPr>
            <a:buNone/>
          </a:pPr>
          <a:r>
            <a:rPr lang="en-GB" i="1" dirty="0"/>
            <a:t>Extreme Temperatures</a:t>
          </a:r>
          <a:endParaRPr lang="en-US" dirty="0"/>
        </a:p>
      </dgm:t>
    </dgm:pt>
    <dgm:pt modelId="{083AA2F4-B3DC-4CD8-BED5-7ACD7DDB0FD8}" type="parTrans" cxnId="{57611A45-ED3B-445C-AC3D-8969183035CE}">
      <dgm:prSet/>
      <dgm:spPr/>
      <dgm:t>
        <a:bodyPr/>
        <a:lstStyle/>
        <a:p>
          <a:endParaRPr lang="en-US"/>
        </a:p>
      </dgm:t>
    </dgm:pt>
    <dgm:pt modelId="{1965792C-7EF3-4310-8BD0-FF25553EF625}" type="sibTrans" cxnId="{57611A45-ED3B-445C-AC3D-8969183035CE}">
      <dgm:prSet/>
      <dgm:spPr/>
      <dgm:t>
        <a:bodyPr/>
        <a:lstStyle/>
        <a:p>
          <a:endParaRPr lang="en-US"/>
        </a:p>
      </dgm:t>
    </dgm:pt>
    <dgm:pt modelId="{CF726C4A-010E-457B-BE53-D3B31A0B8000}">
      <dgm:prSet phldrT="[Text]"/>
      <dgm:spPr/>
      <dgm:t>
        <a:bodyPr/>
        <a:lstStyle/>
        <a:p>
          <a:r>
            <a:rPr lang="en-GB" dirty="0"/>
            <a:t>Tº ranges are varying continuously.</a:t>
          </a:r>
          <a:endParaRPr lang="en-US" dirty="0"/>
        </a:p>
      </dgm:t>
    </dgm:pt>
    <dgm:pt modelId="{CD70DCA2-9A42-4C0E-9F92-F4F2393CFC1E}" type="parTrans" cxnId="{A54E6D3C-D04E-4F36-BFDE-69F1B9EB7CF9}">
      <dgm:prSet/>
      <dgm:spPr/>
      <dgm:t>
        <a:bodyPr/>
        <a:lstStyle/>
        <a:p>
          <a:endParaRPr lang="en-US"/>
        </a:p>
      </dgm:t>
    </dgm:pt>
    <dgm:pt modelId="{1306BDE8-F948-40A7-8BBB-3980EC1286D5}" type="sibTrans" cxnId="{A54E6D3C-D04E-4F36-BFDE-69F1B9EB7CF9}">
      <dgm:prSet/>
      <dgm:spPr/>
      <dgm:t>
        <a:bodyPr/>
        <a:lstStyle/>
        <a:p>
          <a:endParaRPr lang="en-US"/>
        </a:p>
      </dgm:t>
    </dgm:pt>
    <dgm:pt modelId="{CC4B328F-1000-449A-9B4D-1904383E93A5}">
      <dgm:prSet phldrT="[Text]"/>
      <dgm:spPr/>
      <dgm:t>
        <a:bodyPr/>
        <a:lstStyle/>
        <a:p>
          <a:pPr>
            <a:buNone/>
          </a:pPr>
          <a:r>
            <a:rPr lang="en-GB" i="1" dirty="0"/>
            <a:t>Extreme Rainfall episodes</a:t>
          </a:r>
          <a:endParaRPr lang="en-US" dirty="0"/>
        </a:p>
      </dgm:t>
    </dgm:pt>
    <dgm:pt modelId="{658B85C0-0902-4DAD-81F8-AA9B79EB70A7}" type="parTrans" cxnId="{49FFF1F2-788F-44E3-B92F-611AC3770B1E}">
      <dgm:prSet/>
      <dgm:spPr/>
      <dgm:t>
        <a:bodyPr/>
        <a:lstStyle/>
        <a:p>
          <a:endParaRPr lang="en-US"/>
        </a:p>
      </dgm:t>
    </dgm:pt>
    <dgm:pt modelId="{8F29C6A2-16C2-4266-B235-71B6BC02E765}" type="sibTrans" cxnId="{49FFF1F2-788F-44E3-B92F-611AC3770B1E}">
      <dgm:prSet/>
      <dgm:spPr/>
      <dgm:t>
        <a:bodyPr/>
        <a:lstStyle/>
        <a:p>
          <a:endParaRPr lang="en-US"/>
        </a:p>
      </dgm:t>
    </dgm:pt>
    <dgm:pt modelId="{5FE634E8-06CD-46F4-BD03-8FF97BA98B7E}">
      <dgm:prSet phldrT="[Text]"/>
      <dgm:spPr/>
      <dgm:t>
        <a:bodyPr/>
        <a:lstStyle/>
        <a:p>
          <a:r>
            <a:rPr lang="en-GB" dirty="0"/>
            <a:t>December 16-22: 450 mm at one episode.</a:t>
          </a:r>
          <a:endParaRPr lang="en-US" dirty="0"/>
        </a:p>
      </dgm:t>
    </dgm:pt>
    <dgm:pt modelId="{91D626C3-BA4B-450C-8E60-AE3098C3FE1F}" type="parTrans" cxnId="{793E1EBF-BE0A-4FF1-AEDC-7B56518A57C3}">
      <dgm:prSet/>
      <dgm:spPr/>
      <dgm:t>
        <a:bodyPr/>
        <a:lstStyle/>
        <a:p>
          <a:endParaRPr lang="en-US"/>
        </a:p>
      </dgm:t>
    </dgm:pt>
    <dgm:pt modelId="{FA33471B-BA28-4962-90FA-DEC862BA83CC}" type="sibTrans" cxnId="{793E1EBF-BE0A-4FF1-AEDC-7B56518A57C3}">
      <dgm:prSet/>
      <dgm:spPr/>
      <dgm:t>
        <a:bodyPr/>
        <a:lstStyle/>
        <a:p>
          <a:endParaRPr lang="en-US"/>
        </a:p>
      </dgm:t>
    </dgm:pt>
    <dgm:pt modelId="{DE848D13-D0FB-4FA2-A203-5B694D273FE4}">
      <dgm:prSet/>
      <dgm:spPr/>
      <dgm:t>
        <a:bodyPr/>
        <a:lstStyle/>
        <a:p>
          <a:r>
            <a:rPr lang="en-GB" dirty="0"/>
            <a:t>Summer: </a:t>
          </a:r>
          <a:r>
            <a:rPr lang="en-GB" dirty="0">
              <a:solidFill>
                <a:srgbClr val="C00000"/>
              </a:solidFill>
            </a:rPr>
            <a:t>45.4ºC (Cordoba), 44.6ºC (Sevilla) </a:t>
          </a:r>
          <a:r>
            <a:rPr lang="en-GB" dirty="0"/>
            <a:t>= September</a:t>
          </a:r>
        </a:p>
      </dgm:t>
    </dgm:pt>
    <dgm:pt modelId="{13CBD45E-F75B-43B2-8A19-A10E6D3FF0B7}" type="parTrans" cxnId="{2310CABD-3445-48A5-9AC2-3C7E06562673}">
      <dgm:prSet/>
      <dgm:spPr/>
      <dgm:t>
        <a:bodyPr/>
        <a:lstStyle/>
        <a:p>
          <a:endParaRPr lang="en-US"/>
        </a:p>
      </dgm:t>
    </dgm:pt>
    <dgm:pt modelId="{2E309B4C-9BA1-4BA9-8A40-1D1D92F365E5}" type="sibTrans" cxnId="{2310CABD-3445-48A5-9AC2-3C7E06562673}">
      <dgm:prSet/>
      <dgm:spPr/>
      <dgm:t>
        <a:bodyPr/>
        <a:lstStyle/>
        <a:p>
          <a:endParaRPr lang="en-US"/>
        </a:p>
      </dgm:t>
    </dgm:pt>
    <dgm:pt modelId="{C8287B7E-3972-46B2-ADD0-36EF93FC608C}">
      <dgm:prSet/>
      <dgm:spPr/>
      <dgm:t>
        <a:bodyPr/>
        <a:lstStyle/>
        <a:p>
          <a:r>
            <a:rPr lang="en-GB" dirty="0"/>
            <a:t>Winter: </a:t>
          </a:r>
          <a:r>
            <a:rPr lang="en-GB" dirty="0">
              <a:solidFill>
                <a:schemeClr val="accent1">
                  <a:lumMod val="75000"/>
                </a:schemeClr>
              </a:solidFill>
            </a:rPr>
            <a:t>-11.0ºC (Aragon), -7.3ºC (Valladolid)</a:t>
          </a:r>
          <a:r>
            <a:rPr lang="en-GB" dirty="0"/>
            <a:t> = December</a:t>
          </a:r>
        </a:p>
      </dgm:t>
    </dgm:pt>
    <dgm:pt modelId="{A9276CD0-2B0B-40D5-81D5-9AB964C21AA6}" type="parTrans" cxnId="{459343DD-EC40-4CBE-8D49-5670A4643B06}">
      <dgm:prSet/>
      <dgm:spPr/>
      <dgm:t>
        <a:bodyPr/>
        <a:lstStyle/>
        <a:p>
          <a:endParaRPr lang="en-US"/>
        </a:p>
      </dgm:t>
    </dgm:pt>
    <dgm:pt modelId="{2E2BB60A-3AE1-4BE3-A11D-A9E2E4BD5E72}" type="sibTrans" cxnId="{459343DD-EC40-4CBE-8D49-5670A4643B06}">
      <dgm:prSet/>
      <dgm:spPr/>
      <dgm:t>
        <a:bodyPr/>
        <a:lstStyle/>
        <a:p>
          <a:endParaRPr lang="en-US"/>
        </a:p>
      </dgm:t>
    </dgm:pt>
    <dgm:pt modelId="{B4EDBD59-267B-45E2-8D46-1A3E1F465980}" type="pres">
      <dgm:prSet presAssocID="{20048C77-DFD2-468A-814F-51BFB44D2540}" presName="linear" presStyleCnt="0">
        <dgm:presLayoutVars>
          <dgm:animLvl val="lvl"/>
          <dgm:resizeHandles val="exact"/>
        </dgm:presLayoutVars>
      </dgm:prSet>
      <dgm:spPr/>
    </dgm:pt>
    <dgm:pt modelId="{05147823-5B17-4CB6-A208-CF8D5E90E29A}" type="pres">
      <dgm:prSet presAssocID="{17A95FEC-1FA5-43B8-90EC-24145DB5FF4C}" presName="parentText" presStyleLbl="node1" presStyleIdx="0" presStyleCnt="2" custLinFactNeighborX="-3068">
        <dgm:presLayoutVars>
          <dgm:chMax val="0"/>
          <dgm:bulletEnabled val="1"/>
        </dgm:presLayoutVars>
      </dgm:prSet>
      <dgm:spPr/>
    </dgm:pt>
    <dgm:pt modelId="{0955275E-941A-4C08-A092-4E3961770664}" type="pres">
      <dgm:prSet presAssocID="{17A95FEC-1FA5-43B8-90EC-24145DB5FF4C}" presName="childText" presStyleLbl="revTx" presStyleIdx="0" presStyleCnt="2">
        <dgm:presLayoutVars>
          <dgm:bulletEnabled val="1"/>
        </dgm:presLayoutVars>
      </dgm:prSet>
      <dgm:spPr/>
    </dgm:pt>
    <dgm:pt modelId="{AA293979-A8D3-49BB-BCD4-33E40D1E77D9}" type="pres">
      <dgm:prSet presAssocID="{CC4B328F-1000-449A-9B4D-1904383E93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CD5007-F8B4-43BE-AA3D-8AD0798DC6D2}" type="pres">
      <dgm:prSet presAssocID="{CC4B328F-1000-449A-9B4D-1904383E93A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1BA1626-1815-4CC1-B20E-A76DF90DCEB8}" type="presOf" srcId="{17A95FEC-1FA5-43B8-90EC-24145DB5FF4C}" destId="{05147823-5B17-4CB6-A208-CF8D5E90E29A}" srcOrd="0" destOrd="0" presId="urn:microsoft.com/office/officeart/2005/8/layout/vList2"/>
    <dgm:cxn modelId="{2D786D39-9067-4BA4-9310-52D71DF7DDFB}" type="presOf" srcId="{CC4B328F-1000-449A-9B4D-1904383E93A5}" destId="{AA293979-A8D3-49BB-BCD4-33E40D1E77D9}" srcOrd="0" destOrd="0" presId="urn:microsoft.com/office/officeart/2005/8/layout/vList2"/>
    <dgm:cxn modelId="{A54E6D3C-D04E-4F36-BFDE-69F1B9EB7CF9}" srcId="{17A95FEC-1FA5-43B8-90EC-24145DB5FF4C}" destId="{CF726C4A-010E-457B-BE53-D3B31A0B8000}" srcOrd="0" destOrd="0" parTransId="{CD70DCA2-9A42-4C0E-9F92-F4F2393CFC1E}" sibTransId="{1306BDE8-F948-40A7-8BBB-3980EC1286D5}"/>
    <dgm:cxn modelId="{57611A45-ED3B-445C-AC3D-8969183035CE}" srcId="{20048C77-DFD2-468A-814F-51BFB44D2540}" destId="{17A95FEC-1FA5-43B8-90EC-24145DB5FF4C}" srcOrd="0" destOrd="0" parTransId="{083AA2F4-B3DC-4CD8-BED5-7ACD7DDB0FD8}" sibTransId="{1965792C-7EF3-4310-8BD0-FF25553EF625}"/>
    <dgm:cxn modelId="{C0B48254-1547-4E87-A602-675324F06D86}" type="presOf" srcId="{5FE634E8-06CD-46F4-BD03-8FF97BA98B7E}" destId="{72CD5007-F8B4-43BE-AA3D-8AD0798DC6D2}" srcOrd="0" destOrd="0" presId="urn:microsoft.com/office/officeart/2005/8/layout/vList2"/>
    <dgm:cxn modelId="{57287477-F4BC-4E2B-B12D-E25C607812E5}" type="presOf" srcId="{C8287B7E-3972-46B2-ADD0-36EF93FC608C}" destId="{0955275E-941A-4C08-A092-4E3961770664}" srcOrd="0" destOrd="2" presId="urn:microsoft.com/office/officeart/2005/8/layout/vList2"/>
    <dgm:cxn modelId="{6134697B-5BEE-4D1A-8C08-599224AAD81D}" type="presOf" srcId="{DE848D13-D0FB-4FA2-A203-5B694D273FE4}" destId="{0955275E-941A-4C08-A092-4E3961770664}" srcOrd="0" destOrd="1" presId="urn:microsoft.com/office/officeart/2005/8/layout/vList2"/>
    <dgm:cxn modelId="{22AE4D83-DF2B-47F4-89C3-2738B3F760CB}" type="presOf" srcId="{CF726C4A-010E-457B-BE53-D3B31A0B8000}" destId="{0955275E-941A-4C08-A092-4E3961770664}" srcOrd="0" destOrd="0" presId="urn:microsoft.com/office/officeart/2005/8/layout/vList2"/>
    <dgm:cxn modelId="{50AE779A-5959-4B3E-A89D-6CFC266C5E5C}" type="presOf" srcId="{20048C77-DFD2-468A-814F-51BFB44D2540}" destId="{B4EDBD59-267B-45E2-8D46-1A3E1F465980}" srcOrd="0" destOrd="0" presId="urn:microsoft.com/office/officeart/2005/8/layout/vList2"/>
    <dgm:cxn modelId="{2310CABD-3445-48A5-9AC2-3C7E06562673}" srcId="{17A95FEC-1FA5-43B8-90EC-24145DB5FF4C}" destId="{DE848D13-D0FB-4FA2-A203-5B694D273FE4}" srcOrd="1" destOrd="0" parTransId="{13CBD45E-F75B-43B2-8A19-A10E6D3FF0B7}" sibTransId="{2E309B4C-9BA1-4BA9-8A40-1D1D92F365E5}"/>
    <dgm:cxn modelId="{793E1EBF-BE0A-4FF1-AEDC-7B56518A57C3}" srcId="{CC4B328F-1000-449A-9B4D-1904383E93A5}" destId="{5FE634E8-06CD-46F4-BD03-8FF97BA98B7E}" srcOrd="0" destOrd="0" parTransId="{91D626C3-BA4B-450C-8E60-AE3098C3FE1F}" sibTransId="{FA33471B-BA28-4962-90FA-DEC862BA83CC}"/>
    <dgm:cxn modelId="{459343DD-EC40-4CBE-8D49-5670A4643B06}" srcId="{17A95FEC-1FA5-43B8-90EC-24145DB5FF4C}" destId="{C8287B7E-3972-46B2-ADD0-36EF93FC608C}" srcOrd="2" destOrd="0" parTransId="{A9276CD0-2B0B-40D5-81D5-9AB964C21AA6}" sibTransId="{2E2BB60A-3AE1-4BE3-A11D-A9E2E4BD5E72}"/>
    <dgm:cxn modelId="{49FFF1F2-788F-44E3-B92F-611AC3770B1E}" srcId="{20048C77-DFD2-468A-814F-51BFB44D2540}" destId="{CC4B328F-1000-449A-9B4D-1904383E93A5}" srcOrd="1" destOrd="0" parTransId="{658B85C0-0902-4DAD-81F8-AA9B79EB70A7}" sibTransId="{8F29C6A2-16C2-4266-B235-71B6BC02E765}"/>
    <dgm:cxn modelId="{89D9B492-52DD-41BC-9483-33D3924133DF}" type="presParOf" srcId="{B4EDBD59-267B-45E2-8D46-1A3E1F465980}" destId="{05147823-5B17-4CB6-A208-CF8D5E90E29A}" srcOrd="0" destOrd="0" presId="urn:microsoft.com/office/officeart/2005/8/layout/vList2"/>
    <dgm:cxn modelId="{88E6C204-5A7D-444C-8BF0-753AED9DE978}" type="presParOf" srcId="{B4EDBD59-267B-45E2-8D46-1A3E1F465980}" destId="{0955275E-941A-4C08-A092-4E3961770664}" srcOrd="1" destOrd="0" presId="urn:microsoft.com/office/officeart/2005/8/layout/vList2"/>
    <dgm:cxn modelId="{3EDAF40A-7026-4628-AC4F-0B044D8D39AB}" type="presParOf" srcId="{B4EDBD59-267B-45E2-8D46-1A3E1F465980}" destId="{AA293979-A8D3-49BB-BCD4-33E40D1E77D9}" srcOrd="2" destOrd="0" presId="urn:microsoft.com/office/officeart/2005/8/layout/vList2"/>
    <dgm:cxn modelId="{1559EB8B-B8E8-421F-8DBE-B9EF26A95FF4}" type="presParOf" srcId="{B4EDBD59-267B-45E2-8D46-1A3E1F465980}" destId="{72CD5007-F8B4-43BE-AA3D-8AD0798DC6D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47823-5B17-4CB6-A208-CF8D5E90E29A}">
      <dsp:nvSpPr>
        <dsp:cNvPr id="0" name=""/>
        <dsp:cNvSpPr/>
      </dsp:nvSpPr>
      <dsp:spPr>
        <a:xfrm>
          <a:off x="0" y="49841"/>
          <a:ext cx="9466411" cy="98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i="1" kern="1200" dirty="0"/>
            <a:t>Extreme Temperatures</a:t>
          </a:r>
          <a:endParaRPr lang="en-US" sz="4100" kern="1200" dirty="0"/>
        </a:p>
      </dsp:txBody>
      <dsp:txXfrm>
        <a:off x="48005" y="97846"/>
        <a:ext cx="9370401" cy="887374"/>
      </dsp:txXfrm>
    </dsp:sp>
    <dsp:sp modelId="{0955275E-941A-4C08-A092-4E3961770664}">
      <dsp:nvSpPr>
        <dsp:cNvPr id="0" name=""/>
        <dsp:cNvSpPr/>
      </dsp:nvSpPr>
      <dsp:spPr>
        <a:xfrm>
          <a:off x="0" y="1033226"/>
          <a:ext cx="9466411" cy="254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5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/>
            <a:t>Tº ranges are varying continuously.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/>
            <a:t>Summer: </a:t>
          </a:r>
          <a:r>
            <a:rPr lang="en-GB" sz="3200" kern="1200" dirty="0">
              <a:solidFill>
                <a:srgbClr val="C00000"/>
              </a:solidFill>
            </a:rPr>
            <a:t>45.4ºC (Cordoba), 44.6ºC (Sevilla) </a:t>
          </a:r>
          <a:r>
            <a:rPr lang="en-GB" sz="3200" kern="1200" dirty="0"/>
            <a:t>= September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/>
            <a:t>Winter: </a:t>
          </a:r>
          <a:r>
            <a:rPr lang="en-GB" sz="3200" kern="1200" dirty="0">
              <a:solidFill>
                <a:schemeClr val="accent1">
                  <a:lumMod val="75000"/>
                </a:schemeClr>
              </a:solidFill>
            </a:rPr>
            <a:t>-11.0ºC (Aragon), -7.3ºC (Valladolid)</a:t>
          </a:r>
          <a:r>
            <a:rPr lang="en-GB" sz="3200" kern="1200" dirty="0"/>
            <a:t> = December</a:t>
          </a:r>
        </a:p>
      </dsp:txBody>
      <dsp:txXfrm>
        <a:off x="0" y="1033226"/>
        <a:ext cx="9466411" cy="2546099"/>
      </dsp:txXfrm>
    </dsp:sp>
    <dsp:sp modelId="{AA293979-A8D3-49BB-BCD4-33E40D1E77D9}">
      <dsp:nvSpPr>
        <dsp:cNvPr id="0" name=""/>
        <dsp:cNvSpPr/>
      </dsp:nvSpPr>
      <dsp:spPr>
        <a:xfrm>
          <a:off x="0" y="3579326"/>
          <a:ext cx="9466411" cy="983384"/>
        </a:xfrm>
        <a:prstGeom prst="roundRect">
          <a:avLst/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i="1" kern="1200" dirty="0"/>
            <a:t>Extreme Rainfall episodes</a:t>
          </a:r>
          <a:endParaRPr lang="en-US" sz="4100" kern="1200" dirty="0"/>
        </a:p>
      </dsp:txBody>
      <dsp:txXfrm>
        <a:off x="48005" y="3627331"/>
        <a:ext cx="9370401" cy="887374"/>
      </dsp:txXfrm>
    </dsp:sp>
    <dsp:sp modelId="{72CD5007-F8B4-43BE-AA3D-8AD0798DC6D2}">
      <dsp:nvSpPr>
        <dsp:cNvPr id="0" name=""/>
        <dsp:cNvSpPr/>
      </dsp:nvSpPr>
      <dsp:spPr>
        <a:xfrm>
          <a:off x="0" y="4562711"/>
          <a:ext cx="9466411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5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/>
            <a:t>December 16-22: 450 mm at one episode.</a:t>
          </a:r>
          <a:endParaRPr lang="en-US" sz="3200" kern="1200" dirty="0"/>
        </a:p>
      </dsp:txBody>
      <dsp:txXfrm>
        <a:off x="0" y="4562711"/>
        <a:ext cx="9466411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3C7B6-D9EA-4881-A100-89D5BF91A080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9CF55-C5C1-4924-9397-BBAE39B1F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8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 know, climate change is continuously increasing, and many countries are taking actions all around the globe.</a:t>
            </a:r>
          </a:p>
          <a:p>
            <a:r>
              <a:rPr lang="en-GB" dirty="0"/>
              <a:t>Spain is in a thin line between acting, that includes many renewable energies projects, and conservation, to a passive state which doesn’t include emission cuts and other actions.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9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Andalucia</a:t>
            </a:r>
            <a:r>
              <a:rPr lang="en-GB" dirty="0"/>
              <a:t>, Extremadura, Murcia, Valencia; even affecting Algeria and Morocco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21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Environmental impact (waste, pollution, overpopulation, deforestation)</a:t>
            </a:r>
          </a:p>
          <a:p>
            <a:r>
              <a:rPr lang="en-GB" dirty="0"/>
              <a:t>Carbon credit: Tradable certificate that represents the right to emit 1 tonne of CO</a:t>
            </a:r>
            <a:r>
              <a:rPr lang="en-GB" sz="1050" dirty="0"/>
              <a:t>2 or Equiv.CO2 tonnes of any greenhouse gas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Wide variety of climates</a:t>
            </a:r>
          </a:p>
          <a:p>
            <a:r>
              <a:rPr lang="en-GB" b="0" dirty="0"/>
              <a:t>Atlantic: N and NE, Pyrenees to Galicia</a:t>
            </a:r>
          </a:p>
          <a:p>
            <a:r>
              <a:rPr lang="en-GB" b="0" dirty="0" err="1"/>
              <a:t>Mediterran</a:t>
            </a:r>
            <a:r>
              <a:rPr lang="en-GB" b="0" dirty="0"/>
              <a:t>: </a:t>
            </a:r>
            <a:r>
              <a:rPr lang="en-GB" b="0" dirty="0" err="1"/>
              <a:t>Mediterr</a:t>
            </a:r>
            <a:r>
              <a:rPr lang="en-GB" b="0" dirty="0"/>
              <a:t>. Coast, Balearic islands, interior, include typical, dry and cold climates</a:t>
            </a:r>
          </a:p>
          <a:p>
            <a:r>
              <a:rPr lang="en-GB" b="0" dirty="0"/>
              <a:t>Subtropical: Canary islands</a:t>
            </a:r>
          </a:p>
          <a:p>
            <a:r>
              <a:rPr lang="en-GB" b="0" dirty="0"/>
              <a:t>Mountainous: Pyrenees, Central and Iberic mountains</a:t>
            </a:r>
          </a:p>
          <a:p>
            <a:endParaRPr lang="en-GB" b="1" dirty="0"/>
          </a:p>
          <a:p>
            <a:r>
              <a:rPr lang="en-GB" b="0" dirty="0"/>
              <a:t>Mean Tº: Given by latitude, sea influence and altitude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2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Mediterranean is the common climate, is taken as reference.</a:t>
            </a:r>
          </a:p>
          <a:p>
            <a:r>
              <a:rPr lang="en-GB" dirty="0"/>
              <a:t>Highest Tº in August</a:t>
            </a:r>
          </a:p>
          <a:p>
            <a:r>
              <a:rPr lang="en-GB" dirty="0"/>
              <a:t>Highest Rainfall in 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6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Critical points due to flooding danger!</a:t>
            </a:r>
          </a:p>
          <a:p>
            <a:pPr marL="171450" indent="-171450">
              <a:buFontTx/>
              <a:buChar char="-"/>
            </a:pPr>
            <a:r>
              <a:rPr lang="en-GB" dirty="0"/>
              <a:t>Main trend from 1990-2016</a:t>
            </a:r>
          </a:p>
          <a:p>
            <a:pPr marL="171450" indent="-171450">
              <a:buFontTx/>
              <a:buChar char="-"/>
            </a:pPr>
            <a:r>
              <a:rPr lang="en-GB" dirty="0"/>
              <a:t>UE has steadily reduced its emissions -&gt; Policies and actions taken.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7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90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of the territory remains with the same range, or little increase (100-125%)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Effects remain mostly the same around the world, but get stronger in different places.</a:t>
            </a:r>
          </a:p>
          <a:p>
            <a:r>
              <a:rPr lang="en-GB" dirty="0"/>
              <a:t>*Xtreme events: Heatwaves, </a:t>
            </a:r>
            <a:r>
              <a:rPr lang="en-GB" dirty="0" err="1"/>
              <a:t>coldwaves</a:t>
            </a:r>
            <a:r>
              <a:rPr lang="en-GB" dirty="0"/>
              <a:t>, torrential rain, </a:t>
            </a:r>
            <a:r>
              <a:rPr lang="en-GB" dirty="0" err="1"/>
              <a:t>freezings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0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European grizzly bear: </a:t>
            </a:r>
            <a:r>
              <a:rPr lang="en-GB" dirty="0" err="1"/>
              <a:t>Dissapear</a:t>
            </a:r>
            <a:r>
              <a:rPr lang="en-GB" dirty="0"/>
              <a:t> by the end of the century</a:t>
            </a:r>
          </a:p>
          <a:p>
            <a:r>
              <a:rPr lang="en-GB" dirty="0"/>
              <a:t>Cork oak (soil preserver tree): Lost in </a:t>
            </a:r>
            <a:r>
              <a:rPr lang="en-GB" dirty="0" err="1"/>
              <a:t>Cataluna</a:t>
            </a:r>
            <a:r>
              <a:rPr lang="en-GB" dirty="0"/>
              <a:t> by year 2100</a:t>
            </a:r>
          </a:p>
          <a:p>
            <a:r>
              <a:rPr lang="en-GB" dirty="0"/>
              <a:t>---------------------------------------------------------------------</a:t>
            </a:r>
          </a:p>
          <a:p>
            <a:r>
              <a:rPr lang="en-GB" dirty="0" err="1"/>
              <a:t>Medussas</a:t>
            </a:r>
            <a:r>
              <a:rPr lang="en-GB" dirty="0"/>
              <a:t>: Weren’t there before, appear and cause tourism and fishery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to put an example. Barcelona will not be the only affected city!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9CF55-C5C1-4924-9397-BBAE39B1F4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8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5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9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8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9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3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4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04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5649-8D98-4827-8E69-5B2729E7582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B84C-51B7-41AD-A373-6434AD965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1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ro-mark.com/news-and-events/newsletter/issue-40-newsletter/carbon-credits-added-value-for-your-brand-and-your-community" TargetMode="External"/><Relationship Id="rId2" Type="http://schemas.openxmlformats.org/officeDocument/2006/relationships/hyperlink" Target="http://www.aemet.es/es/serviciosclimaticos/datosclimatologicos/valoresclimatologicos?l=6155A&amp;k=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servatoriosostenibilida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D71-87CF-471E-A161-B438D0A20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289" y="974990"/>
            <a:ext cx="3374171" cy="1626128"/>
          </a:xfrm>
        </p:spPr>
        <p:txBody>
          <a:bodyPr>
            <a:normAutofit/>
          </a:bodyPr>
          <a:lstStyle/>
          <a:p>
            <a:r>
              <a:rPr lang="en-GB" sz="7300" b="1" dirty="0"/>
              <a:t>SPAIN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E5F136-CAC3-44CB-84B5-C6EB6668C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3910" y="2862807"/>
            <a:ext cx="5708930" cy="929873"/>
          </a:xfrm>
        </p:spPr>
        <p:txBody>
          <a:bodyPr>
            <a:normAutofit/>
          </a:bodyPr>
          <a:lstStyle/>
          <a:p>
            <a:r>
              <a:rPr lang="en-GB" sz="2800" b="1" dirty="0"/>
              <a:t>CLIMATE AND FUTURE CLIMATE CHANGE PERSPECTIVES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61CD64-5729-414A-8A94-9D6A781FAFA5}"/>
              </a:ext>
            </a:extLst>
          </p:cNvPr>
          <p:cNvSpPr txBox="1">
            <a:spLocks/>
          </p:cNvSpPr>
          <p:nvPr/>
        </p:nvSpPr>
        <p:spPr>
          <a:xfrm>
            <a:off x="9097110" y="5614536"/>
            <a:ext cx="3100922" cy="1524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1"/>
                </a:solidFill>
              </a:rPr>
              <a:t>Santiago </a:t>
            </a:r>
            <a:r>
              <a:rPr lang="en-US" sz="2000" b="1" i="1" dirty="0" err="1">
                <a:solidFill>
                  <a:schemeClr val="tx1"/>
                </a:solidFill>
              </a:rPr>
              <a:t>Ordoñez</a:t>
            </a:r>
            <a:endParaRPr lang="en-US" sz="20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Environmental Science MSc</a:t>
            </a:r>
          </a:p>
        </p:txBody>
      </p:sp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D0256A61-A121-4928-A50B-706E928DE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7" y="5614536"/>
            <a:ext cx="2298696" cy="13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españa mapa">
            <a:extLst>
              <a:ext uri="{FF2B5EF4-FFF2-40B4-BE49-F238E27FC236}">
                <a16:creationId xmlns:a16="http://schemas.microsoft.com/office/drawing/2014/main" id="{1235ECFB-6E3A-44A3-8E5D-F6015705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3" y="126391"/>
            <a:ext cx="5762247" cy="576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382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FCB2-B4C4-4CA4-8684-99F1FC1D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5" y="18255"/>
            <a:ext cx="10515600" cy="1012523"/>
          </a:xfrm>
        </p:spPr>
        <p:txBody>
          <a:bodyPr/>
          <a:lstStyle/>
          <a:p>
            <a:r>
              <a:rPr lang="en-GB" b="1" i="1" dirty="0"/>
              <a:t>Rising sea levels</a:t>
            </a:r>
            <a:endParaRPr lang="en-GB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B4FB3-0088-498B-8615-9438DCBE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47" y="1442091"/>
            <a:ext cx="10807755" cy="51015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         </a:t>
            </a:r>
            <a:r>
              <a:rPr lang="en-GB" b="1" dirty="0"/>
              <a:t>Current level					    2.5 m. level rise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7CB59-8DC7-49FE-90FE-25B364A8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1" y="2043301"/>
            <a:ext cx="5723995" cy="3821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6A26C2-2662-41FF-AE77-6C394866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72" y="2043301"/>
            <a:ext cx="5617697" cy="38217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3F9F5F-C29D-43E6-B95C-F34FE58DD476}"/>
              </a:ext>
            </a:extLst>
          </p:cNvPr>
          <p:cNvSpPr/>
          <p:nvPr/>
        </p:nvSpPr>
        <p:spPr>
          <a:xfrm>
            <a:off x="4440923" y="5881969"/>
            <a:ext cx="3310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Fuente: www. climatecentral.org</a:t>
            </a:r>
          </a:p>
        </p:txBody>
      </p:sp>
    </p:spTree>
    <p:extLst>
      <p:ext uri="{BB962C8B-B14F-4D97-AF65-F5344CB8AC3E}">
        <p14:creationId xmlns:p14="http://schemas.microsoft.com/office/powerpoint/2010/main" val="279710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00-elmundo.uecdn.es/assets/multimedia/imagenes/2017/07/28/15012374361683.jpg">
            <a:extLst>
              <a:ext uri="{FF2B5EF4-FFF2-40B4-BE49-F238E27FC236}">
                <a16:creationId xmlns:a16="http://schemas.microsoft.com/office/drawing/2014/main" id="{712AFBC4-40B3-4552-9AA1-E79D27B2B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6659" y="491066"/>
            <a:ext cx="7552944" cy="57327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E9FCB2-B4C4-4CA4-8684-99F1FC1D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b="1" i="1" dirty="0"/>
              <a:t>Desertification</a:t>
            </a:r>
            <a:endParaRPr lang="en-GB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B4FB3-0088-498B-8615-9438DCBE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GB"/>
              <a:t>Science Magazine:</a:t>
            </a:r>
          </a:p>
          <a:p>
            <a:pPr lvl="1"/>
            <a:r>
              <a:rPr lang="en-GB"/>
              <a:t>A &gt;2ºC = Sahara Desert extension.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A071F-CDEE-432E-9BD5-CF4EE407B846}"/>
              </a:ext>
            </a:extLst>
          </p:cNvPr>
          <p:cNvSpPr/>
          <p:nvPr/>
        </p:nvSpPr>
        <p:spPr>
          <a:xfrm>
            <a:off x="1328903" y="6464087"/>
            <a:ext cx="3310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Source: Science Magazine (2017)</a:t>
            </a:r>
          </a:p>
        </p:txBody>
      </p:sp>
    </p:spTree>
    <p:extLst>
      <p:ext uri="{BB962C8B-B14F-4D97-AF65-F5344CB8AC3E}">
        <p14:creationId xmlns:p14="http://schemas.microsoft.com/office/powerpoint/2010/main" val="268090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CC46-0AA9-424A-BA4C-BF83FA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i="1"/>
              <a:t>Conclusions</a:t>
            </a:r>
            <a:endParaRPr lang="en-GB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8059-0E4B-4F97-9931-7BFAD0F9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1932471"/>
            <a:ext cx="4343400" cy="3396721"/>
          </a:xfrm>
        </p:spPr>
        <p:txBody>
          <a:bodyPr/>
          <a:lstStyle/>
          <a:p>
            <a:r>
              <a:rPr lang="en-GB" dirty="0"/>
              <a:t>Reduce greenhouse gases emissions, better land use, minimize environmental impact.</a:t>
            </a:r>
          </a:p>
          <a:p>
            <a:r>
              <a:rPr lang="en-GB" dirty="0"/>
              <a:t>Developed countries: Don’t rely on buying carbon credits, this delays actions! </a:t>
            </a:r>
          </a:p>
        </p:txBody>
      </p:sp>
      <p:pic>
        <p:nvPicPr>
          <p:cNvPr id="5122" name="Picture 2" descr="Képtalálat a következőre: „carbon credits”">
            <a:extLst>
              <a:ext uri="{FF2B5EF4-FFF2-40B4-BE49-F238E27FC236}">
                <a16:creationId xmlns:a16="http://schemas.microsoft.com/office/drawing/2014/main" id="{40C7B9DF-D060-4E22-8873-F44FA89A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825625"/>
            <a:ext cx="6551484" cy="36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0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6A80-638B-4BBD-805F-E8AEC3F0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CEAED-746B-4D2F-9FD1-D270D93D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505584"/>
            <a:ext cx="11704320" cy="5352415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Impacts of Europe’s changing climate. European Environment Agency Report, 2. </a:t>
            </a:r>
            <a:r>
              <a:rPr lang="en-GB" sz="2400" dirty="0" err="1"/>
              <a:t>Copenhague</a:t>
            </a:r>
            <a:r>
              <a:rPr lang="en-GB" sz="2400" dirty="0"/>
              <a:t> (2004).</a:t>
            </a:r>
          </a:p>
          <a:p>
            <a:pPr algn="just"/>
            <a:r>
              <a:rPr lang="en-GB" sz="2400" dirty="0"/>
              <a:t>Previous assessment of climate change impacts in Spain. </a:t>
            </a:r>
            <a:r>
              <a:rPr lang="en-GB" sz="2400" dirty="0" err="1"/>
              <a:t>Ministerio</a:t>
            </a:r>
            <a:r>
              <a:rPr lang="en-GB" sz="2400" dirty="0"/>
              <a:t> del </a:t>
            </a:r>
            <a:r>
              <a:rPr lang="en-GB" sz="2400" dirty="0" err="1"/>
              <a:t>Ambiente</a:t>
            </a:r>
            <a:r>
              <a:rPr lang="en-GB" sz="2400" dirty="0"/>
              <a:t>, Madrid (2005).</a:t>
            </a:r>
          </a:p>
          <a:p>
            <a:pPr algn="just"/>
            <a:r>
              <a:rPr lang="en-GB" sz="2400" dirty="0"/>
              <a:t>Climate of Spain, </a:t>
            </a:r>
            <a:r>
              <a:rPr lang="en-GB" sz="2400" dirty="0" err="1"/>
              <a:t>Víde</a:t>
            </a:r>
            <a:r>
              <a:rPr lang="en-GB" sz="2400" dirty="0"/>
              <a:t> Javier &amp; </a:t>
            </a:r>
            <a:r>
              <a:rPr lang="en-GB" sz="2400" dirty="0" err="1"/>
              <a:t>Olcina</a:t>
            </a:r>
            <a:r>
              <a:rPr lang="en-GB" sz="2400" dirty="0"/>
              <a:t> Jorge, (2001).</a:t>
            </a:r>
          </a:p>
          <a:p>
            <a:pPr algn="just"/>
            <a:r>
              <a:rPr lang="en-GB" sz="2400" dirty="0">
                <a:hlinkClick r:id="rId2"/>
              </a:rPr>
              <a:t>http://www.aemet.es/es/serviciosclimaticos/datosclimatologicos/valoresclimatologicos?l=6155A&amp;k=and</a:t>
            </a:r>
            <a:endParaRPr lang="en-GB" sz="2400" dirty="0"/>
          </a:p>
          <a:p>
            <a:pPr algn="just"/>
            <a:r>
              <a:rPr lang="en-GB" sz="2400" dirty="0">
                <a:hlinkClick r:id="rId3"/>
              </a:rPr>
              <a:t>https://www.enviro-mark.com/news-and-events/newsletter/issue-40-newsletter/carbon-credits-added-value-for-your-brand-and-your-community</a:t>
            </a:r>
            <a:endParaRPr lang="en-GB" sz="2400" dirty="0"/>
          </a:p>
          <a:p>
            <a:pPr algn="just"/>
            <a:r>
              <a:rPr lang="en-GB" sz="2400" dirty="0"/>
              <a:t>Climate change </a:t>
            </a:r>
            <a:r>
              <a:rPr lang="en-GB" sz="2400" dirty="0" err="1"/>
              <a:t>consecuences</a:t>
            </a:r>
            <a:r>
              <a:rPr lang="en-GB" sz="2400" dirty="0"/>
              <a:t> in Spain, </a:t>
            </a:r>
            <a:r>
              <a:rPr lang="en-GB" sz="2400" dirty="0" err="1"/>
              <a:t>Valladares</a:t>
            </a:r>
            <a:r>
              <a:rPr lang="en-GB" sz="2400" dirty="0"/>
              <a:t> J., (2006).</a:t>
            </a:r>
          </a:p>
          <a:p>
            <a:pPr algn="just"/>
            <a:r>
              <a:rPr lang="en-GB" sz="2400" dirty="0">
                <a:hlinkClick r:id="rId4"/>
              </a:rPr>
              <a:t>http://www.observatoriosostenibilidad.com/</a:t>
            </a:r>
            <a:endParaRPr lang="en-GB" sz="2400" dirty="0"/>
          </a:p>
          <a:p>
            <a:pPr algn="just"/>
            <a:r>
              <a:rPr lang="en-GB" sz="2400" dirty="0"/>
              <a:t>https://ss2.climatecentral.org/index.html#13/41.3164/2.1278?show=satellite&amp;projections=0-RCP85-SLR&amp;level=5&amp;unit=feet&amp;pois=hide</a:t>
            </a:r>
          </a:p>
        </p:txBody>
      </p:sp>
    </p:spTree>
    <p:extLst>
      <p:ext uri="{BB962C8B-B14F-4D97-AF65-F5344CB8AC3E}">
        <p14:creationId xmlns:p14="http://schemas.microsoft.com/office/powerpoint/2010/main" val="332386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81E1-4816-4587-892A-427DCEEF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92" y="1030413"/>
            <a:ext cx="3565443" cy="560891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sz="2400" dirty="0" err="1">
                <a:latin typeface="+mn-lt"/>
              </a:rPr>
              <a:t>Spain</a:t>
            </a:r>
            <a:r>
              <a:rPr lang="es-419" sz="2400" dirty="0">
                <a:latin typeface="+mn-lt"/>
              </a:rPr>
              <a:t> has </a:t>
            </a:r>
            <a:r>
              <a:rPr lang="es-419" sz="2400" dirty="0" err="1">
                <a:latin typeface="+mn-lt"/>
              </a:rPr>
              <a:t>four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seasons</a:t>
            </a:r>
            <a:r>
              <a:rPr lang="es-419" sz="2400" dirty="0">
                <a:latin typeface="+mn-lt"/>
              </a:rPr>
              <a:t> in </a:t>
            </a:r>
            <a:r>
              <a:rPr lang="es-419" sz="2400" dirty="0" err="1">
                <a:latin typeface="+mn-lt"/>
              </a:rPr>
              <a:t>most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of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its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territory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during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all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year</a:t>
            </a:r>
            <a:r>
              <a:rPr lang="es-419" sz="2400" dirty="0">
                <a:latin typeface="+mn-lt"/>
              </a:rPr>
              <a:t>.</a:t>
            </a:r>
            <a:br>
              <a:rPr lang="es-419" sz="2400" dirty="0">
                <a:latin typeface="+mn-lt"/>
              </a:rPr>
            </a:br>
            <a:r>
              <a:rPr lang="es-419" sz="2400" dirty="0">
                <a:latin typeface="+mn-lt"/>
              </a:rPr>
              <a:t>		</a:t>
            </a:r>
            <a:r>
              <a:rPr lang="es-419" sz="2400" i="1" u="sng" dirty="0" err="1">
                <a:latin typeface="+mn-lt"/>
              </a:rPr>
              <a:t>Variety</a:t>
            </a:r>
            <a:r>
              <a:rPr lang="es-419" sz="2400" i="1" u="sng" dirty="0">
                <a:latin typeface="+mn-lt"/>
              </a:rPr>
              <a:t> </a:t>
            </a:r>
            <a:r>
              <a:rPr lang="es-419" sz="2400" i="1" u="sng" dirty="0" err="1">
                <a:latin typeface="+mn-lt"/>
              </a:rPr>
              <a:t>of</a:t>
            </a:r>
            <a:r>
              <a:rPr lang="es-419" sz="2400" i="1" dirty="0">
                <a:latin typeface="+mn-lt"/>
              </a:rPr>
              <a:t> 		</a:t>
            </a:r>
            <a:r>
              <a:rPr lang="es-419" sz="2400" i="1" u="sng" dirty="0" err="1">
                <a:latin typeface="+mn-lt"/>
              </a:rPr>
              <a:t>climates</a:t>
            </a:r>
            <a:r>
              <a:rPr lang="es-419" sz="2400" i="1" u="sng" dirty="0">
                <a:latin typeface="+mn-lt"/>
              </a:rPr>
              <a:t>:</a:t>
            </a:r>
            <a:br>
              <a:rPr lang="es-419" sz="2400" dirty="0">
                <a:latin typeface="+mn-lt"/>
              </a:rPr>
            </a:br>
            <a:br>
              <a:rPr lang="es-419" sz="1400" dirty="0">
                <a:latin typeface="+mn-lt"/>
              </a:rPr>
            </a:br>
            <a:r>
              <a:rPr lang="es-419" sz="1400" dirty="0">
                <a:latin typeface="+mn-lt"/>
              </a:rPr>
              <a:t>    </a:t>
            </a:r>
            <a:r>
              <a:rPr lang="es-419" sz="2400" dirty="0">
                <a:latin typeface="+mn-lt"/>
              </a:rPr>
              <a:t>* Atlantic</a:t>
            </a:r>
            <a:br>
              <a:rPr lang="es-419" sz="2400" dirty="0">
                <a:latin typeface="+mn-lt"/>
              </a:rPr>
            </a:br>
            <a:r>
              <a:rPr lang="es-419" sz="2400" dirty="0">
                <a:latin typeface="+mn-lt"/>
              </a:rPr>
              <a:t>  * </a:t>
            </a:r>
            <a:r>
              <a:rPr lang="es-419" sz="2400" dirty="0" err="1">
                <a:latin typeface="+mn-lt"/>
              </a:rPr>
              <a:t>Mediterranean</a:t>
            </a:r>
            <a:br>
              <a:rPr lang="es-419" sz="2400" dirty="0">
                <a:latin typeface="+mn-lt"/>
              </a:rPr>
            </a:br>
            <a:r>
              <a:rPr lang="es-419" sz="2400" dirty="0">
                <a:latin typeface="+mn-lt"/>
              </a:rPr>
              <a:t>  *  Subtropical</a:t>
            </a:r>
            <a:br>
              <a:rPr lang="es-419" sz="2400" dirty="0">
                <a:latin typeface="+mn-lt"/>
              </a:rPr>
            </a:br>
            <a:r>
              <a:rPr lang="es-419" sz="2400" dirty="0">
                <a:latin typeface="+mn-lt"/>
              </a:rPr>
              <a:t>  * </a:t>
            </a:r>
            <a:r>
              <a:rPr lang="es-419" sz="2400" dirty="0" err="1">
                <a:latin typeface="+mn-lt"/>
              </a:rPr>
              <a:t>Mountainous</a:t>
            </a:r>
            <a:br>
              <a:rPr lang="es-419" sz="2400" dirty="0">
                <a:latin typeface="+mn-lt"/>
              </a:rPr>
            </a:br>
            <a:br>
              <a:rPr lang="es-419" sz="2400" dirty="0">
                <a:latin typeface="+mn-lt"/>
              </a:rPr>
            </a:br>
            <a:r>
              <a:rPr lang="es-419" sz="2400" dirty="0">
                <a:latin typeface="+mn-lt"/>
              </a:rPr>
              <a:t>- </a:t>
            </a:r>
            <a:r>
              <a:rPr lang="es-419" sz="2400" dirty="0" err="1">
                <a:latin typeface="+mn-lt"/>
              </a:rPr>
              <a:t>Mediterranean</a:t>
            </a:r>
            <a:r>
              <a:rPr lang="es-419" sz="2400" dirty="0">
                <a:latin typeface="+mn-lt"/>
              </a:rPr>
              <a:t> </a:t>
            </a:r>
            <a:r>
              <a:rPr lang="es-419" sz="2400" dirty="0" err="1">
                <a:latin typeface="+mn-lt"/>
              </a:rPr>
              <a:t>zone</a:t>
            </a:r>
            <a:r>
              <a:rPr lang="es-419" sz="2400" dirty="0">
                <a:latin typeface="+mn-lt"/>
              </a:rPr>
              <a:t>: </a:t>
            </a:r>
            <a:r>
              <a:rPr lang="es-419" sz="2400" dirty="0" err="1">
                <a:latin typeface="+mn-lt"/>
              </a:rPr>
              <a:t>World’s</a:t>
            </a:r>
            <a:r>
              <a:rPr lang="es-419" sz="2400" dirty="0">
                <a:latin typeface="+mn-lt"/>
              </a:rPr>
              <a:t> “Hot Spot”.</a:t>
            </a:r>
            <a:endParaRPr lang="en-GB" sz="24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A1BA34-D775-4C07-8D3A-7D957935A312}"/>
              </a:ext>
            </a:extLst>
          </p:cNvPr>
          <p:cNvSpPr txBox="1">
            <a:spLocks/>
          </p:cNvSpPr>
          <p:nvPr/>
        </p:nvSpPr>
        <p:spPr>
          <a:xfrm>
            <a:off x="392723" y="87923"/>
            <a:ext cx="6623539" cy="107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4800" b="1" dirty="0">
                <a:latin typeface="+mn-lt"/>
              </a:rPr>
              <a:t>GENERAL INFORMATION</a:t>
            </a:r>
            <a:endParaRPr lang="en-GB" sz="4800" b="1" dirty="0">
              <a:latin typeface="+mn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4AA3AF-1618-4116-951E-4D8A16CB15DD}"/>
              </a:ext>
            </a:extLst>
          </p:cNvPr>
          <p:cNvCxnSpPr>
            <a:cxnSpLocks/>
          </p:cNvCxnSpPr>
          <p:nvPr/>
        </p:nvCxnSpPr>
        <p:spPr>
          <a:xfrm>
            <a:off x="1671724" y="2799484"/>
            <a:ext cx="424963" cy="316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FB8ECC5-0084-4E19-94B0-7D2AAEBFF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5186" y="1279698"/>
            <a:ext cx="8461691" cy="49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2FB0-CB31-4497-9D9B-8295C478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5" y="118940"/>
            <a:ext cx="10515600" cy="965508"/>
          </a:xfrm>
        </p:spPr>
        <p:txBody>
          <a:bodyPr>
            <a:normAutofit/>
          </a:bodyPr>
          <a:lstStyle/>
          <a:p>
            <a:r>
              <a:rPr lang="en-GB" b="1" i="1" dirty="0"/>
              <a:t>Temperature, Rainfall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BAC50-96DC-4F80-B28F-2DF882BB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5733"/>
            <a:ext cx="10515600" cy="1791230"/>
          </a:xfrm>
        </p:spPr>
        <p:txBody>
          <a:bodyPr>
            <a:normAutofit/>
          </a:bodyPr>
          <a:lstStyle/>
          <a:p>
            <a:r>
              <a:rPr lang="en-GB" dirty="0"/>
              <a:t>Temperature: </a:t>
            </a:r>
            <a:r>
              <a:rPr lang="es-419" dirty="0" err="1"/>
              <a:t>Annual</a:t>
            </a:r>
            <a:r>
              <a:rPr lang="es-419" dirty="0"/>
              <a:t> mean </a:t>
            </a:r>
            <a:r>
              <a:rPr lang="es-419" dirty="0" err="1"/>
              <a:t>of</a:t>
            </a:r>
            <a:r>
              <a:rPr lang="es-419" dirty="0"/>
              <a:t> 15.1 </a:t>
            </a:r>
            <a:r>
              <a:rPr lang="es-419" dirty="0" err="1"/>
              <a:t>ºC</a:t>
            </a:r>
            <a:r>
              <a:rPr lang="es-419" dirty="0"/>
              <a:t> </a:t>
            </a:r>
          </a:p>
          <a:p>
            <a:pPr lvl="1"/>
            <a:r>
              <a:rPr lang="en-GB" dirty="0"/>
              <a:t>January 2016: Hottest month</a:t>
            </a:r>
          </a:p>
          <a:p>
            <a:r>
              <a:rPr lang="en-GB" dirty="0"/>
              <a:t>Rain fluctuations from 1233 mm (Northern coast) to 300 mm (Points of Mediterranean coast)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2CD977-D282-453D-8B68-3E737456C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105" y="1444502"/>
            <a:ext cx="11045507" cy="2725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5B65A0-F57E-4BAC-B51C-0729FC6D6364}"/>
              </a:ext>
            </a:extLst>
          </p:cNvPr>
          <p:cNvSpPr/>
          <p:nvPr/>
        </p:nvSpPr>
        <p:spPr>
          <a:xfrm>
            <a:off x="7708900" y="3059723"/>
            <a:ext cx="608623" cy="3692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F28E5-1897-4535-A769-2752304478AC}"/>
              </a:ext>
            </a:extLst>
          </p:cNvPr>
          <p:cNvSpPr/>
          <p:nvPr/>
        </p:nvSpPr>
        <p:spPr>
          <a:xfrm>
            <a:off x="9639300" y="3762801"/>
            <a:ext cx="608623" cy="3692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29141B-3BE7-4D9A-A974-3E3C8568501E}"/>
              </a:ext>
            </a:extLst>
          </p:cNvPr>
          <p:cNvSpPr/>
          <p:nvPr/>
        </p:nvSpPr>
        <p:spPr>
          <a:xfrm>
            <a:off x="10868272" y="3767035"/>
            <a:ext cx="892340" cy="3650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3BEA-7740-432A-A848-241C49CA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4" y="242093"/>
            <a:ext cx="10515600" cy="754500"/>
          </a:xfrm>
        </p:spPr>
        <p:txBody>
          <a:bodyPr/>
          <a:lstStyle/>
          <a:p>
            <a:r>
              <a:rPr lang="en-GB" b="1" i="1" dirty="0"/>
              <a:t>Climate Change: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9979B-C4A1-423C-82EA-57AD6580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4" y="1062831"/>
            <a:ext cx="11317816" cy="1557602"/>
          </a:xfrm>
        </p:spPr>
        <p:txBody>
          <a:bodyPr>
            <a:normAutofit fontScale="92500"/>
          </a:bodyPr>
          <a:lstStyle/>
          <a:p>
            <a:r>
              <a:rPr lang="en-GB" dirty="0"/>
              <a:t>All European regions are vulnerable.</a:t>
            </a:r>
          </a:p>
          <a:p>
            <a:r>
              <a:rPr lang="en-GB" dirty="0"/>
              <a:t>Spain: Coasts and flood plains </a:t>
            </a:r>
            <a:r>
              <a:rPr lang="en-GB" b="1" dirty="0"/>
              <a:t>-</a:t>
            </a:r>
            <a:r>
              <a:rPr lang="en-GB" dirty="0"/>
              <a:t>&gt; </a:t>
            </a:r>
            <a:r>
              <a:rPr lang="en-GB" i="1" u="sng" dirty="0"/>
              <a:t>Critical points</a:t>
            </a:r>
          </a:p>
          <a:p>
            <a:pPr marL="0" indent="0">
              <a:buNone/>
            </a:pPr>
            <a:r>
              <a:rPr lang="en-GB" sz="3500" dirty="0"/>
              <a:t>Greenhouse gases emissions </a:t>
            </a:r>
            <a:r>
              <a:rPr lang="en-GB" dirty="0"/>
              <a:t>(2016): Increasing in 14.5%, compared to 1990.</a:t>
            </a:r>
            <a:endParaRPr lang="en-GB" i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55EA56-0FEE-421C-819E-2EEACFACC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73" y="3495500"/>
            <a:ext cx="6790266" cy="3043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6145C-E971-46C7-807D-134754A0C5AB}"/>
              </a:ext>
            </a:extLst>
          </p:cNvPr>
          <p:cNvSpPr txBox="1"/>
          <p:nvPr/>
        </p:nvSpPr>
        <p:spPr>
          <a:xfrm>
            <a:off x="9528989" y="525516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77.06%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D58E19-DC99-44E3-97C4-59969F072DC1}"/>
              </a:ext>
            </a:extLst>
          </p:cNvPr>
          <p:cNvCxnSpPr>
            <a:cxnSpLocks/>
          </p:cNvCxnSpPr>
          <p:nvPr/>
        </p:nvCxnSpPr>
        <p:spPr>
          <a:xfrm flipV="1">
            <a:off x="9022291" y="5424317"/>
            <a:ext cx="540564" cy="266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13676-E53A-4F10-826D-7B1B26AB6325}"/>
              </a:ext>
            </a:extLst>
          </p:cNvPr>
          <p:cNvSpPr/>
          <p:nvPr/>
        </p:nvSpPr>
        <p:spPr>
          <a:xfrm>
            <a:off x="4051997" y="6525750"/>
            <a:ext cx="3817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i="1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Source</a:t>
            </a:r>
            <a:r>
              <a:rPr lang="es-419" sz="1400" i="1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: </a:t>
            </a:r>
            <a:r>
              <a:rPr lang="es-419" sz="1400" i="1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European</a:t>
            </a:r>
            <a:r>
              <a:rPr lang="es-419" sz="1400" i="1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s-419" sz="1400" i="1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environment</a:t>
            </a:r>
            <a:r>
              <a:rPr lang="es-419" sz="1400" i="1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</a:t>
            </a:r>
            <a:r>
              <a:rPr lang="es-419" sz="1400" i="1" dirty="0" err="1">
                <a:solidFill>
                  <a:schemeClr val="bg2">
                    <a:lumMod val="75000"/>
                  </a:schemeClr>
                </a:solidFill>
                <a:latin typeface="Helvetica Neue"/>
              </a:rPr>
              <a:t>agency</a:t>
            </a:r>
            <a:r>
              <a:rPr lang="es-419" sz="1400" i="1" dirty="0">
                <a:solidFill>
                  <a:schemeClr val="bg2">
                    <a:lumMod val="75000"/>
                  </a:schemeClr>
                </a:solidFill>
                <a:latin typeface="Helvetica Neue"/>
              </a:rPr>
              <a:t> (EEA)</a:t>
            </a:r>
            <a:endParaRPr lang="en-GB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B071C2-5ED9-43E3-8663-1070DD2DC860}"/>
              </a:ext>
            </a:extLst>
          </p:cNvPr>
          <p:cNvSpPr txBox="1"/>
          <p:nvPr/>
        </p:nvSpPr>
        <p:spPr>
          <a:xfrm>
            <a:off x="9528992" y="423916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117.54%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376573-99BC-4311-A57C-F85E31A01CE9}"/>
              </a:ext>
            </a:extLst>
          </p:cNvPr>
          <p:cNvCxnSpPr>
            <a:cxnSpLocks/>
          </p:cNvCxnSpPr>
          <p:nvPr/>
        </p:nvCxnSpPr>
        <p:spPr>
          <a:xfrm flipV="1">
            <a:off x="9022292" y="4374455"/>
            <a:ext cx="540564" cy="2664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035DEE-F69B-424C-A87E-BA26B2541FF0}"/>
              </a:ext>
            </a:extLst>
          </p:cNvPr>
          <p:cNvCxnSpPr/>
          <p:nvPr/>
        </p:nvCxnSpPr>
        <p:spPr>
          <a:xfrm>
            <a:off x="7056966" y="3751925"/>
            <a:ext cx="0" cy="247650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0DADC3-F909-4D43-B732-42EDA205EA4C}"/>
              </a:ext>
            </a:extLst>
          </p:cNvPr>
          <p:cNvCxnSpPr>
            <a:cxnSpLocks/>
          </p:cNvCxnSpPr>
          <p:nvPr/>
        </p:nvCxnSpPr>
        <p:spPr>
          <a:xfrm>
            <a:off x="7056966" y="3739177"/>
            <a:ext cx="196532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231800-346B-4DA9-96CF-69694E83B3A7}"/>
              </a:ext>
            </a:extLst>
          </p:cNvPr>
          <p:cNvSpPr txBox="1"/>
          <p:nvPr/>
        </p:nvSpPr>
        <p:spPr>
          <a:xfrm>
            <a:off x="9028465" y="3551398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2007 (155.51%)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0C771A-511C-47C4-B642-BC8B73EB0DC4}"/>
              </a:ext>
            </a:extLst>
          </p:cNvPr>
          <p:cNvSpPr/>
          <p:nvPr/>
        </p:nvSpPr>
        <p:spPr>
          <a:xfrm>
            <a:off x="7016750" y="3677498"/>
            <a:ext cx="101599" cy="943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5EBD247-E824-4A49-82AF-F8E25E486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631"/>
              </p:ext>
            </p:extLst>
          </p:nvPr>
        </p:nvGraphicFramePr>
        <p:xfrm>
          <a:off x="2032000" y="2512580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67900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28363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301220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3490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Equiv. CO2 tons. (1990)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Equiv. CO2 tons. (2007)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Equiv. CO2 tons. (2015)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Equiv. CO2 tons. (2016)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69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285.9 mill.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440.03 mill.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339.5 mill.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328.7 mill.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99796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0D7D3B1-2911-4DBC-B260-9B499553619F}"/>
              </a:ext>
            </a:extLst>
          </p:cNvPr>
          <p:cNvSpPr txBox="1"/>
          <p:nvPr/>
        </p:nvSpPr>
        <p:spPr>
          <a:xfrm>
            <a:off x="8761681" y="4679900"/>
            <a:ext cx="6286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Spain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449C9D-B0EB-4AA1-ADC9-CA7856CCF9C9}"/>
              </a:ext>
            </a:extLst>
          </p:cNvPr>
          <p:cNvSpPr txBox="1"/>
          <p:nvPr/>
        </p:nvSpPr>
        <p:spPr>
          <a:xfrm>
            <a:off x="8780443" y="5698527"/>
            <a:ext cx="4854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338097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A5575-2A18-4B61-BC8F-110E1957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68" y="446767"/>
            <a:ext cx="10515600" cy="6208033"/>
          </a:xfrm>
        </p:spPr>
        <p:txBody>
          <a:bodyPr/>
          <a:lstStyle/>
          <a:p>
            <a:r>
              <a:rPr lang="en-GB" dirty="0"/>
              <a:t>2016: Reduction compared to 2015. Why?</a:t>
            </a:r>
          </a:p>
          <a:p>
            <a:pPr lvl="1"/>
            <a:r>
              <a:rPr lang="en-GB" dirty="0"/>
              <a:t>Carbon burning for electricity (30.6% less than 2015)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BBBD3E0-AFFE-4466-880C-5759051F4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311417"/>
              </p:ext>
            </p:extLst>
          </p:nvPr>
        </p:nvGraphicFramePr>
        <p:xfrm>
          <a:off x="1307868" y="1413164"/>
          <a:ext cx="9466412" cy="529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26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9107-74C8-43F3-BDD5-E46E728C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6" y="212258"/>
            <a:ext cx="10515600" cy="580568"/>
          </a:xfrm>
        </p:spPr>
        <p:txBody>
          <a:bodyPr>
            <a:noAutofit/>
          </a:bodyPr>
          <a:lstStyle/>
          <a:p>
            <a:r>
              <a:rPr lang="en-GB" sz="3600" b="1" i="1" dirty="0">
                <a:latin typeface="+mn-lt"/>
              </a:rPr>
              <a:t>Extreme Rainfall episodes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B402-3735-4D66-AAD7-B6551F47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6" y="792824"/>
            <a:ext cx="10899370" cy="580568"/>
          </a:xfrm>
        </p:spPr>
        <p:txBody>
          <a:bodyPr/>
          <a:lstStyle/>
          <a:p>
            <a:r>
              <a:rPr lang="en-GB" dirty="0"/>
              <a:t>Percentage of accumulated rainfall in Spain / Period: 1981-2010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E9831-7DCD-4792-A190-08E68F10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19" y="1323517"/>
            <a:ext cx="7810501" cy="537210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9BF7C1-545E-4AA4-B126-1BB5A474C5A1}"/>
              </a:ext>
            </a:extLst>
          </p:cNvPr>
          <p:cNvCxnSpPr>
            <a:cxnSpLocks/>
          </p:cNvCxnSpPr>
          <p:nvPr/>
        </p:nvCxnSpPr>
        <p:spPr>
          <a:xfrm flipV="1">
            <a:off x="4322618" y="3330228"/>
            <a:ext cx="634987" cy="987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0F3352-3611-4132-A940-5CFA14652025}"/>
              </a:ext>
            </a:extLst>
          </p:cNvPr>
          <p:cNvCxnSpPr>
            <a:cxnSpLocks/>
          </p:cNvCxnSpPr>
          <p:nvPr/>
        </p:nvCxnSpPr>
        <p:spPr>
          <a:xfrm flipH="1">
            <a:off x="7271314" y="1696920"/>
            <a:ext cx="1191042" cy="8879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810DF1B-C7C0-4633-AA02-9ADA798B9D38}"/>
              </a:ext>
            </a:extLst>
          </p:cNvPr>
          <p:cNvSpPr txBox="1"/>
          <p:nvPr/>
        </p:nvSpPr>
        <p:spPr>
          <a:xfrm>
            <a:off x="3354086" y="319446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Castilla</a:t>
            </a:r>
          </a:p>
          <a:p>
            <a:pPr algn="ctr"/>
            <a:r>
              <a:rPr lang="en-GB" dirty="0"/>
              <a:t>175-200%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2EE61-33DB-4A70-99F8-68362F6FCF71}"/>
              </a:ext>
            </a:extLst>
          </p:cNvPr>
          <p:cNvSpPr txBox="1"/>
          <p:nvPr/>
        </p:nvSpPr>
        <p:spPr>
          <a:xfrm>
            <a:off x="8279079" y="1443474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Aragon</a:t>
            </a:r>
          </a:p>
          <a:p>
            <a:pPr algn="ctr"/>
            <a:r>
              <a:rPr lang="en-GB" dirty="0"/>
              <a:t>150-175%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9A8665-704B-4B43-A9E3-6778C5F722B5}"/>
              </a:ext>
            </a:extLst>
          </p:cNvPr>
          <p:cNvCxnSpPr>
            <a:cxnSpLocks/>
          </p:cNvCxnSpPr>
          <p:nvPr/>
        </p:nvCxnSpPr>
        <p:spPr>
          <a:xfrm flipH="1" flipV="1">
            <a:off x="8515869" y="2505882"/>
            <a:ext cx="324421" cy="332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946FA19-6E1F-4F94-B796-A1A544D45D40}"/>
              </a:ext>
            </a:extLst>
          </p:cNvPr>
          <p:cNvSpPr txBox="1"/>
          <p:nvPr/>
        </p:nvSpPr>
        <p:spPr>
          <a:xfrm>
            <a:off x="8336049" y="2741775"/>
            <a:ext cx="100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Cataluna</a:t>
            </a:r>
            <a:endParaRPr lang="en-GB" dirty="0"/>
          </a:p>
          <a:p>
            <a:pPr algn="ctr"/>
            <a:r>
              <a:rPr lang="en-GB" dirty="0"/>
              <a:t>50-75%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E568C0-A54E-4749-8435-4E514E3819BD}"/>
              </a:ext>
            </a:extLst>
          </p:cNvPr>
          <p:cNvCxnSpPr>
            <a:cxnSpLocks/>
          </p:cNvCxnSpPr>
          <p:nvPr/>
        </p:nvCxnSpPr>
        <p:spPr>
          <a:xfrm flipH="1" flipV="1">
            <a:off x="6668020" y="4602022"/>
            <a:ext cx="324420" cy="2843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B32CCB1-FF15-4283-A8C6-E09F67A84A56}"/>
              </a:ext>
            </a:extLst>
          </p:cNvPr>
          <p:cNvSpPr txBox="1"/>
          <p:nvPr/>
        </p:nvSpPr>
        <p:spPr>
          <a:xfrm>
            <a:off x="6868207" y="476822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Andalucia</a:t>
            </a:r>
            <a:endParaRPr lang="en-GB" dirty="0"/>
          </a:p>
          <a:p>
            <a:pPr algn="ctr"/>
            <a:r>
              <a:rPr lang="en-GB" dirty="0"/>
              <a:t>300%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9E3638-090D-4912-9962-B8EFF14F8468}"/>
              </a:ext>
            </a:extLst>
          </p:cNvPr>
          <p:cNvSpPr/>
          <p:nvPr/>
        </p:nvSpPr>
        <p:spPr>
          <a:xfrm>
            <a:off x="6614441" y="4551081"/>
            <a:ext cx="64294" cy="83344"/>
          </a:xfrm>
          <a:custGeom>
            <a:avLst/>
            <a:gdLst>
              <a:gd name="connsiteX0" fmla="*/ 19365 w 47940"/>
              <a:gd name="connsiteY0" fmla="*/ 4727 h 71402"/>
              <a:gd name="connsiteX1" fmla="*/ 5077 w 47940"/>
              <a:gd name="connsiteY1" fmla="*/ 66639 h 71402"/>
              <a:gd name="connsiteX2" fmla="*/ 19365 w 47940"/>
              <a:gd name="connsiteY2" fmla="*/ 71402 h 71402"/>
              <a:gd name="connsiteX3" fmla="*/ 33652 w 47940"/>
              <a:gd name="connsiteY3" fmla="*/ 66639 h 71402"/>
              <a:gd name="connsiteX4" fmla="*/ 38415 w 47940"/>
              <a:gd name="connsiteY4" fmla="*/ 52352 h 71402"/>
              <a:gd name="connsiteX5" fmla="*/ 47940 w 47940"/>
              <a:gd name="connsiteY5" fmla="*/ 38064 h 71402"/>
              <a:gd name="connsiteX6" fmla="*/ 28890 w 47940"/>
              <a:gd name="connsiteY6" fmla="*/ 4727 h 71402"/>
              <a:gd name="connsiteX7" fmla="*/ 19365 w 47940"/>
              <a:gd name="connsiteY7" fmla="*/ 4727 h 7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40" h="71402">
                <a:moveTo>
                  <a:pt x="19365" y="4727"/>
                </a:moveTo>
                <a:cubicBezTo>
                  <a:pt x="15396" y="15046"/>
                  <a:pt x="-10841" y="30822"/>
                  <a:pt x="5077" y="66639"/>
                </a:cubicBezTo>
                <a:cubicBezTo>
                  <a:pt x="7116" y="71227"/>
                  <a:pt x="14602" y="69814"/>
                  <a:pt x="19365" y="71402"/>
                </a:cubicBezTo>
                <a:cubicBezTo>
                  <a:pt x="24127" y="69814"/>
                  <a:pt x="30102" y="70189"/>
                  <a:pt x="33652" y="66639"/>
                </a:cubicBezTo>
                <a:cubicBezTo>
                  <a:pt x="37202" y="63089"/>
                  <a:pt x="36170" y="56842"/>
                  <a:pt x="38415" y="52352"/>
                </a:cubicBezTo>
                <a:cubicBezTo>
                  <a:pt x="40975" y="47232"/>
                  <a:pt x="44765" y="42827"/>
                  <a:pt x="47940" y="38064"/>
                </a:cubicBezTo>
                <a:cubicBezTo>
                  <a:pt x="43389" y="10758"/>
                  <a:pt x="51799" y="9308"/>
                  <a:pt x="28890" y="4727"/>
                </a:cubicBezTo>
                <a:cubicBezTo>
                  <a:pt x="25777" y="4104"/>
                  <a:pt x="23334" y="-5592"/>
                  <a:pt x="19365" y="4727"/>
                </a:cubicBezTo>
                <a:close/>
              </a:path>
            </a:pathLst>
          </a:custGeom>
          <a:solidFill>
            <a:srgbClr val="03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8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FCB2-B4C4-4CA4-8684-99F1FC1D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5" y="18255"/>
            <a:ext cx="10515600" cy="1012523"/>
          </a:xfrm>
        </p:spPr>
        <p:txBody>
          <a:bodyPr/>
          <a:lstStyle/>
          <a:p>
            <a:r>
              <a:rPr lang="en-GB" b="1" i="1" dirty="0"/>
              <a:t>Climate Change: FUTURE PERSPECTIVE</a:t>
            </a:r>
            <a:endParaRPr lang="en-GB" i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C5C595-697D-4711-9D16-21E631498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460822"/>
              </p:ext>
            </p:extLst>
          </p:nvPr>
        </p:nvGraphicFramePr>
        <p:xfrm>
          <a:off x="638175" y="960467"/>
          <a:ext cx="10515600" cy="531207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73978">
                  <a:extLst>
                    <a:ext uri="{9D8B030D-6E8A-4147-A177-3AD203B41FA5}">
                      <a16:colId xmlns:a16="http://schemas.microsoft.com/office/drawing/2014/main" val="2964248443"/>
                    </a:ext>
                  </a:extLst>
                </a:gridCol>
                <a:gridCol w="8741622">
                  <a:extLst>
                    <a:ext uri="{9D8B030D-6E8A-4147-A177-3AD203B41FA5}">
                      <a16:colId xmlns:a16="http://schemas.microsoft.com/office/drawing/2014/main" val="2317037663"/>
                    </a:ext>
                  </a:extLst>
                </a:gridCol>
              </a:tblGrid>
              <a:tr h="454824"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Very high 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Temperature increase along XXI century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686814"/>
                  </a:ext>
                </a:extLst>
              </a:tr>
              <a:tr h="1026125">
                <a:tc v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Summer Tº increase (mostly inner peninsula)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085174"/>
                  </a:ext>
                </a:extLst>
              </a:tr>
              <a:tr h="75737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 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Annual rainfall decrease, end of XXI century (5-25%)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99611"/>
                  </a:ext>
                </a:extLst>
              </a:tr>
              <a:tr h="454824">
                <a:tc v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Major extreme events out of normal time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5321"/>
                  </a:ext>
                </a:extLst>
              </a:tr>
              <a:tr h="757378">
                <a:tc v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20-40 mm less rainfall during summer and spring (end of XXI century)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59978"/>
                  </a:ext>
                </a:extLst>
              </a:tr>
              <a:tr h="757378">
                <a:tc v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Droughts moved to spring, lasting more by the XXI century half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54457"/>
                  </a:ext>
                </a:extLst>
              </a:tr>
              <a:tr h="109942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Low certainty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Higher winter and autumn rainfalls in western and north-east peninsula.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557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BE2520-677A-40E1-B809-C2E0BD4EF589}"/>
              </a:ext>
            </a:extLst>
          </p:cNvPr>
          <p:cNvSpPr/>
          <p:nvPr/>
        </p:nvSpPr>
        <p:spPr>
          <a:xfrm>
            <a:off x="4972485" y="6349136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i="1" dirty="0" err="1">
                <a:latin typeface="Helvetica Neue"/>
              </a:rPr>
              <a:t>Source</a:t>
            </a:r>
            <a:r>
              <a:rPr lang="es-419" sz="1400" i="1" dirty="0">
                <a:latin typeface="Helvetica Neue"/>
              </a:rPr>
              <a:t>: IPCC (2001)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67533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FCB2-B4C4-4CA4-8684-99F1FC1D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25" y="18255"/>
            <a:ext cx="10515600" cy="1012523"/>
          </a:xfrm>
        </p:spPr>
        <p:txBody>
          <a:bodyPr/>
          <a:lstStyle/>
          <a:p>
            <a:r>
              <a:rPr lang="en-GB" b="1" i="1" dirty="0"/>
              <a:t>Climate Change: FUTURE PERSPECTIVE</a:t>
            </a:r>
            <a:endParaRPr lang="en-GB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B4FB3-0088-498B-8615-9438DCBE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12" y="1030778"/>
            <a:ext cx="5263335" cy="5522826"/>
          </a:xfrm>
        </p:spPr>
        <p:txBody>
          <a:bodyPr/>
          <a:lstStyle/>
          <a:p>
            <a:r>
              <a:rPr lang="en-GB" dirty="0"/>
              <a:t>Native species alterations: </a:t>
            </a:r>
          </a:p>
        </p:txBody>
      </p:sp>
      <p:pic>
        <p:nvPicPr>
          <p:cNvPr id="1026" name="Picture 2" descr="Képtalálat a következőre: „oso pardo español”">
            <a:extLst>
              <a:ext uri="{FF2B5EF4-FFF2-40B4-BE49-F238E27FC236}">
                <a16:creationId xmlns:a16="http://schemas.microsoft.com/office/drawing/2014/main" id="{6055A86D-19CA-4A44-8245-51A2F0C6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3" y="1552610"/>
            <a:ext cx="3546617" cy="19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csolódó kép">
            <a:extLst>
              <a:ext uri="{FF2B5EF4-FFF2-40B4-BE49-F238E27FC236}">
                <a16:creationId xmlns:a16="http://schemas.microsoft.com/office/drawing/2014/main" id="{E8823D3D-2DDE-476A-8AD8-15B03322A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6956" y="3791679"/>
            <a:ext cx="2495755" cy="27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F3DC95-8D84-4AED-90D3-B3248DA96F60}"/>
              </a:ext>
            </a:extLst>
          </p:cNvPr>
          <p:cNvSpPr txBox="1">
            <a:spLocks/>
          </p:cNvSpPr>
          <p:nvPr/>
        </p:nvSpPr>
        <p:spPr>
          <a:xfrm>
            <a:off x="5846625" y="1030778"/>
            <a:ext cx="5263335" cy="552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Invasive species appearance: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170F3-CBB8-44B3-81C0-8C9706ECF8CC}"/>
              </a:ext>
            </a:extLst>
          </p:cNvPr>
          <p:cNvSpPr txBox="1"/>
          <p:nvPr/>
        </p:nvSpPr>
        <p:spPr>
          <a:xfrm>
            <a:off x="1557726" y="6492148"/>
            <a:ext cx="2054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agencia.sinc.es</a:t>
            </a:r>
          </a:p>
        </p:txBody>
      </p:sp>
      <p:pic>
        <p:nvPicPr>
          <p:cNvPr id="1030" name="Picture 6" descr="Képtalálat a következőre: „medusa en españa”">
            <a:extLst>
              <a:ext uri="{FF2B5EF4-FFF2-40B4-BE49-F238E27FC236}">
                <a16:creationId xmlns:a16="http://schemas.microsoft.com/office/drawing/2014/main" id="{BA20E620-4E77-4390-A7AB-DBA144C9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75" y="1588267"/>
            <a:ext cx="4294434" cy="27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5D5B6-7426-4783-A9BF-3065A35900D2}"/>
              </a:ext>
            </a:extLst>
          </p:cNvPr>
          <p:cNvSpPr/>
          <p:nvPr/>
        </p:nvSpPr>
        <p:spPr>
          <a:xfrm>
            <a:off x="7209002" y="4333567"/>
            <a:ext cx="25385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Source: http://www.elmundo.es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7E352-332F-4694-A47C-A07BA6B837EE}"/>
              </a:ext>
            </a:extLst>
          </p:cNvPr>
          <p:cNvSpPr txBox="1"/>
          <p:nvPr/>
        </p:nvSpPr>
        <p:spPr>
          <a:xfrm>
            <a:off x="1557726" y="3467277"/>
            <a:ext cx="2054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agencia.sinc.es</a:t>
            </a:r>
          </a:p>
        </p:txBody>
      </p:sp>
    </p:spTree>
    <p:extLst>
      <p:ext uri="{BB962C8B-B14F-4D97-AF65-F5344CB8AC3E}">
        <p14:creationId xmlns:p14="http://schemas.microsoft.com/office/powerpoint/2010/main" val="161467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AFBC-32BC-4CFE-8279-15002FACF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7" y="239840"/>
            <a:ext cx="5892800" cy="1183482"/>
          </a:xfrm>
        </p:spPr>
        <p:txBody>
          <a:bodyPr>
            <a:normAutofit/>
          </a:bodyPr>
          <a:lstStyle/>
          <a:p>
            <a:r>
              <a:rPr lang="en-GB" sz="2400" dirty="0"/>
              <a:t>Droughts: </a:t>
            </a:r>
          </a:p>
          <a:p>
            <a:pPr lvl="1"/>
            <a:r>
              <a:rPr lang="en-GB" dirty="0"/>
              <a:t>Vineyards and crops: Highly affected</a:t>
            </a:r>
          </a:p>
        </p:txBody>
      </p:sp>
      <p:pic>
        <p:nvPicPr>
          <p:cNvPr id="2050" name="Picture 2" descr="http://archivo-es.greenpeace.org/espana/community_images/97/113297/100146_159382.jpg">
            <a:extLst>
              <a:ext uri="{FF2B5EF4-FFF2-40B4-BE49-F238E27FC236}">
                <a16:creationId xmlns:a16="http://schemas.microsoft.com/office/drawing/2014/main" id="{999D5228-135F-4BEC-B597-BBAE1214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67" y="169372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pcsolódó kép">
            <a:extLst>
              <a:ext uri="{FF2B5EF4-FFF2-40B4-BE49-F238E27FC236}">
                <a16:creationId xmlns:a16="http://schemas.microsoft.com/office/drawing/2014/main" id="{03BB531E-40DF-43FB-95C4-7172F5197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22" y="1964267"/>
            <a:ext cx="3376520" cy="43179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A6015-3569-42C1-8073-753C49B1C9A8}"/>
              </a:ext>
            </a:extLst>
          </p:cNvPr>
          <p:cNvSpPr txBox="1">
            <a:spLocks/>
          </p:cNvSpPr>
          <p:nvPr/>
        </p:nvSpPr>
        <p:spPr>
          <a:xfrm>
            <a:off x="53129" y="237066"/>
            <a:ext cx="5516302" cy="1696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Fires:</a:t>
            </a:r>
          </a:p>
          <a:p>
            <a:pPr lvl="1"/>
            <a:r>
              <a:rPr lang="en-GB" dirty="0"/>
              <a:t>Galicia: 305 fires simultaneously</a:t>
            </a:r>
          </a:p>
          <a:p>
            <a:pPr lvl="1"/>
            <a:r>
              <a:rPr lang="en-GB" dirty="0"/>
              <a:t>2060: Greater risk (frequency and burned area)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E2A71D-72CB-47B6-A124-75CB501DD896}"/>
              </a:ext>
            </a:extLst>
          </p:cNvPr>
          <p:cNvSpPr txBox="1">
            <a:spLocks/>
          </p:cNvSpPr>
          <p:nvPr/>
        </p:nvSpPr>
        <p:spPr>
          <a:xfrm>
            <a:off x="7251700" y="5553587"/>
            <a:ext cx="3014133" cy="474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i="1" dirty="0"/>
              <a:t>Source: Greenpeace, simulation (2014)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E24F2E-6B9B-4B51-A6FC-72E5459417BB}"/>
              </a:ext>
            </a:extLst>
          </p:cNvPr>
          <p:cNvSpPr txBox="1">
            <a:spLocks/>
          </p:cNvSpPr>
          <p:nvPr/>
        </p:nvSpPr>
        <p:spPr>
          <a:xfrm>
            <a:off x="1400415" y="6312671"/>
            <a:ext cx="3014133" cy="474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i="1" dirty="0"/>
              <a:t>Source: Galicia’s Townhall (2015)</a:t>
            </a:r>
          </a:p>
        </p:txBody>
      </p:sp>
    </p:spTree>
    <p:extLst>
      <p:ext uri="{BB962C8B-B14F-4D97-AF65-F5344CB8AC3E}">
        <p14:creationId xmlns:p14="http://schemas.microsoft.com/office/powerpoint/2010/main" val="314707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913</Words>
  <Application>Microsoft Office PowerPoint</Application>
  <PresentationFormat>Widescreen</PresentationFormat>
  <Paragraphs>127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SPAIN</vt:lpstr>
      <vt:lpstr>Spain has four seasons in most of its territory during all year.   Variety of   climates:      * Atlantic   * Mediterranean   *  Subtropical   * Mountainous  - Mediterranean zone: World’s “Hot Spot”.</vt:lpstr>
      <vt:lpstr>Temperature, Rainfall</vt:lpstr>
      <vt:lpstr>Climate Change: NOW</vt:lpstr>
      <vt:lpstr>PowerPoint Presentation</vt:lpstr>
      <vt:lpstr>Extreme Rainfall episodes</vt:lpstr>
      <vt:lpstr>Climate Change: FUTURE PERSPECTIVE</vt:lpstr>
      <vt:lpstr>Climate Change: FUTURE PERSPECTIVE</vt:lpstr>
      <vt:lpstr>PowerPoint Presentation</vt:lpstr>
      <vt:lpstr>Rising sea levels</vt:lpstr>
      <vt:lpstr>Desertification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 CLIMATE AND FUTURE PERSPECTIVES</dc:title>
  <dc:creator>Santy O.J</dc:creator>
  <cp:lastModifiedBy>Santy O.J</cp:lastModifiedBy>
  <cp:revision>100</cp:revision>
  <dcterms:created xsi:type="dcterms:W3CDTF">2017-11-17T20:53:42Z</dcterms:created>
  <dcterms:modified xsi:type="dcterms:W3CDTF">2017-11-23T22:37:18Z</dcterms:modified>
</cp:coreProperties>
</file>