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6" r:id="rId8"/>
    <p:sldId id="262" r:id="rId9"/>
    <p:sldId id="264" r:id="rId10"/>
    <p:sldId id="263" r:id="rId11"/>
    <p:sldId id="265" r:id="rId12"/>
    <p:sldId id="267" r:id="rId13"/>
    <p:sldId id="270" r:id="rId14"/>
    <p:sldId id="268" r:id="rId15"/>
    <p:sldId id="274" r:id="rId16"/>
    <p:sldId id="269" r:id="rId17"/>
    <p:sldId id="275" r:id="rId18"/>
    <p:sldId id="271" r:id="rId19"/>
    <p:sldId id="272" r:id="rId20"/>
    <p:sldId id="27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09.10.2017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09.10.2017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smtClean="0"/>
              <a:t/>
            </a:r>
            <a:br>
              <a:rPr lang="en-US" dirty="0" smtClean="0"/>
            </a:br>
            <a:r>
              <a:rPr lang="en-US" dirty="0"/>
              <a:t/>
            </a:r>
            <a:br>
              <a:rPr lang="en-US" dirty="0"/>
            </a:br>
            <a:r>
              <a:rPr lang="en-US" dirty="0" smtClean="0"/>
              <a:t>Climate of Kazakhstan</a:t>
            </a:r>
            <a:endParaRPr lang="ru-RU" dirty="0"/>
          </a:p>
        </p:txBody>
      </p:sp>
      <p:sp>
        <p:nvSpPr>
          <p:cNvPr id="3" name="Подзаголовок 2"/>
          <p:cNvSpPr>
            <a:spLocks noGrp="1"/>
          </p:cNvSpPr>
          <p:nvPr>
            <p:ph type="subTitle" idx="1"/>
          </p:nvPr>
        </p:nvSpPr>
        <p:spPr/>
        <p:txBody>
          <a:bodyPr/>
          <a:lstStyle/>
          <a:p>
            <a:endParaRPr lang="en-US" dirty="0" smtClean="0"/>
          </a:p>
          <a:p>
            <a:endParaRPr lang="en-US" dirty="0"/>
          </a:p>
          <a:p>
            <a:r>
              <a:rPr lang="en-US" dirty="0" smtClean="0"/>
              <a:t>                                            </a:t>
            </a:r>
            <a:r>
              <a:rPr lang="en-US" dirty="0" err="1" smtClean="0"/>
              <a:t>Ulpan</a:t>
            </a:r>
            <a:r>
              <a:rPr lang="en-US" dirty="0" smtClean="0"/>
              <a:t> </a:t>
            </a:r>
            <a:r>
              <a:rPr lang="en-US" dirty="0" err="1" smtClean="0"/>
              <a:t>Assen</a:t>
            </a:r>
            <a:endParaRPr lang="ru-RU" dirty="0"/>
          </a:p>
        </p:txBody>
      </p:sp>
      <p:pic>
        <p:nvPicPr>
          <p:cNvPr id="4" name="Picture 1" descr="http://lazarus.elte.hu/hun/maps/eltecim.gif"/>
          <p:cNvPicPr/>
          <p:nvPr/>
        </p:nvPicPr>
        <p:blipFill>
          <a:blip r:embed="rId2"/>
          <a:srcRect/>
          <a:stretch>
            <a:fillRect/>
          </a:stretch>
        </p:blipFill>
        <p:spPr bwMode="auto">
          <a:xfrm>
            <a:off x="2843808" y="332656"/>
            <a:ext cx="3096343" cy="2808312"/>
          </a:xfrm>
          <a:prstGeom prst="rect">
            <a:avLst/>
          </a:prstGeom>
          <a:noFill/>
          <a:ln w="9525">
            <a:noFill/>
            <a:miter lim="800000"/>
            <a:headEnd/>
            <a:tailEnd/>
          </a:ln>
        </p:spPr>
      </p:pic>
    </p:spTree>
    <p:extLst>
      <p:ext uri="{BB962C8B-B14F-4D97-AF65-F5344CB8AC3E}">
        <p14:creationId xmlns:p14="http://schemas.microsoft.com/office/powerpoint/2010/main" val="724356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maximum temperatures</a:t>
            </a:r>
            <a:endParaRPr lang="ru-RU" dirty="0"/>
          </a:p>
        </p:txBody>
      </p:sp>
      <p:pic>
        <p:nvPicPr>
          <p:cNvPr id="7170" name="Picture 2" descr="C:\Users\1\Desktop\Безымянный 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205" y="1662599"/>
            <a:ext cx="7087590" cy="440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287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Average </a:t>
            </a:r>
            <a:r>
              <a:rPr lang="en-US" dirty="0"/>
              <a:t>temperature and precipitation</a:t>
            </a:r>
            <a:endParaRPr lang="ru-RU" dirty="0"/>
          </a:p>
        </p:txBody>
      </p:sp>
      <p:pic>
        <p:nvPicPr>
          <p:cNvPr id="9218" name="Picture 2" descr="C:\Users\1\Desktop\Безымянный 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298634" cy="483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23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Temperature difference in North </a:t>
            </a:r>
            <a:r>
              <a:rPr lang="en-US" dirty="0" err="1" smtClean="0"/>
              <a:t>Kz</a:t>
            </a:r>
            <a:r>
              <a:rPr lang="en-US" dirty="0" smtClean="0"/>
              <a:t> (Astana) and South </a:t>
            </a:r>
            <a:r>
              <a:rPr lang="en-US" dirty="0" err="1" smtClean="0"/>
              <a:t>Kz</a:t>
            </a:r>
            <a:r>
              <a:rPr lang="en-US" dirty="0" smtClean="0"/>
              <a:t> (Almaty). </a:t>
            </a:r>
            <a:endParaRPr lang="ru-RU" dirty="0"/>
          </a:p>
        </p:txBody>
      </p:sp>
      <p:pic>
        <p:nvPicPr>
          <p:cNvPr id="11267" name="Picture 3" descr="C:\Users\1\Desktop\Безымянный 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902" y="1700808"/>
            <a:ext cx="8790578" cy="472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255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3"/>
            <a:ext cx="8229600" cy="3024336"/>
          </a:xfrm>
        </p:spPr>
        <p:txBody>
          <a:bodyPr/>
          <a:lstStyle/>
          <a:p>
            <a:r>
              <a:rPr lang="en-US" dirty="0" smtClean="0"/>
              <a:t>Climate </a:t>
            </a:r>
            <a:r>
              <a:rPr lang="en-US" dirty="0"/>
              <a:t>of </a:t>
            </a:r>
            <a:r>
              <a:rPr lang="en-US" dirty="0" smtClean="0"/>
              <a:t>Astana is sharply </a:t>
            </a:r>
            <a:r>
              <a:rPr lang="en-US" dirty="0"/>
              <a:t>continental with arid summer and cold snowy winter. The average annual temperature is 3,2 ° C. The average annual precipitation is 307 mm. Astana is the second coldest capital in the world (after Ulan Bator</a:t>
            </a:r>
            <a:r>
              <a:rPr lang="en-US" dirty="0" smtClean="0"/>
              <a:t>).</a:t>
            </a:r>
            <a:endParaRPr lang="ru-RU" dirty="0"/>
          </a:p>
        </p:txBody>
      </p:sp>
      <p:pic>
        <p:nvPicPr>
          <p:cNvPr id="14338" name="Picture 2" descr="Картинки по запросу аста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42" y="3429000"/>
            <a:ext cx="8237715" cy="329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39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Green Belt around </a:t>
            </a:r>
            <a:r>
              <a:rPr lang="en-US" dirty="0"/>
              <a:t>A</a:t>
            </a:r>
            <a:r>
              <a:rPr lang="en-US" dirty="0" smtClean="0"/>
              <a:t>stana and </a:t>
            </a:r>
            <a:br>
              <a:rPr lang="en-US" dirty="0" smtClean="0"/>
            </a:br>
            <a:r>
              <a:rPr lang="en-US" dirty="0" smtClean="0"/>
              <a:t>in Astana.</a:t>
            </a:r>
            <a:endParaRPr lang="ru-RU"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585" y="1629569"/>
            <a:ext cx="4169849" cy="230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descr="Картинки по запросу зеленый пояс астан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379" y="1628800"/>
            <a:ext cx="4338195" cy="230425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Картинки по запросу зеленый пояс астан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933055"/>
            <a:ext cx="7620000" cy="273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04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Due </a:t>
            </a:r>
            <a:r>
              <a:rPr lang="en-US" dirty="0"/>
              <a:t>to the green belt around the </a:t>
            </a:r>
            <a:r>
              <a:rPr lang="en-US" dirty="0" smtClean="0"/>
              <a:t>capital:</a:t>
            </a:r>
            <a:endParaRPr lang="ru-RU" dirty="0"/>
          </a:p>
        </p:txBody>
      </p:sp>
      <p:sp>
        <p:nvSpPr>
          <p:cNvPr id="3" name="Объект 2"/>
          <p:cNvSpPr>
            <a:spLocks noGrp="1"/>
          </p:cNvSpPr>
          <p:nvPr>
            <p:ph idx="1"/>
          </p:nvPr>
        </p:nvSpPr>
        <p:spPr/>
        <p:txBody>
          <a:bodyPr>
            <a:normAutofit fontScale="85000" lnSpcReduction="10000"/>
          </a:bodyPr>
          <a:lstStyle/>
          <a:p>
            <a:r>
              <a:rPr lang="en-US" dirty="0"/>
              <a:t>T</a:t>
            </a:r>
            <a:r>
              <a:rPr lang="en-US" dirty="0" smtClean="0"/>
              <a:t>here </a:t>
            </a:r>
            <a:r>
              <a:rPr lang="en-US" dirty="0"/>
              <a:t>is a decrease in the average wind </a:t>
            </a:r>
            <a:r>
              <a:rPr lang="en-US" dirty="0" smtClean="0"/>
              <a:t>speed</a:t>
            </a:r>
          </a:p>
          <a:p>
            <a:r>
              <a:rPr lang="en-US" dirty="0"/>
              <a:t>The frequency of dust storms decreased </a:t>
            </a:r>
            <a:r>
              <a:rPr lang="en-US" dirty="0" smtClean="0"/>
              <a:t>three-times </a:t>
            </a:r>
            <a:r>
              <a:rPr lang="en-US" dirty="0"/>
              <a:t>(from 15 to 5 cases per year</a:t>
            </a:r>
            <a:r>
              <a:rPr lang="en-US" dirty="0" smtClean="0"/>
              <a:t>)</a:t>
            </a:r>
          </a:p>
          <a:p>
            <a:r>
              <a:rPr lang="en-US" dirty="0"/>
              <a:t>T</a:t>
            </a:r>
            <a:r>
              <a:rPr lang="en-US" dirty="0" smtClean="0"/>
              <a:t>he </a:t>
            </a:r>
            <a:r>
              <a:rPr lang="en-US" dirty="0"/>
              <a:t>frequency of snowstorms decreased from 1.5 to 10 days </a:t>
            </a:r>
            <a:endParaRPr lang="en-US" dirty="0" smtClean="0"/>
          </a:p>
          <a:p>
            <a:r>
              <a:rPr lang="en-US" dirty="0"/>
              <a:t>F</a:t>
            </a:r>
            <a:r>
              <a:rPr lang="en-US" dirty="0" smtClean="0"/>
              <a:t>ogs </a:t>
            </a:r>
            <a:r>
              <a:rPr lang="en-US" dirty="0"/>
              <a:t>decreased from 35 to 21 </a:t>
            </a:r>
            <a:r>
              <a:rPr lang="en-US" dirty="0" smtClean="0"/>
              <a:t>cases</a:t>
            </a:r>
          </a:p>
          <a:p>
            <a:r>
              <a:rPr lang="en-US" dirty="0"/>
              <a:t>The annual rainfall in the region of Astana is gradually </a:t>
            </a:r>
            <a:r>
              <a:rPr lang="en-US" dirty="0" smtClean="0"/>
              <a:t>increasing</a:t>
            </a:r>
          </a:p>
          <a:p>
            <a:r>
              <a:rPr lang="en-US" dirty="0"/>
              <a:t>All these changes lead to the fact that Astana's climate becomes softer and more favorable for its residents</a:t>
            </a:r>
            <a:endParaRPr lang="ru-RU" dirty="0"/>
          </a:p>
        </p:txBody>
      </p:sp>
    </p:spTree>
    <p:extLst>
      <p:ext uri="{BB962C8B-B14F-4D97-AF65-F5344CB8AC3E}">
        <p14:creationId xmlns:p14="http://schemas.microsoft.com/office/powerpoint/2010/main" val="3394031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7"/>
            <a:ext cx="8003232" cy="2808311"/>
          </a:xfrm>
        </p:spPr>
        <p:txBody>
          <a:bodyPr>
            <a:normAutofit fontScale="92500" lnSpcReduction="10000"/>
          </a:bodyPr>
          <a:lstStyle/>
          <a:p>
            <a:r>
              <a:rPr lang="en-US" dirty="0"/>
              <a:t>Almaty (Alma-Ata) is the largest and densely populated city. The climate of Almaty is continental and is characterized by the influence of mountain-valley circulation, which is especially evident in the northern part of the </a:t>
            </a:r>
            <a:r>
              <a:rPr lang="en-US" dirty="0" smtClean="0"/>
              <a:t>city.</a:t>
            </a:r>
            <a:endParaRPr lang="ru-RU" dirty="0"/>
          </a:p>
        </p:txBody>
      </p:sp>
      <p:pic>
        <p:nvPicPr>
          <p:cNvPr id="13314" name="Picture 2" descr="Картинки по запросу алма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52936"/>
            <a:ext cx="8136904" cy="385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83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lstStyle/>
          <a:p>
            <a:r>
              <a:rPr lang="en-US" dirty="0"/>
              <a:t>According to experts, at present the climate of the city has acquired subtropical features: the summer is suffocating with heavy rains, thunderstorms and storm winds. Winter is warm with puddles and abundant wet snowfall.</a:t>
            </a:r>
            <a:endParaRPr lang="ru-RU" dirty="0"/>
          </a:p>
          <a:p>
            <a:endParaRPr lang="ru-RU" dirty="0"/>
          </a:p>
        </p:txBody>
      </p:sp>
      <p:pic>
        <p:nvPicPr>
          <p:cNvPr id="18434" name="Picture 2" descr="Картинки по запросу алма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56992"/>
            <a:ext cx="7416824"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92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100" dirty="0" smtClean="0"/>
              <a:t>Main </a:t>
            </a:r>
            <a:r>
              <a:rPr lang="en-US" sz="3100" dirty="0"/>
              <a:t>reasons why the climate in Almaty begins to acquire characteristic features of the subtropical.</a:t>
            </a:r>
          </a:p>
        </p:txBody>
      </p:sp>
      <p:sp>
        <p:nvSpPr>
          <p:cNvPr id="3" name="Объект 2"/>
          <p:cNvSpPr>
            <a:spLocks noGrp="1"/>
          </p:cNvSpPr>
          <p:nvPr>
            <p:ph idx="1"/>
          </p:nvPr>
        </p:nvSpPr>
        <p:spPr/>
        <p:txBody>
          <a:bodyPr/>
          <a:lstStyle/>
          <a:p>
            <a:pPr marL="0" indent="0">
              <a:buNone/>
            </a:pPr>
            <a:r>
              <a:rPr lang="en-US" sz="2400" dirty="0" smtClean="0"/>
              <a:t>1</a:t>
            </a:r>
            <a:r>
              <a:rPr lang="en-US" sz="2400" dirty="0"/>
              <a:t>. </a:t>
            </a:r>
            <a:r>
              <a:rPr lang="en-US" sz="2400" dirty="0" err="1" smtClean="0"/>
              <a:t>Kapchai</a:t>
            </a:r>
            <a:r>
              <a:rPr lang="en-US" sz="2400" dirty="0" smtClean="0"/>
              <a:t> water reservoir. The </a:t>
            </a:r>
            <a:r>
              <a:rPr lang="en-US" sz="2400" dirty="0"/>
              <a:t>reservoir was created to regulate the flow of the Ili River. In the (1965-1980) in the narrow, formed by the rocks </a:t>
            </a:r>
            <a:r>
              <a:rPr lang="en-US" sz="2400" dirty="0" err="1"/>
              <a:t>Kapchagai</a:t>
            </a:r>
            <a:r>
              <a:rPr lang="en-US" sz="2400" dirty="0"/>
              <a:t> gorge, built a dam and </a:t>
            </a:r>
            <a:r>
              <a:rPr lang="en-US" sz="2400" dirty="0" err="1"/>
              <a:t>Kapchagai</a:t>
            </a:r>
            <a:r>
              <a:rPr lang="en-US" sz="2400" dirty="0"/>
              <a:t> HPS. Its length is 180 km, width is 22 </a:t>
            </a:r>
            <a:r>
              <a:rPr lang="en-US" dirty="0"/>
              <a:t>km.</a:t>
            </a:r>
            <a:endParaRPr lang="ru-RU" dirty="0"/>
          </a:p>
        </p:txBody>
      </p:sp>
      <p:pic>
        <p:nvPicPr>
          <p:cNvPr id="15362" name="Picture 2" descr="Картинки по запросу капчагайское водохранилище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73" y="3573016"/>
            <a:ext cx="4227127" cy="302875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Картинки по запросу капчагайское водохранилище на карт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573016"/>
            <a:ext cx="4101251" cy="302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697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lstStyle/>
          <a:p>
            <a:pPr marL="0" indent="0">
              <a:buNone/>
            </a:pPr>
            <a:r>
              <a:rPr lang="en-US" dirty="0"/>
              <a:t>2. </a:t>
            </a:r>
            <a:r>
              <a:rPr lang="en-US" dirty="0" smtClean="0"/>
              <a:t>City </a:t>
            </a:r>
            <a:r>
              <a:rPr lang="en-US" dirty="0"/>
              <a:t>relief and exhaust fumes (anthropogenic </a:t>
            </a:r>
            <a:r>
              <a:rPr lang="en-US" dirty="0" smtClean="0"/>
              <a:t>impact).</a:t>
            </a:r>
          </a:p>
          <a:p>
            <a:pPr marL="0" indent="0">
              <a:buNone/>
            </a:pPr>
            <a:r>
              <a:rPr lang="en-US" dirty="0" smtClean="0"/>
              <a:t>The Almaty </a:t>
            </a:r>
            <a:r>
              <a:rPr lang="en-US" dirty="0"/>
              <a:t>is located in the foothill hollow and </a:t>
            </a:r>
            <a:r>
              <a:rPr lang="en-US" dirty="0" smtClean="0"/>
              <a:t>a </a:t>
            </a:r>
            <a:r>
              <a:rPr lang="en-US" dirty="0"/>
              <a:t>small amount of wind makes it difficult to filter the air above the </a:t>
            </a:r>
            <a:r>
              <a:rPr lang="en-US" dirty="0" smtClean="0"/>
              <a:t>city.</a:t>
            </a:r>
            <a:endParaRPr lang="ru-RU" dirty="0"/>
          </a:p>
        </p:txBody>
      </p:sp>
      <p:sp>
        <p:nvSpPr>
          <p:cNvPr id="4" name="AutoShape 2" descr="Похожее изображе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6388"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3" y="3068960"/>
            <a:ext cx="8373909" cy="355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24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r>
              <a:rPr lang="en-US" dirty="0" smtClean="0"/>
              <a:t>Geographical position of </a:t>
            </a:r>
            <a:br>
              <a:rPr lang="en-US" dirty="0" smtClean="0"/>
            </a:br>
            <a:r>
              <a:rPr lang="en-US" dirty="0" smtClean="0"/>
              <a:t>Kazakhstan</a:t>
            </a:r>
            <a:endParaRPr lang="ru-RU" dirty="0"/>
          </a:p>
        </p:txBody>
      </p:sp>
      <p:sp>
        <p:nvSpPr>
          <p:cNvPr id="3" name="Объект 2"/>
          <p:cNvSpPr>
            <a:spLocks noGrp="1"/>
          </p:cNvSpPr>
          <p:nvPr>
            <p:ph idx="1"/>
          </p:nvPr>
        </p:nvSpPr>
        <p:spPr>
          <a:xfrm>
            <a:off x="457200" y="1600200"/>
            <a:ext cx="3754760" cy="5069160"/>
          </a:xfrm>
        </p:spPr>
        <p:txBody>
          <a:bodyPr>
            <a:noAutofit/>
          </a:bodyPr>
          <a:lstStyle/>
          <a:p>
            <a:r>
              <a:rPr lang="en-US" sz="2200" dirty="0"/>
              <a:t>The Republic of Kazakhstan is located in the depths of the Eurasian continent (between 55 ° 26 'and 40 ° 56' N and between 45 ° 27 'and 87 ° 18' E). The territory of the republic extends from west to east by 3 thousand km and from north to south - by 1600 km. On the territory of the republic there are natural zones of the temperate zone - forest steppe, semi-desert and desert.</a:t>
            </a:r>
            <a:endParaRPr lang="ru-RU" sz="2200" dirty="0"/>
          </a:p>
        </p:txBody>
      </p:sp>
      <p:pic>
        <p:nvPicPr>
          <p:cNvPr id="1026" name="Picture 2" descr="Картинки по запросу казахстан на карте ми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916832"/>
            <a:ext cx="4848167"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217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en-US" dirty="0" smtClean="0"/>
              <a:t>Conclusion </a:t>
            </a:r>
            <a:endParaRPr lang="ru-RU" dirty="0"/>
          </a:p>
        </p:txBody>
      </p:sp>
      <p:sp>
        <p:nvSpPr>
          <p:cNvPr id="3" name="Объект 2"/>
          <p:cNvSpPr>
            <a:spLocks noGrp="1"/>
          </p:cNvSpPr>
          <p:nvPr>
            <p:ph idx="1"/>
          </p:nvPr>
        </p:nvSpPr>
        <p:spPr>
          <a:xfrm>
            <a:off x="457200" y="1124745"/>
            <a:ext cx="8229600" cy="1944216"/>
          </a:xfrm>
        </p:spPr>
        <p:txBody>
          <a:bodyPr>
            <a:normAutofit fontScale="70000" lnSpcReduction="20000"/>
          </a:bodyPr>
          <a:lstStyle/>
          <a:p>
            <a:r>
              <a:rPr lang="en-US" dirty="0"/>
              <a:t>The conducted researches showed that the climate of Kazakhstan also significantly warmed up. From 1941 to 2010, the air temperature increased practically throughout Kazakhstan and throughout the seasons, with the exception of some local areas. At the same time, the average temperature for the year increased every 10 years by an average of 0.31 ° </a:t>
            </a:r>
            <a:r>
              <a:rPr lang="en-US" dirty="0" smtClean="0"/>
              <a:t>C</a:t>
            </a:r>
            <a:r>
              <a:rPr lang="ru-RU" dirty="0"/>
              <a:t>.</a:t>
            </a:r>
          </a:p>
        </p:txBody>
      </p:sp>
      <p:pic>
        <p:nvPicPr>
          <p:cNvPr id="17410"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52936"/>
            <a:ext cx="748883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7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5"/>
            <a:ext cx="8229600" cy="1944216"/>
          </a:xfrm>
        </p:spPr>
        <p:txBody>
          <a:bodyPr>
            <a:normAutofit lnSpcReduction="10000"/>
          </a:bodyPr>
          <a:lstStyle/>
          <a:p>
            <a:r>
              <a:rPr lang="en-US" dirty="0"/>
              <a:t>About 26% of the country's </a:t>
            </a:r>
            <a:r>
              <a:rPr lang="en-US" dirty="0" smtClean="0"/>
              <a:t>territory falls </a:t>
            </a:r>
            <a:r>
              <a:rPr lang="en-US" dirty="0"/>
              <a:t>on the steppe, 44% - </a:t>
            </a:r>
            <a:r>
              <a:rPr lang="en-US" dirty="0" smtClean="0"/>
              <a:t>deserts, 12</a:t>
            </a:r>
            <a:r>
              <a:rPr lang="en-US" dirty="0"/>
              <a:t>% - semi-deserts. Forests </a:t>
            </a:r>
            <a:r>
              <a:rPr lang="en-US" dirty="0" smtClean="0"/>
              <a:t>cover only </a:t>
            </a:r>
            <a:r>
              <a:rPr lang="en-US" dirty="0"/>
              <a:t>3.5% of the territory of </a:t>
            </a:r>
            <a:r>
              <a:rPr lang="en-US" dirty="0" smtClean="0"/>
              <a:t>Kazakhstan</a:t>
            </a:r>
            <a:r>
              <a:rPr lang="ru-RU" dirty="0" smtClean="0"/>
              <a:t>.</a:t>
            </a:r>
            <a:endParaRPr lang="ru-RU" dirty="0"/>
          </a:p>
        </p:txBody>
      </p:sp>
      <p:pic>
        <p:nvPicPr>
          <p:cNvPr id="5122" name="Picture 2" descr="Картинки по запросу природные зоны казахста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135" y="2204864"/>
            <a:ext cx="7187952" cy="42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60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9"/>
            <a:ext cx="8003232" cy="1584176"/>
          </a:xfrm>
        </p:spPr>
        <p:txBody>
          <a:bodyPr>
            <a:normAutofit fontScale="92500" lnSpcReduction="20000"/>
          </a:bodyPr>
          <a:lstStyle/>
          <a:p>
            <a:r>
              <a:rPr lang="en-US" dirty="0" smtClean="0"/>
              <a:t>For the relief of Kazakhstan characterized by broad distribution of drainage basins (the Caspian Sea, The Aral Sea, Lake Balkhash), deep depressions and dry hollows.</a:t>
            </a:r>
            <a:endParaRPr lang="ru-RU" dirty="0"/>
          </a:p>
        </p:txBody>
      </p:sp>
      <p:pic>
        <p:nvPicPr>
          <p:cNvPr id="2050" name="Picture 2" descr="Картинки по запросу казахстан на карте ми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348880"/>
            <a:ext cx="7560840"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72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4186808" cy="5649491"/>
          </a:xfrm>
        </p:spPr>
        <p:txBody>
          <a:bodyPr>
            <a:normAutofit/>
          </a:bodyPr>
          <a:lstStyle/>
          <a:p>
            <a:r>
              <a:rPr lang="en-US" dirty="0"/>
              <a:t>In the south-east of the </a:t>
            </a:r>
            <a:r>
              <a:rPr lang="en-US" dirty="0" smtClean="0"/>
              <a:t>republic there </a:t>
            </a:r>
            <a:r>
              <a:rPr lang="en-US" dirty="0"/>
              <a:t>are mountains whose </a:t>
            </a:r>
            <a:r>
              <a:rPr lang="en-US" dirty="0" smtClean="0"/>
              <a:t>peaks reach </a:t>
            </a:r>
            <a:r>
              <a:rPr lang="en-US" dirty="0"/>
              <a:t>a mark of 5-6 thousand meters above </a:t>
            </a:r>
            <a:r>
              <a:rPr lang="en-US" dirty="0" smtClean="0"/>
              <a:t>the sea </a:t>
            </a:r>
            <a:r>
              <a:rPr lang="en-US" dirty="0"/>
              <a:t>level. </a:t>
            </a:r>
          </a:p>
          <a:p>
            <a:r>
              <a:rPr lang="en-US" dirty="0" smtClean="0"/>
              <a:t>In </a:t>
            </a:r>
            <a:r>
              <a:rPr lang="en-US" dirty="0"/>
              <a:t>the </a:t>
            </a:r>
            <a:r>
              <a:rPr lang="en-US" dirty="0" smtClean="0"/>
              <a:t>Tien-Shan      mountain system, the </a:t>
            </a:r>
            <a:r>
              <a:rPr lang="en-US" dirty="0"/>
              <a:t>highest point </a:t>
            </a:r>
            <a:r>
              <a:rPr lang="en-US" dirty="0" smtClean="0"/>
              <a:t>in Kazakhstan </a:t>
            </a:r>
            <a:r>
              <a:rPr lang="en-US" dirty="0"/>
              <a:t>- Khan-</a:t>
            </a:r>
            <a:r>
              <a:rPr lang="en-US" dirty="0" err="1"/>
              <a:t>Tengri</a:t>
            </a:r>
            <a:r>
              <a:rPr lang="en-US" dirty="0"/>
              <a:t> peak.</a:t>
            </a:r>
            <a:endParaRPr lang="ru-RU" dirty="0"/>
          </a:p>
        </p:txBody>
      </p:sp>
      <p:pic>
        <p:nvPicPr>
          <p:cNvPr id="3074" name="Picture 2" descr="Картинки по запросу горная сеть казахста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268760"/>
            <a:ext cx="4176464"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20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323528" y="3861048"/>
            <a:ext cx="8229600" cy="2592288"/>
          </a:xfrm>
        </p:spPr>
        <p:txBody>
          <a:bodyPr>
            <a:normAutofit/>
          </a:bodyPr>
          <a:lstStyle/>
          <a:p>
            <a:r>
              <a:rPr lang="en-US" dirty="0"/>
              <a:t>Climate of Kazakhstan </a:t>
            </a:r>
            <a:r>
              <a:rPr lang="en-US" dirty="0" smtClean="0"/>
              <a:t>sharply continental</a:t>
            </a:r>
            <a:r>
              <a:rPr lang="en-US" dirty="0"/>
              <a:t>. In </a:t>
            </a:r>
            <a:r>
              <a:rPr lang="en-US" dirty="0" smtClean="0"/>
              <a:t>summer the </a:t>
            </a:r>
            <a:r>
              <a:rPr lang="en-US" dirty="0"/>
              <a:t>temperature can reach + 45 ° </a:t>
            </a:r>
            <a:r>
              <a:rPr lang="en-US" dirty="0" smtClean="0"/>
              <a:t>C, and </a:t>
            </a:r>
            <a:r>
              <a:rPr lang="en-US" dirty="0"/>
              <a:t>in winter - 45 ° С. In the north </a:t>
            </a:r>
            <a:r>
              <a:rPr lang="en-US" dirty="0" smtClean="0"/>
              <a:t>falls up </a:t>
            </a:r>
            <a:r>
              <a:rPr lang="en-US" dirty="0"/>
              <a:t>to 3000 mm of precipitation, in the mountains </a:t>
            </a:r>
            <a:r>
              <a:rPr lang="en-US" dirty="0" smtClean="0"/>
              <a:t>– 1600 mm</a:t>
            </a:r>
            <a:r>
              <a:rPr lang="en-US" dirty="0"/>
              <a:t>, in deserts less than 100 mm </a:t>
            </a:r>
            <a:r>
              <a:rPr lang="en-US" dirty="0" smtClean="0"/>
              <a:t>in year</a:t>
            </a:r>
            <a:r>
              <a:rPr lang="en-US" dirty="0"/>
              <a:t>.</a:t>
            </a:r>
            <a:endParaRPr lang="ru-RU" dirty="0"/>
          </a:p>
        </p:txBody>
      </p:sp>
      <p:pic>
        <p:nvPicPr>
          <p:cNvPr id="4101" name="Picture 5" descr="Картинки по запросу казахстан на карте ми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2656"/>
            <a:ext cx="6120680" cy="350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8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100" dirty="0"/>
              <a:t>Air </a:t>
            </a:r>
            <a:r>
              <a:rPr lang="en-US" sz="3100" dirty="0" smtClean="0"/>
              <a:t>masses.</a:t>
            </a:r>
            <a:r>
              <a:rPr lang="en-US" dirty="0"/>
              <a:t/>
            </a:r>
            <a:br>
              <a:rPr lang="en-US" dirty="0"/>
            </a:br>
            <a:r>
              <a:rPr lang="en-US" sz="3100" dirty="0" smtClean="0"/>
              <a:t>The </a:t>
            </a:r>
            <a:r>
              <a:rPr lang="en-US" sz="3100" dirty="0"/>
              <a:t>circulation of the atmosphere over the territory of the country is influenced by planetary circulation. </a:t>
            </a:r>
            <a:endParaRPr lang="ru-RU" sz="3100" dirty="0"/>
          </a:p>
        </p:txBody>
      </p:sp>
      <p:pic>
        <p:nvPicPr>
          <p:cNvPr id="10242" name="Picture 2" descr="Картинки по запросу циркуляция атмосферы казахста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352928" cy="478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058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Solar </a:t>
            </a:r>
            <a:r>
              <a:rPr lang="en-US" dirty="0"/>
              <a:t>radiation</a:t>
            </a:r>
            <a:endParaRPr lang="ru-RU" dirty="0"/>
          </a:p>
        </p:txBody>
      </p:sp>
      <p:pic>
        <p:nvPicPr>
          <p:cNvPr id="6147" name="Picture 3" descr="C:\Users\1\Desktop\Безымянный.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8679" y="1681652"/>
            <a:ext cx="7106642" cy="436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0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Precipitation</a:t>
            </a:r>
            <a:endParaRPr lang="ru-RU" dirty="0"/>
          </a:p>
        </p:txBody>
      </p:sp>
      <p:pic>
        <p:nvPicPr>
          <p:cNvPr id="8194" name="Picture 2" descr="C:\Users\1\Desktop\Безымянный 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9784" y="1412776"/>
            <a:ext cx="7982656" cy="480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62184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4644</TotalTime>
  <Words>641</Words>
  <Application>Microsoft Office PowerPoint</Application>
  <PresentationFormat>Экран (4:3)</PresentationFormat>
  <Paragraphs>34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  Climate of Kazakhstan</vt:lpstr>
      <vt:lpstr> Geographical position of  Kazakhstan</vt:lpstr>
      <vt:lpstr>Презентация PowerPoint</vt:lpstr>
      <vt:lpstr>Презентация PowerPoint</vt:lpstr>
      <vt:lpstr>Презентация PowerPoint</vt:lpstr>
      <vt:lpstr>Презентация PowerPoint</vt:lpstr>
      <vt:lpstr>Air masses. The circulation of the atmosphere over the territory of the country is influenced by planetary circulation. </vt:lpstr>
      <vt:lpstr>Solar radiation</vt:lpstr>
      <vt:lpstr>Precipitation</vt:lpstr>
      <vt:lpstr>maximum temperatures</vt:lpstr>
      <vt:lpstr>Average temperature and precipitation</vt:lpstr>
      <vt:lpstr>Temperature difference in North Kz (Astana) and South Kz (Almaty). </vt:lpstr>
      <vt:lpstr>Презентация PowerPoint</vt:lpstr>
      <vt:lpstr>Green Belt around Astana and  in Astana.</vt:lpstr>
      <vt:lpstr>Due to the green belt around the capital:</vt:lpstr>
      <vt:lpstr>Презентация PowerPoint</vt:lpstr>
      <vt:lpstr>Презентация PowerPoint</vt:lpstr>
      <vt:lpstr>Main reasons why the climate in Almaty begins to acquire characteristic features of the subtropical.</vt:lpstr>
      <vt:lpstr>Презентация PowerPoint</vt:lpstr>
      <vt:lpstr>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Climate of Kazakhstan</dc:title>
  <dc:creator>1</dc:creator>
  <cp:lastModifiedBy>1</cp:lastModifiedBy>
  <cp:revision>30</cp:revision>
  <dcterms:created xsi:type="dcterms:W3CDTF">2017-10-09T14:27:28Z</dcterms:created>
  <dcterms:modified xsi:type="dcterms:W3CDTF">2017-10-12T20:05:49Z</dcterms:modified>
</cp:coreProperties>
</file>