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1"/>
  </p:notesMasterIdLst>
  <p:sldIdLst>
    <p:sldId id="256" r:id="rId2"/>
    <p:sldId id="263" r:id="rId3"/>
    <p:sldId id="257" r:id="rId4"/>
    <p:sldId id="265" r:id="rId5"/>
    <p:sldId id="264" r:id="rId6"/>
    <p:sldId id="274" r:id="rId7"/>
    <p:sldId id="276" r:id="rId8"/>
    <p:sldId id="270" r:id="rId9"/>
    <p:sldId id="275" r:id="rId10"/>
    <p:sldId id="268" r:id="rId11"/>
    <p:sldId id="273" r:id="rId12"/>
    <p:sldId id="262" r:id="rId13"/>
    <p:sldId id="259" r:id="rId14"/>
    <p:sldId id="269" r:id="rId15"/>
    <p:sldId id="260" r:id="rId16"/>
    <p:sldId id="261" r:id="rId17"/>
    <p:sldId id="267" r:id="rId18"/>
    <p:sldId id="271"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ud Abdullayev" initials="MA" lastIdx="2" clrIdx="0">
    <p:extLst>
      <p:ext uri="{19B8F6BF-5375-455C-9EA6-DF929625EA0E}">
        <p15:presenceInfo xmlns:p15="http://schemas.microsoft.com/office/powerpoint/2012/main" userId="2a8df70480931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25" autoAdjust="0"/>
  </p:normalViewPr>
  <p:slideViewPr>
    <p:cSldViewPr snapToGrid="0">
      <p:cViewPr varScale="1">
        <p:scale>
          <a:sx n="63" d="100"/>
          <a:sy n="63"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Carbon</a:t>
            </a:r>
            <a:r>
              <a:rPr lang="en-US" baseline="0" dirty="0" smtClean="0"/>
              <a:t> </a:t>
            </a:r>
            <a:r>
              <a:rPr lang="en-US" baseline="0" dirty="0" err="1" smtClean="0"/>
              <a:t>emition</a:t>
            </a:r>
            <a:r>
              <a:rPr lang="en-US" baseline="0" dirty="0" smtClean="0"/>
              <a:t> of Azerbaijan</a:t>
            </a:r>
            <a:endParaRPr lang="en-US" dirty="0"/>
          </a:p>
        </c:rich>
      </c:tx>
      <c:layout>
        <c:manualLayout>
          <c:xMode val="edge"/>
          <c:yMode val="edge"/>
          <c:x val="0.28010977928011144"/>
          <c:y val="3.808873890800418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233216131002492E-2"/>
          <c:y val="0.13345572815193668"/>
          <c:w val="0.91889591378705049"/>
          <c:h val="0.6597941416131762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Energy</c:v>
                </c:pt>
                <c:pt idx="1">
                  <c:v>Agriculture</c:v>
                </c:pt>
                <c:pt idx="2">
                  <c:v>Others</c:v>
                </c:pt>
              </c:strCache>
            </c:strRef>
          </c:cat>
          <c:val>
            <c:numRef>
              <c:f>Sheet1!$B$2:$B$4</c:f>
              <c:numCache>
                <c:formatCode>General</c:formatCode>
                <c:ptCount val="3"/>
                <c:pt idx="0">
                  <c:v>85</c:v>
                </c:pt>
                <c:pt idx="1">
                  <c:v>10</c:v>
                </c:pt>
                <c:pt idx="2">
                  <c:v>5</c:v>
                </c:pt>
              </c:numCache>
            </c:numRef>
          </c:val>
          <c:extLst>
            <c:ext xmlns:c16="http://schemas.microsoft.com/office/drawing/2014/chart" uri="{C3380CC4-5D6E-409C-BE32-E72D297353CC}">
              <c16:uniqueId val="{00000000-EDB1-4DB2-B5EC-886D3FF3CC20}"/>
            </c:ext>
          </c:extLst>
        </c:ser>
        <c:ser>
          <c:idx val="1"/>
          <c:order val="1"/>
          <c:tx>
            <c:strRef>
              <c:f>Sheet1!$C$1</c:f>
              <c:strCache>
                <c:ptCount val="1"/>
                <c:pt idx="0">
                  <c:v>Column1</c:v>
                </c:pt>
              </c:strCache>
            </c:strRef>
          </c:tx>
          <c:spPr>
            <a:solidFill>
              <a:schemeClr val="accent2"/>
            </a:solidFill>
            <a:ln>
              <a:noFill/>
            </a:ln>
            <a:effectLst/>
          </c:spPr>
          <c:invertIfNegative val="0"/>
          <c:cat>
            <c:strRef>
              <c:f>Sheet1!$A$2:$A$4</c:f>
              <c:strCache>
                <c:ptCount val="3"/>
                <c:pt idx="0">
                  <c:v>Energy</c:v>
                </c:pt>
                <c:pt idx="1">
                  <c:v>Agriculture</c:v>
                </c:pt>
                <c:pt idx="2">
                  <c:v>Others</c:v>
                </c:pt>
              </c:strCache>
            </c:strRef>
          </c:cat>
          <c:val>
            <c:numRef>
              <c:f>Sheet1!$C$2:$C$4</c:f>
              <c:numCache>
                <c:formatCode>General</c:formatCode>
                <c:ptCount val="3"/>
              </c:numCache>
            </c:numRef>
          </c:val>
          <c:extLst>
            <c:ext xmlns:c16="http://schemas.microsoft.com/office/drawing/2014/chart" uri="{C3380CC4-5D6E-409C-BE32-E72D297353CC}">
              <c16:uniqueId val="{00000001-EDB1-4DB2-B5EC-886D3FF3CC20}"/>
            </c:ext>
          </c:extLst>
        </c:ser>
        <c:ser>
          <c:idx val="2"/>
          <c:order val="2"/>
          <c:tx>
            <c:strRef>
              <c:f>Sheet1!$D$1</c:f>
              <c:strCache>
                <c:ptCount val="1"/>
                <c:pt idx="0">
                  <c:v>Column2</c:v>
                </c:pt>
              </c:strCache>
            </c:strRef>
          </c:tx>
          <c:spPr>
            <a:solidFill>
              <a:schemeClr val="accent3"/>
            </a:solidFill>
            <a:ln>
              <a:noFill/>
            </a:ln>
            <a:effectLst/>
          </c:spPr>
          <c:invertIfNegative val="0"/>
          <c:cat>
            <c:strRef>
              <c:f>Sheet1!$A$2:$A$4</c:f>
              <c:strCache>
                <c:ptCount val="3"/>
                <c:pt idx="0">
                  <c:v>Energy</c:v>
                </c:pt>
                <c:pt idx="1">
                  <c:v>Agriculture</c:v>
                </c:pt>
                <c:pt idx="2">
                  <c:v>Others</c:v>
                </c:pt>
              </c:strCache>
            </c:strRef>
          </c:cat>
          <c:val>
            <c:numRef>
              <c:f>Sheet1!$D$2:$D$4</c:f>
              <c:numCache>
                <c:formatCode>General</c:formatCode>
                <c:ptCount val="3"/>
              </c:numCache>
            </c:numRef>
          </c:val>
          <c:extLst>
            <c:ext xmlns:c16="http://schemas.microsoft.com/office/drawing/2014/chart" uri="{C3380CC4-5D6E-409C-BE32-E72D297353CC}">
              <c16:uniqueId val="{00000002-EDB1-4DB2-B5EC-886D3FF3CC20}"/>
            </c:ext>
          </c:extLst>
        </c:ser>
        <c:dLbls>
          <c:showLegendKey val="0"/>
          <c:showVal val="0"/>
          <c:showCatName val="0"/>
          <c:showSerName val="0"/>
          <c:showPercent val="0"/>
          <c:showBubbleSize val="0"/>
        </c:dLbls>
        <c:gapWidth val="219"/>
        <c:overlap val="-27"/>
        <c:axId val="1546573984"/>
        <c:axId val="1546567744"/>
      </c:barChart>
      <c:catAx>
        <c:axId val="154657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6567744"/>
        <c:crosses val="autoZero"/>
        <c:auto val="1"/>
        <c:lblAlgn val="ctr"/>
        <c:lblOffset val="100"/>
        <c:noMultiLvlLbl val="0"/>
      </c:catAx>
      <c:valAx>
        <c:axId val="154656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6573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az-Latn-AZ" dirty="0" smtClean="0"/>
              <a:t>1880-2010</a:t>
            </a:r>
            <a:r>
              <a:rPr lang="az-Latn-AZ" baseline="0" dirty="0" smtClean="0"/>
              <a:t> </a:t>
            </a:r>
            <a:r>
              <a:rPr lang="en-US" baseline="0" dirty="0" smtClean="0"/>
              <a:t>Climate change action in Azerbaijan</a:t>
            </a:r>
            <a:endParaRPr lang="en-US" dirty="0"/>
          </a:p>
        </c:rich>
      </c:tx>
      <c:layout>
        <c:manualLayout>
          <c:xMode val="edge"/>
          <c:yMode val="edge"/>
          <c:x val="0.19134910870898533"/>
          <c:y val="2.0621514030477624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3.9740954691338627E-2"/>
          <c:y val="0.10493869366161239"/>
          <c:w val="0.92143188560360556"/>
          <c:h val="0.78487511628767326"/>
        </c:manualLayout>
      </c:layout>
      <c:barChart>
        <c:barDir val="col"/>
        <c:grouping val="clustered"/>
        <c:varyColors val="0"/>
        <c:ser>
          <c:idx val="1"/>
          <c:order val="1"/>
          <c:tx>
            <c:strRef>
              <c:f>Sheet1!$C$1</c:f>
              <c:strCache>
                <c:ptCount val="1"/>
                <c:pt idx="0">
                  <c:v>Series 2</c:v>
                </c:pt>
              </c:strCache>
            </c:strRef>
          </c:tx>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38100" dist="25400" dir="5400000" rotWithShape="0">
                <a:srgbClr val="000000">
                  <a:alpha val="35000"/>
                </a:srgbClr>
              </a:outerShdw>
            </a:effectLst>
          </c:spPr>
          <c:invertIfNegative val="0"/>
          <c:cat>
            <c:strRef>
              <c:f>Sheet1!$A$2:$A$6</c:f>
              <c:strCache>
                <c:ptCount val="5"/>
                <c:pt idx="0">
                  <c:v>Kür-Araz  0.4-0.9</c:v>
                </c:pt>
                <c:pt idx="1">
                  <c:v>Qazax-Gəncə 0.6-1.10</c:v>
                </c:pt>
                <c:pt idx="2">
                  <c:v>Böyük qafqazın cənub yamacı 0.5-0.80</c:v>
                </c:pt>
                <c:pt idx="3">
                  <c:v>Kiçik qafqaz şimal -şərq 0.6-1.5</c:v>
                </c:pt>
                <c:pt idx="4">
                  <c:v>Kiçik qafqaz şimal0.4-0.6</c:v>
                </c:pt>
              </c:strCache>
            </c:strRef>
          </c:cat>
          <c:val>
            <c:numRef>
              <c:f>Sheet1!$C$2:$C$6</c:f>
              <c:numCache>
                <c:formatCode>General</c:formatCode>
                <c:ptCount val="5"/>
              </c:numCache>
            </c:numRef>
          </c:val>
          <c:extLst>
            <c:ext xmlns:c16="http://schemas.microsoft.com/office/drawing/2014/chart" uri="{C3380CC4-5D6E-409C-BE32-E72D297353CC}">
              <c16:uniqueId val="{00000000-24CA-45F4-869A-B35A127DE577}"/>
            </c:ext>
          </c:extLst>
        </c:ser>
        <c:dLbls>
          <c:showLegendKey val="0"/>
          <c:showVal val="0"/>
          <c:showCatName val="0"/>
          <c:showSerName val="0"/>
          <c:showPercent val="0"/>
          <c:showBubbleSize val="0"/>
        </c:dLbls>
        <c:gapWidth val="247"/>
        <c:overlap val="-27"/>
        <c:axId val="-2139797968"/>
        <c:axId val="-2139797424"/>
      </c:barChart>
      <c:barChart>
        <c:barDir val="col"/>
        <c:grouping val="clustered"/>
        <c:varyColors val="0"/>
        <c:ser>
          <c:idx val="0"/>
          <c:order val="0"/>
          <c:tx>
            <c:strRef>
              <c:f>Sheet1!$B$1</c:f>
              <c:strCache>
                <c:ptCount val="1"/>
                <c:pt idx="0">
                  <c:v>Series 1</c:v>
                </c:pt>
              </c:strCache>
            </c:strRef>
          </c:tx>
          <c:spPr>
            <a:gradFill rotWithShape="1">
              <a:gsLst>
                <a:gs pos="0">
                  <a:schemeClr val="accent5">
                    <a:shade val="65000"/>
                    <a:tint val="96000"/>
                    <a:lumMod val="100000"/>
                  </a:schemeClr>
                </a:gs>
                <a:gs pos="78000">
                  <a:schemeClr val="accent5">
                    <a:shade val="65000"/>
                    <a:shade val="94000"/>
                    <a:lumMod val="94000"/>
                  </a:schemeClr>
                </a:gs>
              </a:gsLst>
              <a:lin ang="5400000" scaled="0"/>
            </a:gradFill>
            <a:ln>
              <a:noFill/>
            </a:ln>
            <a:effectLst>
              <a:outerShdw blurRad="38100" dist="25400" dir="5400000" rotWithShape="0">
                <a:srgbClr val="000000">
                  <a:alpha val="35000"/>
                </a:srgbClr>
              </a:outerShdw>
            </a:effectLst>
          </c:spPr>
          <c:invertIfNegative val="0"/>
          <c:cat>
            <c:strRef>
              <c:f>Sheet1!$A$2:$A$6</c:f>
              <c:strCache>
                <c:ptCount val="5"/>
                <c:pt idx="0">
                  <c:v>Kür-Araz  0.4-0.9</c:v>
                </c:pt>
                <c:pt idx="1">
                  <c:v>Qazax-Gəncə 0.6-1.10</c:v>
                </c:pt>
                <c:pt idx="2">
                  <c:v>Böyük qafqazın cənub yamacı 0.5-0.80</c:v>
                </c:pt>
                <c:pt idx="3">
                  <c:v>Kiçik qafqaz şimal -şərq 0.6-1.5</c:v>
                </c:pt>
                <c:pt idx="4">
                  <c:v>Kiçik qafqaz şimal0.4-0.6</c:v>
                </c:pt>
              </c:strCache>
            </c:strRef>
          </c:cat>
          <c:val>
            <c:numRef>
              <c:f>Sheet1!$B$2:$B$6</c:f>
              <c:numCache>
                <c:formatCode>General</c:formatCode>
                <c:ptCount val="5"/>
                <c:pt idx="0">
                  <c:v>4</c:v>
                </c:pt>
                <c:pt idx="1">
                  <c:v>6</c:v>
                </c:pt>
                <c:pt idx="2">
                  <c:v>5</c:v>
                </c:pt>
                <c:pt idx="3">
                  <c:v>6</c:v>
                </c:pt>
                <c:pt idx="4">
                  <c:v>4</c:v>
                </c:pt>
              </c:numCache>
            </c:numRef>
          </c:val>
          <c:extLst>
            <c:ext xmlns:c16="http://schemas.microsoft.com/office/drawing/2014/chart" uri="{C3380CC4-5D6E-409C-BE32-E72D297353CC}">
              <c16:uniqueId val="{00000001-24CA-45F4-869A-B35A127DE577}"/>
            </c:ext>
          </c:extLst>
        </c:ser>
        <c:dLbls>
          <c:showLegendKey val="0"/>
          <c:showVal val="0"/>
          <c:showCatName val="0"/>
          <c:showSerName val="0"/>
          <c:showPercent val="0"/>
          <c:showBubbleSize val="0"/>
        </c:dLbls>
        <c:gapWidth val="247"/>
        <c:overlap val="-27"/>
        <c:axId val="-2092464672"/>
        <c:axId val="-276988144"/>
      </c:barChart>
      <c:lineChart>
        <c:grouping val="standard"/>
        <c:varyColors val="0"/>
        <c:ser>
          <c:idx val="2"/>
          <c:order val="2"/>
          <c:tx>
            <c:strRef>
              <c:f>Sheet1!$D$1</c:f>
              <c:strCache>
                <c:ptCount val="1"/>
                <c:pt idx="0">
                  <c:v>Series 3</c:v>
                </c:pt>
              </c:strCache>
            </c:strRef>
          </c:tx>
          <c:spPr>
            <a:ln w="31750" cap="rnd">
              <a:solidFill>
                <a:schemeClr val="accent5">
                  <a:tint val="65000"/>
                </a:schemeClr>
              </a:solidFill>
              <a:round/>
            </a:ln>
            <a:effectLst>
              <a:outerShdw blurRad="38100" dist="25400" dir="5400000" rotWithShape="0">
                <a:srgbClr val="000000">
                  <a:alpha val="35000"/>
                </a:srgbClr>
              </a:outerShdw>
            </a:effectLst>
          </c:spPr>
          <c:marker>
            <c:symbol val="none"/>
          </c:marker>
          <c:cat>
            <c:strRef>
              <c:f>Sheet1!$A$2:$A$6</c:f>
              <c:strCache>
                <c:ptCount val="5"/>
                <c:pt idx="0">
                  <c:v>Kür-Araz  0.4-0.9</c:v>
                </c:pt>
                <c:pt idx="1">
                  <c:v>Qazax-Gəncə 0.6-1.10</c:v>
                </c:pt>
                <c:pt idx="2">
                  <c:v>Böyük qafqazın cənub yamacı 0.5-0.80</c:v>
                </c:pt>
                <c:pt idx="3">
                  <c:v>Kiçik qafqaz şimal -şərq 0.6-1.5</c:v>
                </c:pt>
                <c:pt idx="4">
                  <c:v>Kiçik qafqaz şimal0.4-0.6</c:v>
                </c:pt>
              </c:strCache>
            </c:strRef>
          </c:cat>
          <c:val>
            <c:numRef>
              <c:f>Sheet1!$D$2:$D$6</c:f>
              <c:numCache>
                <c:formatCode>General</c:formatCode>
                <c:ptCount val="5"/>
              </c:numCache>
            </c:numRef>
          </c:val>
          <c:smooth val="0"/>
          <c:extLst>
            <c:ext xmlns:c16="http://schemas.microsoft.com/office/drawing/2014/chart" uri="{C3380CC4-5D6E-409C-BE32-E72D297353CC}">
              <c16:uniqueId val="{00000002-24CA-45F4-869A-B35A127DE577}"/>
            </c:ext>
          </c:extLst>
        </c:ser>
        <c:dLbls>
          <c:showLegendKey val="0"/>
          <c:showVal val="0"/>
          <c:showCatName val="0"/>
          <c:showSerName val="0"/>
          <c:showPercent val="0"/>
          <c:showBubbleSize val="0"/>
        </c:dLbls>
        <c:marker val="1"/>
        <c:smooth val="0"/>
        <c:axId val="-2139797968"/>
        <c:axId val="-2139797424"/>
      </c:lineChart>
      <c:catAx>
        <c:axId val="-21397979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39797424"/>
        <c:crosses val="autoZero"/>
        <c:auto val="1"/>
        <c:lblAlgn val="ctr"/>
        <c:lblOffset val="100"/>
        <c:noMultiLvlLbl val="0"/>
      </c:catAx>
      <c:valAx>
        <c:axId val="-213979742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39797968"/>
        <c:crosses val="autoZero"/>
        <c:crossBetween val="between"/>
      </c:valAx>
      <c:valAx>
        <c:axId val="-276988144"/>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92464672"/>
        <c:crosses val="max"/>
        <c:crossBetween val="between"/>
      </c:valAx>
      <c:catAx>
        <c:axId val="-2092464672"/>
        <c:scaling>
          <c:orientation val="minMax"/>
        </c:scaling>
        <c:delete val="1"/>
        <c:axPos val="b"/>
        <c:numFmt formatCode="General" sourceLinked="1"/>
        <c:majorTickMark val="none"/>
        <c:minorTickMark val="none"/>
        <c:tickLblPos val="nextTo"/>
        <c:crossAx val="-27698814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C9BED-E545-4B95-98C5-113231A6F291}"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7B7FB420-3E2A-48C7-8179-D2F364A70401}">
      <dgm:prSet/>
      <dgm:spPr/>
      <dgm:t>
        <a:bodyPr/>
        <a:lstStyle/>
        <a:p>
          <a:pPr rtl="0"/>
          <a:r>
            <a:rPr lang="en-US" smtClean="0"/>
            <a:t>According to Kiota protocol and other agreements on Climate Change all of independent countries have to do own responsibility.</a:t>
          </a:r>
          <a:endParaRPr lang="en-US"/>
        </a:p>
      </dgm:t>
    </dgm:pt>
    <dgm:pt modelId="{FE77CCA1-ECD2-4FBA-9DE8-6C5F7AA70C93}" type="parTrans" cxnId="{AF48558F-5662-492D-B03A-87AFDCBE21BD}">
      <dgm:prSet/>
      <dgm:spPr/>
      <dgm:t>
        <a:bodyPr/>
        <a:lstStyle/>
        <a:p>
          <a:endParaRPr lang="en-US"/>
        </a:p>
      </dgm:t>
    </dgm:pt>
    <dgm:pt modelId="{E41A6431-6FAA-46A7-82ED-0966DCB612AA}" type="sibTrans" cxnId="{AF48558F-5662-492D-B03A-87AFDCBE21BD}">
      <dgm:prSet/>
      <dgm:spPr/>
      <dgm:t>
        <a:bodyPr/>
        <a:lstStyle/>
        <a:p>
          <a:endParaRPr lang="en-US"/>
        </a:p>
      </dgm:t>
    </dgm:pt>
    <dgm:pt modelId="{DE73C012-2459-4F25-8C4E-AD6B4F53D86D}">
      <dgm:prSet/>
      <dgm:spPr/>
      <dgm:t>
        <a:bodyPr/>
        <a:lstStyle/>
        <a:p>
          <a:pPr rtl="0"/>
          <a:r>
            <a:rPr lang="en-US" smtClean="0"/>
            <a:t>To use Renewable and inexhaustible energy resources  .</a:t>
          </a:r>
          <a:endParaRPr lang="en-US"/>
        </a:p>
      </dgm:t>
    </dgm:pt>
    <dgm:pt modelId="{EF95B438-34FA-4669-B324-F04D82C03F05}" type="parTrans" cxnId="{8CD1B813-648A-4649-A32A-9A6757E28325}">
      <dgm:prSet/>
      <dgm:spPr/>
      <dgm:t>
        <a:bodyPr/>
        <a:lstStyle/>
        <a:p>
          <a:endParaRPr lang="en-US"/>
        </a:p>
      </dgm:t>
    </dgm:pt>
    <dgm:pt modelId="{D1471F48-FDEC-491D-99B5-22ADAD89F4EF}" type="sibTrans" cxnId="{8CD1B813-648A-4649-A32A-9A6757E28325}">
      <dgm:prSet/>
      <dgm:spPr/>
      <dgm:t>
        <a:bodyPr/>
        <a:lstStyle/>
        <a:p>
          <a:endParaRPr lang="en-US"/>
        </a:p>
      </dgm:t>
    </dgm:pt>
    <dgm:pt modelId="{19E8BE16-5E29-46E6-8757-38E421500620}">
      <dgm:prSet/>
      <dgm:spPr/>
      <dgm:t>
        <a:bodyPr/>
        <a:lstStyle/>
        <a:p>
          <a:pPr rtl="0"/>
          <a:r>
            <a:rPr lang="en-US" smtClean="0"/>
            <a:t>To get good knowledge about the environment.</a:t>
          </a:r>
          <a:endParaRPr lang="en-US"/>
        </a:p>
      </dgm:t>
    </dgm:pt>
    <dgm:pt modelId="{02E29F26-1868-498E-8551-99387D172BB2}" type="parTrans" cxnId="{B58097B6-DCBE-4413-A699-D912BFEDC26A}">
      <dgm:prSet/>
      <dgm:spPr/>
      <dgm:t>
        <a:bodyPr/>
        <a:lstStyle/>
        <a:p>
          <a:endParaRPr lang="en-US"/>
        </a:p>
      </dgm:t>
    </dgm:pt>
    <dgm:pt modelId="{89C43643-C224-4039-994A-860F8D78767A}" type="sibTrans" cxnId="{B58097B6-DCBE-4413-A699-D912BFEDC26A}">
      <dgm:prSet/>
      <dgm:spPr/>
      <dgm:t>
        <a:bodyPr/>
        <a:lstStyle/>
        <a:p>
          <a:endParaRPr lang="en-US"/>
        </a:p>
      </dgm:t>
    </dgm:pt>
    <dgm:pt modelId="{C5A69745-7263-461E-9872-B0B68EFA99AE}" type="pres">
      <dgm:prSet presAssocID="{0EEC9BED-E545-4B95-98C5-113231A6F291}" presName="cycle" presStyleCnt="0">
        <dgm:presLayoutVars>
          <dgm:dir/>
          <dgm:resizeHandles val="exact"/>
        </dgm:presLayoutVars>
      </dgm:prSet>
      <dgm:spPr/>
      <dgm:t>
        <a:bodyPr/>
        <a:lstStyle/>
        <a:p>
          <a:endParaRPr lang="en-US"/>
        </a:p>
      </dgm:t>
    </dgm:pt>
    <dgm:pt modelId="{5F4753CA-A51C-45C6-9221-BC779E680B39}" type="pres">
      <dgm:prSet presAssocID="{7B7FB420-3E2A-48C7-8179-D2F364A70401}" presName="node" presStyleLbl="node1" presStyleIdx="0" presStyleCnt="3" custRadScaleRad="100132" custRadScaleInc="3858">
        <dgm:presLayoutVars>
          <dgm:bulletEnabled val="1"/>
        </dgm:presLayoutVars>
      </dgm:prSet>
      <dgm:spPr/>
      <dgm:t>
        <a:bodyPr/>
        <a:lstStyle/>
        <a:p>
          <a:endParaRPr lang="en-US"/>
        </a:p>
      </dgm:t>
    </dgm:pt>
    <dgm:pt modelId="{38C7D54B-18F3-46B6-A97D-0D4D5457B541}" type="pres">
      <dgm:prSet presAssocID="{E41A6431-6FAA-46A7-82ED-0966DCB612AA}" presName="sibTrans" presStyleLbl="sibTrans2D1" presStyleIdx="0" presStyleCnt="3"/>
      <dgm:spPr/>
      <dgm:t>
        <a:bodyPr/>
        <a:lstStyle/>
        <a:p>
          <a:endParaRPr lang="en-US"/>
        </a:p>
      </dgm:t>
    </dgm:pt>
    <dgm:pt modelId="{40312554-94AE-4E99-B3E7-24454B1993C4}" type="pres">
      <dgm:prSet presAssocID="{E41A6431-6FAA-46A7-82ED-0966DCB612AA}" presName="connectorText" presStyleLbl="sibTrans2D1" presStyleIdx="0" presStyleCnt="3"/>
      <dgm:spPr/>
      <dgm:t>
        <a:bodyPr/>
        <a:lstStyle/>
        <a:p>
          <a:endParaRPr lang="en-US"/>
        </a:p>
      </dgm:t>
    </dgm:pt>
    <dgm:pt modelId="{D6396FA4-2E29-4566-A07F-A25A9EFE2C02}" type="pres">
      <dgm:prSet presAssocID="{DE73C012-2459-4F25-8C4E-AD6B4F53D86D}" presName="node" presStyleLbl="node1" presStyleIdx="1" presStyleCnt="3">
        <dgm:presLayoutVars>
          <dgm:bulletEnabled val="1"/>
        </dgm:presLayoutVars>
      </dgm:prSet>
      <dgm:spPr/>
      <dgm:t>
        <a:bodyPr/>
        <a:lstStyle/>
        <a:p>
          <a:endParaRPr lang="en-US"/>
        </a:p>
      </dgm:t>
    </dgm:pt>
    <dgm:pt modelId="{54C0903D-A755-4835-A546-6E8A4406C52C}" type="pres">
      <dgm:prSet presAssocID="{D1471F48-FDEC-491D-99B5-22ADAD89F4EF}" presName="sibTrans" presStyleLbl="sibTrans2D1" presStyleIdx="1" presStyleCnt="3"/>
      <dgm:spPr/>
      <dgm:t>
        <a:bodyPr/>
        <a:lstStyle/>
        <a:p>
          <a:endParaRPr lang="en-US"/>
        </a:p>
      </dgm:t>
    </dgm:pt>
    <dgm:pt modelId="{F75908E6-9CC4-465F-949E-012798298F56}" type="pres">
      <dgm:prSet presAssocID="{D1471F48-FDEC-491D-99B5-22ADAD89F4EF}" presName="connectorText" presStyleLbl="sibTrans2D1" presStyleIdx="1" presStyleCnt="3"/>
      <dgm:spPr/>
      <dgm:t>
        <a:bodyPr/>
        <a:lstStyle/>
        <a:p>
          <a:endParaRPr lang="en-US"/>
        </a:p>
      </dgm:t>
    </dgm:pt>
    <dgm:pt modelId="{9E715DFE-7284-4BE1-B7FF-932775A7D0EC}" type="pres">
      <dgm:prSet presAssocID="{19E8BE16-5E29-46E6-8757-38E421500620}" presName="node" presStyleLbl="node1" presStyleIdx="2" presStyleCnt="3">
        <dgm:presLayoutVars>
          <dgm:bulletEnabled val="1"/>
        </dgm:presLayoutVars>
      </dgm:prSet>
      <dgm:spPr/>
      <dgm:t>
        <a:bodyPr/>
        <a:lstStyle/>
        <a:p>
          <a:endParaRPr lang="en-US"/>
        </a:p>
      </dgm:t>
    </dgm:pt>
    <dgm:pt modelId="{DA553FB6-8BDE-4EF0-9D3D-7FB338D754F1}" type="pres">
      <dgm:prSet presAssocID="{89C43643-C224-4039-994A-860F8D78767A}" presName="sibTrans" presStyleLbl="sibTrans2D1" presStyleIdx="2" presStyleCnt="3"/>
      <dgm:spPr/>
      <dgm:t>
        <a:bodyPr/>
        <a:lstStyle/>
        <a:p>
          <a:endParaRPr lang="en-US"/>
        </a:p>
      </dgm:t>
    </dgm:pt>
    <dgm:pt modelId="{54C06C9E-4C8D-448F-A4A5-71308B963E80}" type="pres">
      <dgm:prSet presAssocID="{89C43643-C224-4039-994A-860F8D78767A}" presName="connectorText" presStyleLbl="sibTrans2D1" presStyleIdx="2" presStyleCnt="3"/>
      <dgm:spPr/>
      <dgm:t>
        <a:bodyPr/>
        <a:lstStyle/>
        <a:p>
          <a:endParaRPr lang="en-US"/>
        </a:p>
      </dgm:t>
    </dgm:pt>
  </dgm:ptLst>
  <dgm:cxnLst>
    <dgm:cxn modelId="{4FC4C9AD-0424-4F0B-8130-D011EF0FE11E}" type="presOf" srcId="{D1471F48-FDEC-491D-99B5-22ADAD89F4EF}" destId="{F75908E6-9CC4-465F-949E-012798298F56}" srcOrd="1" destOrd="0" presId="urn:microsoft.com/office/officeart/2005/8/layout/cycle2"/>
    <dgm:cxn modelId="{16005D19-41BA-408E-9556-AC9B33207BD2}" type="presOf" srcId="{E41A6431-6FAA-46A7-82ED-0966DCB612AA}" destId="{40312554-94AE-4E99-B3E7-24454B1993C4}" srcOrd="1" destOrd="0" presId="urn:microsoft.com/office/officeart/2005/8/layout/cycle2"/>
    <dgm:cxn modelId="{32B00F17-8FAB-447B-8430-6205537ED38E}" type="presOf" srcId="{E41A6431-6FAA-46A7-82ED-0966DCB612AA}" destId="{38C7D54B-18F3-46B6-A97D-0D4D5457B541}" srcOrd="0" destOrd="0" presId="urn:microsoft.com/office/officeart/2005/8/layout/cycle2"/>
    <dgm:cxn modelId="{0B446525-0125-4C8D-A728-33F120CD33A6}" type="presOf" srcId="{89C43643-C224-4039-994A-860F8D78767A}" destId="{DA553FB6-8BDE-4EF0-9D3D-7FB338D754F1}" srcOrd="0" destOrd="0" presId="urn:microsoft.com/office/officeart/2005/8/layout/cycle2"/>
    <dgm:cxn modelId="{AF48558F-5662-492D-B03A-87AFDCBE21BD}" srcId="{0EEC9BED-E545-4B95-98C5-113231A6F291}" destId="{7B7FB420-3E2A-48C7-8179-D2F364A70401}" srcOrd="0" destOrd="0" parTransId="{FE77CCA1-ECD2-4FBA-9DE8-6C5F7AA70C93}" sibTransId="{E41A6431-6FAA-46A7-82ED-0966DCB612AA}"/>
    <dgm:cxn modelId="{C7D45C39-816B-45DE-BF9F-A48F3DBE237A}" type="presOf" srcId="{D1471F48-FDEC-491D-99B5-22ADAD89F4EF}" destId="{54C0903D-A755-4835-A546-6E8A4406C52C}" srcOrd="0" destOrd="0" presId="urn:microsoft.com/office/officeart/2005/8/layout/cycle2"/>
    <dgm:cxn modelId="{78CC02FD-E052-4130-8A6A-F87A26D431F3}" type="presOf" srcId="{7B7FB420-3E2A-48C7-8179-D2F364A70401}" destId="{5F4753CA-A51C-45C6-9221-BC779E680B39}" srcOrd="0" destOrd="0" presId="urn:microsoft.com/office/officeart/2005/8/layout/cycle2"/>
    <dgm:cxn modelId="{6F56A5A0-D2A5-4634-B76B-251B73CE998E}" type="presOf" srcId="{89C43643-C224-4039-994A-860F8D78767A}" destId="{54C06C9E-4C8D-448F-A4A5-71308B963E80}" srcOrd="1" destOrd="0" presId="urn:microsoft.com/office/officeart/2005/8/layout/cycle2"/>
    <dgm:cxn modelId="{CBECB715-FFE1-4A4A-A70F-F6DD93FCBC5E}" type="presOf" srcId="{DE73C012-2459-4F25-8C4E-AD6B4F53D86D}" destId="{D6396FA4-2E29-4566-A07F-A25A9EFE2C02}" srcOrd="0" destOrd="0" presId="urn:microsoft.com/office/officeart/2005/8/layout/cycle2"/>
    <dgm:cxn modelId="{B58097B6-DCBE-4413-A699-D912BFEDC26A}" srcId="{0EEC9BED-E545-4B95-98C5-113231A6F291}" destId="{19E8BE16-5E29-46E6-8757-38E421500620}" srcOrd="2" destOrd="0" parTransId="{02E29F26-1868-498E-8551-99387D172BB2}" sibTransId="{89C43643-C224-4039-994A-860F8D78767A}"/>
    <dgm:cxn modelId="{6BB4CD12-166F-4A44-A026-2D3D83C51688}" type="presOf" srcId="{19E8BE16-5E29-46E6-8757-38E421500620}" destId="{9E715DFE-7284-4BE1-B7FF-932775A7D0EC}" srcOrd="0" destOrd="0" presId="urn:microsoft.com/office/officeart/2005/8/layout/cycle2"/>
    <dgm:cxn modelId="{8CD1B813-648A-4649-A32A-9A6757E28325}" srcId="{0EEC9BED-E545-4B95-98C5-113231A6F291}" destId="{DE73C012-2459-4F25-8C4E-AD6B4F53D86D}" srcOrd="1" destOrd="0" parTransId="{EF95B438-34FA-4669-B324-F04D82C03F05}" sibTransId="{D1471F48-FDEC-491D-99B5-22ADAD89F4EF}"/>
    <dgm:cxn modelId="{F166681E-0BFA-4F6A-8E0C-59774DE9FD57}" type="presOf" srcId="{0EEC9BED-E545-4B95-98C5-113231A6F291}" destId="{C5A69745-7263-461E-9872-B0B68EFA99AE}" srcOrd="0" destOrd="0" presId="urn:microsoft.com/office/officeart/2005/8/layout/cycle2"/>
    <dgm:cxn modelId="{472CDAB0-DA2B-49BC-84A8-534AFDF2A077}" type="presParOf" srcId="{C5A69745-7263-461E-9872-B0B68EFA99AE}" destId="{5F4753CA-A51C-45C6-9221-BC779E680B39}" srcOrd="0" destOrd="0" presId="urn:microsoft.com/office/officeart/2005/8/layout/cycle2"/>
    <dgm:cxn modelId="{E94A2EEA-B7DB-45F5-9528-2566E337C5C0}" type="presParOf" srcId="{C5A69745-7263-461E-9872-B0B68EFA99AE}" destId="{38C7D54B-18F3-46B6-A97D-0D4D5457B541}" srcOrd="1" destOrd="0" presId="urn:microsoft.com/office/officeart/2005/8/layout/cycle2"/>
    <dgm:cxn modelId="{B083DD9B-AE79-4986-A997-496E46D3766D}" type="presParOf" srcId="{38C7D54B-18F3-46B6-A97D-0D4D5457B541}" destId="{40312554-94AE-4E99-B3E7-24454B1993C4}" srcOrd="0" destOrd="0" presId="urn:microsoft.com/office/officeart/2005/8/layout/cycle2"/>
    <dgm:cxn modelId="{703ECCDB-5097-43D8-90C9-261487260636}" type="presParOf" srcId="{C5A69745-7263-461E-9872-B0B68EFA99AE}" destId="{D6396FA4-2E29-4566-A07F-A25A9EFE2C02}" srcOrd="2" destOrd="0" presId="urn:microsoft.com/office/officeart/2005/8/layout/cycle2"/>
    <dgm:cxn modelId="{B6530ECC-98AD-4F5F-88F8-D24711252151}" type="presParOf" srcId="{C5A69745-7263-461E-9872-B0B68EFA99AE}" destId="{54C0903D-A755-4835-A546-6E8A4406C52C}" srcOrd="3" destOrd="0" presId="urn:microsoft.com/office/officeart/2005/8/layout/cycle2"/>
    <dgm:cxn modelId="{D1D2057B-9012-4BB7-B453-EC1E560DD04B}" type="presParOf" srcId="{54C0903D-A755-4835-A546-6E8A4406C52C}" destId="{F75908E6-9CC4-465F-949E-012798298F56}" srcOrd="0" destOrd="0" presId="urn:microsoft.com/office/officeart/2005/8/layout/cycle2"/>
    <dgm:cxn modelId="{D8990BB2-E21F-4208-B8FA-99EBAA87EFE4}" type="presParOf" srcId="{C5A69745-7263-461E-9872-B0B68EFA99AE}" destId="{9E715DFE-7284-4BE1-B7FF-932775A7D0EC}" srcOrd="4" destOrd="0" presId="urn:microsoft.com/office/officeart/2005/8/layout/cycle2"/>
    <dgm:cxn modelId="{F24FF9B3-F315-458F-B03F-1CF8BA184A8C}" type="presParOf" srcId="{C5A69745-7263-461E-9872-B0B68EFA99AE}" destId="{DA553FB6-8BDE-4EF0-9D3D-7FB338D754F1}" srcOrd="5" destOrd="0" presId="urn:microsoft.com/office/officeart/2005/8/layout/cycle2"/>
    <dgm:cxn modelId="{C3E3E4BD-374B-46F6-8608-16866FBA8CF5}" type="presParOf" srcId="{DA553FB6-8BDE-4EF0-9D3D-7FB338D754F1}" destId="{54C06C9E-4C8D-448F-A4A5-71308B963E8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753CA-A51C-45C6-9221-BC779E680B39}">
      <dsp:nvSpPr>
        <dsp:cNvPr id="0" name=""/>
        <dsp:cNvSpPr/>
      </dsp:nvSpPr>
      <dsp:spPr>
        <a:xfrm>
          <a:off x="3453621" y="0"/>
          <a:ext cx="2520448" cy="25204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smtClean="0"/>
            <a:t>According to Kiota protocol and other agreements on Climate Change all of independent countries have to do own responsibility.</a:t>
          </a:r>
          <a:endParaRPr lang="en-US" sz="1600" kern="1200"/>
        </a:p>
      </dsp:txBody>
      <dsp:txXfrm>
        <a:off x="3822732" y="369111"/>
        <a:ext cx="1782226" cy="1782226"/>
      </dsp:txXfrm>
    </dsp:sp>
    <dsp:sp modelId="{38C7D54B-18F3-46B6-A97D-0D4D5457B541}">
      <dsp:nvSpPr>
        <dsp:cNvPr id="0" name=""/>
        <dsp:cNvSpPr/>
      </dsp:nvSpPr>
      <dsp:spPr>
        <a:xfrm rot="3670814">
          <a:off x="5283043" y="2460629"/>
          <a:ext cx="650572" cy="8506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333587" y="2545260"/>
        <a:ext cx="455400" cy="510391"/>
      </dsp:txXfrm>
    </dsp:sp>
    <dsp:sp modelId="{D6396FA4-2E29-4566-A07F-A25A9EFE2C02}">
      <dsp:nvSpPr>
        <dsp:cNvPr id="0" name=""/>
        <dsp:cNvSpPr/>
      </dsp:nvSpPr>
      <dsp:spPr>
        <a:xfrm>
          <a:off x="5260341" y="3283725"/>
          <a:ext cx="2520448" cy="25204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smtClean="0"/>
            <a:t>To use Renewable and inexhaustible energy resources  .</a:t>
          </a:r>
          <a:endParaRPr lang="en-US" sz="1600" kern="1200"/>
        </a:p>
      </dsp:txBody>
      <dsp:txXfrm>
        <a:off x="5629452" y="3652836"/>
        <a:ext cx="1782226" cy="1782226"/>
      </dsp:txXfrm>
    </dsp:sp>
    <dsp:sp modelId="{54C0903D-A755-4835-A546-6E8A4406C52C}">
      <dsp:nvSpPr>
        <dsp:cNvPr id="0" name=""/>
        <dsp:cNvSpPr/>
      </dsp:nvSpPr>
      <dsp:spPr>
        <a:xfrm rot="10800000">
          <a:off x="4307838" y="4118624"/>
          <a:ext cx="673101" cy="8506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509768" y="4288754"/>
        <a:ext cx="471171" cy="510391"/>
      </dsp:txXfrm>
    </dsp:sp>
    <dsp:sp modelId="{9E715DFE-7284-4BE1-B7FF-932775A7D0EC}">
      <dsp:nvSpPr>
        <dsp:cNvPr id="0" name=""/>
        <dsp:cNvSpPr/>
      </dsp:nvSpPr>
      <dsp:spPr>
        <a:xfrm>
          <a:off x="1469889" y="3283725"/>
          <a:ext cx="2520448" cy="25204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smtClean="0"/>
            <a:t>To get good knowledge about the environment.</a:t>
          </a:r>
          <a:endParaRPr lang="en-US" sz="1600" kern="1200"/>
        </a:p>
      </dsp:txBody>
      <dsp:txXfrm>
        <a:off x="1839000" y="3652836"/>
        <a:ext cx="1782226" cy="1782226"/>
      </dsp:txXfrm>
    </dsp:sp>
    <dsp:sp modelId="{DA553FB6-8BDE-4EF0-9D3D-7FB338D754F1}">
      <dsp:nvSpPr>
        <dsp:cNvPr id="0" name=""/>
        <dsp:cNvSpPr/>
      </dsp:nvSpPr>
      <dsp:spPr>
        <a:xfrm rot="18068197">
          <a:off x="3363042" y="2493657"/>
          <a:ext cx="697460" cy="8506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413565" y="2753334"/>
        <a:ext cx="488222" cy="51039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07040-0F97-43E5-86F5-A03DBDBB92B4}" type="datetimeFigureOut">
              <a:rPr lang="en-US" smtClean="0"/>
              <a:t>12/1/2017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4469C-FD60-4F92-A5DD-1A2FF7400889}" type="slidenum">
              <a:rPr lang="en-US" smtClean="0"/>
              <a:t>‹#›</a:t>
            </a:fld>
            <a:endParaRPr lang="en-US"/>
          </a:p>
        </p:txBody>
      </p:sp>
    </p:spTree>
    <p:extLst>
      <p:ext uri="{BB962C8B-B14F-4D97-AF65-F5344CB8AC3E}">
        <p14:creationId xmlns:p14="http://schemas.microsoft.com/office/powerpoint/2010/main" val="232788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84469C-FD60-4F92-A5DD-1A2FF7400889}" type="slidenum">
              <a:rPr lang="en-US" smtClean="0"/>
              <a:t>8</a:t>
            </a:fld>
            <a:endParaRPr lang="en-US"/>
          </a:p>
        </p:txBody>
      </p:sp>
    </p:spTree>
    <p:extLst>
      <p:ext uri="{BB962C8B-B14F-4D97-AF65-F5344CB8AC3E}">
        <p14:creationId xmlns:p14="http://schemas.microsoft.com/office/powerpoint/2010/main" val="131732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063E1C-9D21-48F0-B023-FC04A64A127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22634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063E1C-9D21-48F0-B023-FC04A64A127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3904061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063E1C-9D21-48F0-B023-FC04A64A127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6C69C-FD2D-472D-AFCD-E1EAEDCD816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869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063E1C-9D21-48F0-B023-FC04A64A127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2243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063E1C-9D21-48F0-B023-FC04A64A127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6C69C-FD2D-472D-AFCD-E1EAEDCD816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65338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063E1C-9D21-48F0-B023-FC04A64A127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3663910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063E1C-9D21-48F0-B023-FC04A64A127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425706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063E1C-9D21-48F0-B023-FC04A64A127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246674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063E1C-9D21-48F0-B023-FC04A64A127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197171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063E1C-9D21-48F0-B023-FC04A64A1271}"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19525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063E1C-9D21-48F0-B023-FC04A64A1271}"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391629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063E1C-9D21-48F0-B023-FC04A64A1271}"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274808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063E1C-9D21-48F0-B023-FC04A64A1271}"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1150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63E1C-9D21-48F0-B023-FC04A64A1271}"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342837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063E1C-9D21-48F0-B023-FC04A64A1271}"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6C69C-FD2D-472D-AFCD-E1EAEDCD816B}" type="slidenum">
              <a:rPr lang="en-US" smtClean="0"/>
              <a:t>‹#›</a:t>
            </a:fld>
            <a:endParaRPr lang="en-US"/>
          </a:p>
        </p:txBody>
      </p:sp>
    </p:spTree>
    <p:extLst>
      <p:ext uri="{BB962C8B-B14F-4D97-AF65-F5344CB8AC3E}">
        <p14:creationId xmlns:p14="http://schemas.microsoft.com/office/powerpoint/2010/main" val="376892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6C69C-FD2D-472D-AFCD-E1EAEDCD816B}" type="slidenum">
              <a:rPr lang="en-US" smtClean="0"/>
              <a:t>‹#›</a:t>
            </a:fld>
            <a:endParaRPr lang="en-US"/>
          </a:p>
        </p:txBody>
      </p:sp>
      <p:sp>
        <p:nvSpPr>
          <p:cNvPr id="5" name="Date Placeholder 4"/>
          <p:cNvSpPr>
            <a:spLocks noGrp="1"/>
          </p:cNvSpPr>
          <p:nvPr>
            <p:ph type="dt" sz="half" idx="10"/>
          </p:nvPr>
        </p:nvSpPr>
        <p:spPr/>
        <p:txBody>
          <a:bodyPr/>
          <a:lstStyle/>
          <a:p>
            <a:fld id="{FB063E1C-9D21-48F0-B023-FC04A64A1271}" type="datetimeFigureOut">
              <a:rPr lang="en-US" smtClean="0"/>
              <a:t>12/1/2017</a:t>
            </a:fld>
            <a:endParaRPr lang="en-US"/>
          </a:p>
        </p:txBody>
      </p:sp>
    </p:spTree>
    <p:extLst>
      <p:ext uri="{BB962C8B-B14F-4D97-AF65-F5344CB8AC3E}">
        <p14:creationId xmlns:p14="http://schemas.microsoft.com/office/powerpoint/2010/main" val="233513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063E1C-9D21-48F0-B023-FC04A64A1271}" type="datetimeFigureOut">
              <a:rPr lang="en-US" smtClean="0"/>
              <a:t>12/1/2017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C6C69C-FD2D-472D-AFCD-E1EAEDCD816B}" type="slidenum">
              <a:rPr lang="en-US" smtClean="0"/>
              <a:t>‹#›</a:t>
            </a:fld>
            <a:endParaRPr lang="en-US"/>
          </a:p>
        </p:txBody>
      </p:sp>
    </p:spTree>
    <p:extLst>
      <p:ext uri="{BB962C8B-B14F-4D97-AF65-F5344CB8AC3E}">
        <p14:creationId xmlns:p14="http://schemas.microsoft.com/office/powerpoint/2010/main" val="378742094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Lankaran" TargetMode="External"/><Relationship Id="rId3" Type="http://schemas.openxmlformats.org/officeDocument/2006/relationships/hyperlink" Target="https://en.wikipedia.org/wiki/Scandinavia" TargetMode="External"/><Relationship Id="rId7" Type="http://schemas.openxmlformats.org/officeDocument/2006/relationships/hyperlink" Target="https://en.wikipedia.org/wiki/Precipitation_(meteorology)" TargetMode="External"/><Relationship Id="rId2" Type="http://schemas.openxmlformats.org/officeDocument/2006/relationships/hyperlink" Target="https://en.wikipedia.org/wiki/Air_mass" TargetMode="External"/><Relationship Id="rId1" Type="http://schemas.openxmlformats.org/officeDocument/2006/relationships/slideLayout" Target="../slideLayouts/slideLayout12.xml"/><Relationship Id="rId6" Type="http://schemas.openxmlformats.org/officeDocument/2006/relationships/hyperlink" Target="https://en.wikipedia.org/wiki/Ordubad_Rayon" TargetMode="External"/><Relationship Id="rId5" Type="http://schemas.openxmlformats.org/officeDocument/2006/relationships/hyperlink" Target="https://en.wikipedia.org/wiki/Julfa_Rayon" TargetMode="External"/><Relationship Id="rId4" Type="http://schemas.openxmlformats.org/officeDocument/2006/relationships/hyperlink" Target="https://en.wikipedia.org/wiki/Anticyclones" TargetMode="Externa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www.cepf.net/"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9969" y="492369"/>
            <a:ext cx="5655213" cy="4473526"/>
          </a:xfrm>
        </p:spPr>
        <p:txBody>
          <a:bodyPr>
            <a:normAutofit fontScale="90000"/>
          </a:bodyPr>
          <a:lstStyle/>
          <a:p>
            <a:r>
              <a:rPr lang="en-US" sz="1800" b="1" i="1" dirty="0">
                <a:solidFill>
                  <a:schemeClr val="accent6"/>
                </a:solidFill>
              </a:rPr>
              <a:t/>
            </a:r>
            <a:br>
              <a:rPr lang="en-US" sz="1800" b="1" i="1" dirty="0">
                <a:solidFill>
                  <a:schemeClr val="accent6"/>
                </a:solidFill>
              </a:rPr>
            </a:br>
            <a:r>
              <a:rPr lang="en-US" sz="1800" b="1" i="1" dirty="0" smtClean="0">
                <a:solidFill>
                  <a:schemeClr val="accent6"/>
                </a:solidFill>
              </a:rPr>
              <a:t/>
            </a:r>
            <a:br>
              <a:rPr lang="en-US" sz="1800" b="1" i="1" dirty="0" smtClean="0">
                <a:solidFill>
                  <a:schemeClr val="accent6"/>
                </a:solidFill>
              </a:rPr>
            </a:br>
            <a:r>
              <a:rPr lang="en-US" sz="2200" b="1" i="1" dirty="0" smtClean="0">
                <a:solidFill>
                  <a:schemeClr val="tx1"/>
                </a:solidFill>
              </a:rPr>
              <a:t>Global and Regional Climate Change–EEGZ8. </a:t>
            </a:r>
            <a:r>
              <a:rPr lang="en-US" sz="1800" b="1" i="1" dirty="0" smtClean="0">
                <a:solidFill>
                  <a:schemeClr val="accent6"/>
                </a:solidFill>
              </a:rPr>
              <a:t/>
            </a:r>
            <a:br>
              <a:rPr lang="en-US" sz="1800" b="1" i="1" dirty="0" smtClean="0">
                <a:solidFill>
                  <a:schemeClr val="accent6"/>
                </a:solidFill>
              </a:rPr>
            </a:br>
            <a:r>
              <a:rPr lang="en-US" sz="1800" b="1" i="1" dirty="0" smtClean="0">
                <a:solidFill>
                  <a:schemeClr val="accent6"/>
                </a:solidFill>
              </a:rPr>
              <a:t/>
            </a:r>
            <a:br>
              <a:rPr lang="en-US" sz="1800" b="1" i="1" dirty="0" smtClean="0">
                <a:solidFill>
                  <a:schemeClr val="accent6"/>
                </a:solidFill>
              </a:rPr>
            </a:br>
            <a:r>
              <a:rPr lang="en-US" sz="1800" b="1" i="1" dirty="0">
                <a:solidFill>
                  <a:schemeClr val="accent6"/>
                </a:solidFill>
              </a:rPr>
              <a:t/>
            </a:r>
            <a:br>
              <a:rPr lang="en-US" sz="1800" b="1" i="1" dirty="0">
                <a:solidFill>
                  <a:schemeClr val="accent6"/>
                </a:solidFill>
              </a:rPr>
            </a:br>
            <a:r>
              <a:rPr lang="en-US" sz="1800" b="1" i="1" dirty="0" smtClean="0">
                <a:solidFill>
                  <a:schemeClr val="accent6"/>
                </a:solidFill>
              </a:rPr>
              <a:t/>
            </a:r>
            <a:br>
              <a:rPr lang="en-US" sz="1800" b="1" i="1" dirty="0" smtClean="0">
                <a:solidFill>
                  <a:schemeClr val="accent6"/>
                </a:solidFill>
              </a:rPr>
            </a:br>
            <a:r>
              <a:rPr lang="en-US" sz="1800" b="1" i="1" dirty="0" smtClean="0">
                <a:solidFill>
                  <a:schemeClr val="accent6"/>
                </a:solidFill>
              </a:rPr>
              <a:t/>
            </a:r>
            <a:br>
              <a:rPr lang="en-US" sz="1800" b="1" i="1" dirty="0" smtClean="0">
                <a:solidFill>
                  <a:schemeClr val="accent6"/>
                </a:solidFill>
              </a:rPr>
            </a:br>
            <a:r>
              <a:rPr lang="en-US" sz="1800" b="1" i="1" dirty="0">
                <a:solidFill>
                  <a:schemeClr val="accent6"/>
                </a:solidFill>
              </a:rPr>
              <a:t/>
            </a:r>
            <a:br>
              <a:rPr lang="en-US" sz="1800" b="1" i="1" dirty="0">
                <a:solidFill>
                  <a:schemeClr val="accent6"/>
                </a:solidFill>
              </a:rPr>
            </a:br>
            <a:r>
              <a:rPr lang="en-US" sz="1800" b="1" i="1" dirty="0" smtClean="0">
                <a:solidFill>
                  <a:schemeClr val="accent6"/>
                </a:solidFill>
              </a:rPr>
              <a:t>  </a:t>
            </a:r>
            <a:r>
              <a:rPr lang="en-US" sz="2300" b="1" i="1" dirty="0" smtClean="0">
                <a:solidFill>
                  <a:schemeClr val="accent6"/>
                </a:solidFill>
              </a:rPr>
              <a:t>The Climate Change Action of Azerbaijan. </a:t>
            </a:r>
            <a:r>
              <a:rPr lang="en-US" sz="2200" b="1" i="1" dirty="0" smtClean="0">
                <a:solidFill>
                  <a:schemeClr val="accent6"/>
                </a:solidFill>
              </a:rPr>
              <a:t/>
            </a:r>
            <a:br>
              <a:rPr lang="en-US" sz="2200" b="1" i="1" dirty="0" smtClean="0">
                <a:solidFill>
                  <a:schemeClr val="accent6"/>
                </a:solidFill>
              </a:rPr>
            </a:br>
            <a:r>
              <a:rPr lang="en-US" sz="1800" b="1" i="1" dirty="0" smtClean="0">
                <a:solidFill>
                  <a:schemeClr val="accent6"/>
                </a:solidFill>
              </a:rPr>
              <a:t> </a:t>
            </a:r>
            <a:r>
              <a:rPr lang="en-US" sz="1800" b="1" i="1" dirty="0">
                <a:solidFill>
                  <a:schemeClr val="accent6"/>
                </a:solidFill>
              </a:rPr>
              <a:t/>
            </a:r>
            <a:br>
              <a:rPr lang="en-US" sz="1800" b="1" i="1" dirty="0">
                <a:solidFill>
                  <a:schemeClr val="accent6"/>
                </a:solidFill>
              </a:rPr>
            </a:br>
            <a:r>
              <a:rPr lang="en-US" sz="1800" b="1" i="1" dirty="0" smtClean="0">
                <a:solidFill>
                  <a:schemeClr val="accent6"/>
                </a:solidFill>
              </a:rPr>
              <a:t/>
            </a:r>
            <a:br>
              <a:rPr lang="en-US" sz="1800" b="1" i="1" dirty="0" smtClean="0">
                <a:solidFill>
                  <a:schemeClr val="accent6"/>
                </a:solidFill>
              </a:rPr>
            </a:br>
            <a:r>
              <a:rPr lang="en-US" sz="1800" b="1" i="1" dirty="0">
                <a:solidFill>
                  <a:schemeClr val="accent6"/>
                </a:solidFill>
              </a:rPr>
              <a:t/>
            </a:r>
            <a:br>
              <a:rPr lang="en-US" sz="1800" b="1" i="1" dirty="0">
                <a:solidFill>
                  <a:schemeClr val="accent6"/>
                </a:solidFill>
              </a:rPr>
            </a:br>
            <a:r>
              <a:rPr lang="en-US" sz="1800" b="1" i="1" dirty="0">
                <a:solidFill>
                  <a:schemeClr val="accent6"/>
                </a:solidFill>
              </a:rPr>
              <a:t/>
            </a:r>
            <a:br>
              <a:rPr lang="en-US" sz="1800" b="1" i="1" dirty="0">
                <a:solidFill>
                  <a:schemeClr val="accent6"/>
                </a:solidFill>
              </a:rPr>
            </a:br>
            <a:r>
              <a:rPr lang="en-US" sz="1800" b="1" i="1" dirty="0" smtClean="0">
                <a:solidFill>
                  <a:schemeClr val="accent6"/>
                </a:solidFill>
              </a:rPr>
              <a:t>  </a:t>
            </a:r>
            <a:br>
              <a:rPr lang="en-US" sz="1800" b="1" i="1" dirty="0" smtClean="0">
                <a:solidFill>
                  <a:schemeClr val="accent6"/>
                </a:solidFill>
              </a:rPr>
            </a:br>
            <a:r>
              <a:rPr lang="en-US" sz="1800" b="1" i="1" dirty="0" smtClean="0">
                <a:solidFill>
                  <a:schemeClr val="accent6"/>
                </a:solidFill>
              </a:rPr>
              <a:t>  </a:t>
            </a:r>
            <a:r>
              <a:rPr lang="en-US" sz="2400" b="1" dirty="0" smtClean="0">
                <a:solidFill>
                  <a:schemeClr val="tx1"/>
                </a:solidFill>
              </a:rPr>
              <a:t>Abdullayev M</a:t>
            </a:r>
            <a:r>
              <a:rPr lang="az-Latn-AZ" sz="2400" b="1" dirty="0" smtClean="0">
                <a:solidFill>
                  <a:schemeClr val="tx1"/>
                </a:solidFill>
              </a:rPr>
              <a:t>ə</a:t>
            </a:r>
            <a:r>
              <a:rPr lang="en-US" sz="2400" b="1" dirty="0" err="1" smtClean="0">
                <a:solidFill>
                  <a:schemeClr val="tx1"/>
                </a:solidFill>
              </a:rPr>
              <a:t>sud</a:t>
            </a:r>
            <a:r>
              <a:rPr lang="en-US" sz="2400" b="1" dirty="0" smtClean="0">
                <a:solidFill>
                  <a:schemeClr val="tx1"/>
                </a:solidFill>
              </a:rPr>
              <a:t> – Budapest 2017</a:t>
            </a:r>
            <a:endParaRPr lang="en-US" sz="2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57" t="3300" r="1994" b="3068"/>
          <a:stretch/>
        </p:blipFill>
        <p:spPr>
          <a:xfrm>
            <a:off x="112542" y="492369"/>
            <a:ext cx="4037427" cy="4009293"/>
          </a:xfrm>
          <a:prstGeom prst="rect">
            <a:avLst/>
          </a:prstGeom>
        </p:spPr>
      </p:pic>
    </p:spTree>
    <p:extLst>
      <p:ext uri="{BB962C8B-B14F-4D97-AF65-F5344CB8AC3E}">
        <p14:creationId xmlns:p14="http://schemas.microsoft.com/office/powerpoint/2010/main" val="3970939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211" y="159434"/>
            <a:ext cx="3261620" cy="614289"/>
          </a:xfrm>
        </p:spPr>
        <p:txBody>
          <a:bodyPr>
            <a:normAutofit/>
          </a:bodyPr>
          <a:lstStyle/>
          <a:p>
            <a:r>
              <a:rPr lang="en-US" sz="2300" dirty="0" smtClean="0"/>
              <a:t>Map of the Azerbaijan.</a:t>
            </a:r>
            <a:endParaRPr lang="en-US" sz="2300" dirty="0"/>
          </a:p>
        </p:txBody>
      </p:sp>
      <p:pic>
        <p:nvPicPr>
          <p:cNvPr id="3" name="Picture 2"/>
          <p:cNvPicPr/>
          <p:nvPr/>
        </p:nvPicPr>
        <p:blipFill rotWithShape="1">
          <a:blip r:embed="rId2"/>
          <a:srcRect l="12178" t="21380" r="44713" b="17047"/>
          <a:stretch/>
        </p:blipFill>
        <p:spPr bwMode="auto">
          <a:xfrm>
            <a:off x="381000" y="575602"/>
            <a:ext cx="9037320" cy="58404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2252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13360"/>
            <a:ext cx="8596668" cy="3108960"/>
          </a:xfrm>
        </p:spPr>
        <p:txBody>
          <a:bodyPr>
            <a:normAutofit/>
          </a:bodyPr>
          <a:lstStyle/>
          <a:p>
            <a:r>
              <a:rPr lang="en-US" sz="2100" dirty="0">
                <a:solidFill>
                  <a:schemeClr val="tx1"/>
                </a:solidFill>
              </a:rPr>
              <a:t>Climate formation in Azerbaijan is influenced by various </a:t>
            </a:r>
            <a:r>
              <a:rPr lang="en-US" sz="2100" b="1" i="1" dirty="0">
                <a:solidFill>
                  <a:schemeClr val="tx1"/>
                </a:solidFill>
                <a:hlinkClick r:id="rId2" tooltip="Air mass"/>
              </a:rPr>
              <a:t>air masses</a:t>
            </a:r>
            <a:r>
              <a:rPr lang="en-US" sz="2100" dirty="0">
                <a:solidFill>
                  <a:schemeClr val="tx1"/>
                </a:solidFill>
              </a:rPr>
              <a:t>. Cold air masses, such as the </a:t>
            </a:r>
            <a:r>
              <a:rPr lang="en-US" sz="2100" b="1" i="1" u="sng" dirty="0"/>
              <a:t>Kara </a:t>
            </a:r>
            <a:r>
              <a:rPr lang="en-US" sz="2100" dirty="0">
                <a:solidFill>
                  <a:schemeClr val="tx1"/>
                </a:solidFill>
              </a:rPr>
              <a:t>and </a:t>
            </a:r>
            <a:r>
              <a:rPr lang="en-US" sz="2100" b="1" i="1" u="sng" dirty="0">
                <a:solidFill>
                  <a:schemeClr val="tx1"/>
                </a:solidFill>
                <a:hlinkClick r:id="rId3" tooltip="Scandinavia"/>
              </a:rPr>
              <a:t>Scandinavian</a:t>
            </a:r>
            <a:r>
              <a:rPr lang="en-US" sz="2100" dirty="0">
                <a:solidFill>
                  <a:schemeClr val="tx1"/>
                </a:solidFill>
              </a:rPr>
              <a:t> </a:t>
            </a:r>
            <a:r>
              <a:rPr lang="en-US" sz="2100" dirty="0" smtClean="0">
                <a:solidFill>
                  <a:schemeClr val="tx1"/>
                </a:solidFill>
              </a:rPr>
              <a:t>arctic; </a:t>
            </a:r>
            <a:r>
              <a:rPr lang="en-US" sz="2100" dirty="0">
                <a:solidFill>
                  <a:schemeClr val="tx1"/>
                </a:solidFill>
              </a:rPr>
              <a:t>Siberian </a:t>
            </a:r>
            <a:r>
              <a:rPr lang="en-US" sz="2100" dirty="0" smtClean="0">
                <a:solidFill>
                  <a:schemeClr val="tx1"/>
                </a:solidFill>
              </a:rPr>
              <a:t>anticyclones.</a:t>
            </a:r>
            <a:br>
              <a:rPr lang="en-US" sz="2100" dirty="0" smtClean="0">
                <a:solidFill>
                  <a:schemeClr val="tx1"/>
                </a:solidFill>
              </a:rPr>
            </a:br>
            <a:r>
              <a:rPr lang="en-US" sz="2100" dirty="0" smtClean="0">
                <a:solidFill>
                  <a:schemeClr val="tx1"/>
                </a:solidFill>
              </a:rPr>
              <a:t/>
            </a:r>
            <a:br>
              <a:rPr lang="en-US" sz="2100" dirty="0" smtClean="0">
                <a:solidFill>
                  <a:schemeClr val="tx1"/>
                </a:solidFill>
              </a:rPr>
            </a:br>
            <a:r>
              <a:rPr lang="en-US" sz="2100" dirty="0" smtClean="0">
                <a:solidFill>
                  <a:schemeClr val="tx1"/>
                </a:solidFill>
              </a:rPr>
              <a:t>Tropical </a:t>
            </a:r>
            <a:r>
              <a:rPr lang="en-US" sz="2100" dirty="0">
                <a:solidFill>
                  <a:schemeClr val="tx1"/>
                </a:solidFill>
              </a:rPr>
              <a:t>hot air masses (subtropical anticyclone and southern cyclones), as well as Central Asian </a:t>
            </a:r>
            <a:r>
              <a:rPr lang="en-US" sz="2100" b="1" i="1" u="sng" dirty="0">
                <a:solidFill>
                  <a:schemeClr val="tx1"/>
                </a:solidFill>
                <a:hlinkClick r:id="rId4" tooltip="Anticyclones"/>
              </a:rPr>
              <a:t>anticyclones</a:t>
            </a:r>
            <a:r>
              <a:rPr lang="en-US" sz="2100" dirty="0">
                <a:solidFill>
                  <a:schemeClr val="tx1"/>
                </a:solidFill>
              </a:rPr>
              <a:t> and </a:t>
            </a:r>
            <a:r>
              <a:rPr lang="en-US" sz="2100" dirty="0" smtClean="0">
                <a:solidFill>
                  <a:schemeClr val="tx1"/>
                </a:solidFill>
              </a:rPr>
              <a:t>local weather conditions </a:t>
            </a:r>
            <a:r>
              <a:rPr lang="en-US" sz="2100" dirty="0">
                <a:solidFill>
                  <a:schemeClr val="tx1"/>
                </a:solidFill>
              </a:rPr>
              <a:t>have influence.</a:t>
            </a:r>
            <a:r>
              <a:rPr lang="en-US" sz="2100" dirty="0" smtClean="0">
                <a:solidFill>
                  <a:schemeClr val="tx1"/>
                </a:solidFill>
              </a:rPr>
              <a:t/>
            </a:r>
            <a:br>
              <a:rPr lang="en-US" sz="2100" dirty="0" smtClean="0">
                <a:solidFill>
                  <a:schemeClr val="tx1"/>
                </a:solidFill>
              </a:rPr>
            </a:br>
            <a:endParaRPr lang="en-US" sz="2100" dirty="0">
              <a:solidFill>
                <a:schemeClr val="tx1"/>
              </a:solidFill>
            </a:endParaRPr>
          </a:p>
        </p:txBody>
      </p:sp>
      <p:sp>
        <p:nvSpPr>
          <p:cNvPr id="3" name="Text Placeholder 2"/>
          <p:cNvSpPr>
            <a:spLocks noGrp="1"/>
          </p:cNvSpPr>
          <p:nvPr>
            <p:ph type="body" idx="1"/>
          </p:nvPr>
        </p:nvSpPr>
        <p:spPr>
          <a:xfrm>
            <a:off x="677335" y="3322320"/>
            <a:ext cx="8222825" cy="3017520"/>
          </a:xfrm>
        </p:spPr>
        <p:txBody>
          <a:bodyPr>
            <a:normAutofit/>
          </a:bodyPr>
          <a:lstStyle/>
          <a:p>
            <a:pPr algn="just"/>
            <a:r>
              <a:rPr lang="en-US" sz="2100" b="1" dirty="0" smtClean="0"/>
              <a:t>Absolute minimum </a:t>
            </a:r>
            <a:r>
              <a:rPr lang="en-US" sz="2100" b="1" dirty="0"/>
              <a:t>temperature (−</a:t>
            </a:r>
            <a:r>
              <a:rPr lang="en-US" sz="2100" b="1" dirty="0" smtClean="0"/>
              <a:t>33°C or −27.4°F</a:t>
            </a:r>
            <a:r>
              <a:rPr lang="en-US" sz="2100" b="1" dirty="0"/>
              <a:t>) and the absolute maximum temperature (</a:t>
            </a:r>
            <a:r>
              <a:rPr lang="en-US" sz="2100" b="1" dirty="0" smtClean="0"/>
              <a:t>46°C </a:t>
            </a:r>
            <a:r>
              <a:rPr lang="en-US" sz="2100" b="1" dirty="0"/>
              <a:t>or </a:t>
            </a:r>
            <a:r>
              <a:rPr lang="en-US" sz="2100" b="1" dirty="0" smtClean="0"/>
              <a:t>114.8°F</a:t>
            </a:r>
            <a:r>
              <a:rPr lang="en-US" sz="2100" b="1" dirty="0"/>
              <a:t>) were observed in </a:t>
            </a:r>
            <a:r>
              <a:rPr lang="en-US" sz="2100" b="1" i="1" dirty="0" err="1">
                <a:hlinkClick r:id="rId5" tooltip="Julfa Rayon"/>
              </a:rPr>
              <a:t>Julfa</a:t>
            </a:r>
            <a:r>
              <a:rPr lang="en-US" sz="2100" b="1" dirty="0"/>
              <a:t> and </a:t>
            </a:r>
            <a:r>
              <a:rPr lang="en-US" sz="2100" b="1" i="1" u="sng" dirty="0" err="1" smtClean="0">
                <a:hlinkClick r:id="rId6" tooltip="Ordubad Rayon"/>
              </a:rPr>
              <a:t>Ordubad</a:t>
            </a:r>
            <a:r>
              <a:rPr lang="en-US" sz="2100" b="1" u="sng" dirty="0" smtClean="0"/>
              <a:t>.</a:t>
            </a:r>
          </a:p>
          <a:p>
            <a:pPr algn="just"/>
            <a:endParaRPr lang="en-US" sz="2100" b="1" u="sng" dirty="0"/>
          </a:p>
          <a:p>
            <a:pPr algn="just"/>
            <a:r>
              <a:rPr lang="en-US" sz="2100" b="1" dirty="0"/>
              <a:t>The maximum annual </a:t>
            </a:r>
            <a:r>
              <a:rPr lang="en-US" sz="2100" b="1" i="1" u="sng" dirty="0">
                <a:hlinkClick r:id="rId7" tooltip="Precipitation (meteorology)"/>
              </a:rPr>
              <a:t>precipitation</a:t>
            </a:r>
            <a:r>
              <a:rPr lang="en-US" sz="2100" b="1" dirty="0"/>
              <a:t> falls in </a:t>
            </a:r>
            <a:r>
              <a:rPr lang="en-US" sz="2100" b="1" i="1" u="sng" dirty="0" err="1">
                <a:hlinkClick r:id="rId8" tooltip="Lankaran"/>
              </a:rPr>
              <a:t>Lankaran</a:t>
            </a:r>
            <a:r>
              <a:rPr lang="en-US" sz="2100" b="1" dirty="0"/>
              <a:t> (1,600 to 1,800 mm or 63 to 71 in) and the minimum in the </a:t>
            </a:r>
            <a:r>
              <a:rPr lang="en-US" sz="2100" b="1" dirty="0" err="1"/>
              <a:t>Absheron</a:t>
            </a:r>
            <a:r>
              <a:rPr lang="en-US" sz="2100" b="1" dirty="0"/>
              <a:t> Peninsula (200 to 350 mm or 7.9 to 13.8 in)</a:t>
            </a:r>
          </a:p>
          <a:p>
            <a:endParaRPr lang="en-US" sz="2100" b="1" dirty="0"/>
          </a:p>
        </p:txBody>
      </p:sp>
    </p:spTree>
    <p:extLst>
      <p:ext uri="{BB962C8B-B14F-4D97-AF65-F5344CB8AC3E}">
        <p14:creationId xmlns:p14="http://schemas.microsoft.com/office/powerpoint/2010/main" val="2670706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542" y="789487"/>
            <a:ext cx="8890781" cy="2031325"/>
          </a:xfrm>
          <a:prstGeom prst="rect">
            <a:avLst/>
          </a:prstGeom>
        </p:spPr>
        <p:txBody>
          <a:bodyPr wrap="square">
            <a:spAutoFit/>
          </a:bodyPr>
          <a:lstStyle/>
          <a:p>
            <a:pPr algn="just"/>
            <a:r>
              <a:rPr lang="en-US" sz="2100" dirty="0" smtClean="0"/>
              <a:t>Azerbaijan emitted approximately 48 million tCO2e of greenhouse gas (GHG) in 2012 (</a:t>
            </a:r>
            <a:r>
              <a:rPr lang="en-US" sz="2100" dirty="0" err="1" smtClean="0"/>
              <a:t>GoA</a:t>
            </a:r>
            <a:r>
              <a:rPr lang="en-US" sz="2100" dirty="0" smtClean="0"/>
              <a:t>, 2015), which is about 0.2% of the global GHG emissions. Azerbaijan is a non-Annex I Party to the United Nations Framework Convention on Climate Change </a:t>
            </a:r>
            <a:r>
              <a:rPr lang="en-US" sz="2100" dirty="0"/>
              <a:t>.</a:t>
            </a:r>
            <a:r>
              <a:rPr lang="en-US" sz="2100" dirty="0" smtClean="0"/>
              <a:t>50% comes from fugitive gas in the oil and gas sector, and 24% is from the heat and electricity generation. </a:t>
            </a:r>
            <a:endParaRPr lang="en-US" sz="2100" dirty="0"/>
          </a:p>
        </p:txBody>
      </p:sp>
      <p:graphicFrame>
        <p:nvGraphicFramePr>
          <p:cNvPr id="5" name="Chart 4"/>
          <p:cNvGraphicFramePr/>
          <p:nvPr>
            <p:extLst>
              <p:ext uri="{D42A27DB-BD31-4B8C-83A1-F6EECF244321}">
                <p14:modId xmlns:p14="http://schemas.microsoft.com/office/powerpoint/2010/main" val="1260703405"/>
              </p:ext>
            </p:extLst>
          </p:nvPr>
        </p:nvGraphicFramePr>
        <p:xfrm>
          <a:off x="1148272" y="2433711"/>
          <a:ext cx="7269480" cy="416520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946592" y="343211"/>
            <a:ext cx="5836920" cy="446276"/>
          </a:xfrm>
          <a:prstGeom prst="rect">
            <a:avLst/>
          </a:prstGeom>
        </p:spPr>
        <p:txBody>
          <a:bodyPr wrap="square">
            <a:spAutoFit/>
          </a:bodyPr>
          <a:lstStyle/>
          <a:p>
            <a:r>
              <a:rPr lang="en-US" sz="2300" dirty="0" smtClean="0">
                <a:solidFill>
                  <a:schemeClr val="accent2"/>
                </a:solidFill>
              </a:rPr>
              <a:t>Carbon footprint of </a:t>
            </a:r>
            <a:r>
              <a:rPr lang="en-US" sz="2300" dirty="0">
                <a:solidFill>
                  <a:schemeClr val="accent2"/>
                </a:solidFill>
              </a:rPr>
              <a:t>Azerbaijan.</a:t>
            </a:r>
          </a:p>
        </p:txBody>
      </p:sp>
    </p:spTree>
    <p:extLst>
      <p:ext uri="{BB962C8B-B14F-4D97-AF65-F5344CB8AC3E}">
        <p14:creationId xmlns:p14="http://schemas.microsoft.com/office/powerpoint/2010/main" val="1719124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92235035"/>
              </p:ext>
            </p:extLst>
          </p:nvPr>
        </p:nvGraphicFramePr>
        <p:xfrm>
          <a:off x="379828" y="534572"/>
          <a:ext cx="9312811" cy="5162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4795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66168357"/>
              </p:ext>
            </p:extLst>
          </p:nvPr>
        </p:nvGraphicFramePr>
        <p:xfrm>
          <a:off x="5440680" y="8260080"/>
          <a:ext cx="9250679" cy="580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p:nvPr/>
        </p:nvPicPr>
        <p:blipFill rotWithShape="1">
          <a:blip r:embed="rId7"/>
          <a:srcRect l="4968" t="11403" r="7213" b="11631"/>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
        <p:nvSpPr>
          <p:cNvPr id="8" name="Title 7"/>
          <p:cNvSpPr>
            <a:spLocks noGrp="1"/>
          </p:cNvSpPr>
          <p:nvPr>
            <p:ph type="title"/>
          </p:nvPr>
        </p:nvSpPr>
        <p:spPr>
          <a:xfrm>
            <a:off x="2186094" y="0"/>
            <a:ext cx="9777306" cy="1320800"/>
          </a:xfrm>
        </p:spPr>
        <p:txBody>
          <a:bodyPr/>
          <a:lstStyle/>
          <a:p>
            <a:r>
              <a:rPr lang="en-US" dirty="0" smtClean="0"/>
              <a:t>How we can Struggle against Climate change</a:t>
            </a:r>
            <a:endParaRPr lang="en-US" dirty="0"/>
          </a:p>
        </p:txBody>
      </p:sp>
    </p:spTree>
    <p:extLst>
      <p:ext uri="{BB962C8B-B14F-4D97-AF65-F5344CB8AC3E}">
        <p14:creationId xmlns:p14="http://schemas.microsoft.com/office/powerpoint/2010/main" val="1282424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99057576"/>
              </p:ext>
            </p:extLst>
          </p:nvPr>
        </p:nvGraphicFramePr>
        <p:xfrm>
          <a:off x="0" y="-1"/>
          <a:ext cx="12192000" cy="6858000"/>
        </p:xfrm>
        <a:graphic>
          <a:graphicData uri="http://schemas.openxmlformats.org/drawingml/2006/table">
            <a:tbl>
              <a:tblPr firstRow="1" firstCol="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1143000">
                <a:tc>
                  <a:txBody>
                    <a:bodyPr/>
                    <a:lstStyle/>
                    <a:p>
                      <a:pPr marL="0" marR="0" algn="ctr">
                        <a:lnSpc>
                          <a:spcPct val="107000"/>
                        </a:lnSpc>
                        <a:spcBef>
                          <a:spcPts val="0"/>
                        </a:spcBef>
                        <a:spcAft>
                          <a:spcPts val="0"/>
                        </a:spcAft>
                      </a:pPr>
                      <a:r>
                        <a:rPr lang="en-US" sz="2400" dirty="0" smtClean="0">
                          <a:solidFill>
                            <a:schemeClr val="tx1"/>
                          </a:solidFill>
                          <a:effectLst/>
                          <a:latin typeface="+mn-lt"/>
                          <a:ea typeface="+mn-ea"/>
                        </a:rPr>
                        <a:t>TYPE</a:t>
                      </a:r>
                      <a:r>
                        <a:rPr lang="en-US" sz="2400" baseline="0" dirty="0" smtClean="0">
                          <a:solidFill>
                            <a:schemeClr val="tx1"/>
                          </a:solidFill>
                          <a:effectLst/>
                          <a:latin typeface="+mn-lt"/>
                          <a:ea typeface="+mn-ea"/>
                        </a:rPr>
                        <a:t> OF POTENTIAL Of AZERBAIJAN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73025" marR="73025" marT="50800" marB="0"/>
                </a:tc>
                <a:tc>
                  <a:txBody>
                    <a:bodyPr/>
                    <a:lstStyle/>
                    <a:p>
                      <a:pPr marL="0" marR="0" algn="ctr">
                        <a:lnSpc>
                          <a:spcPct val="107000"/>
                        </a:lnSpc>
                        <a:spcBef>
                          <a:spcPts val="0"/>
                        </a:spcBef>
                        <a:spcAft>
                          <a:spcPts val="0"/>
                        </a:spcAft>
                      </a:pPr>
                      <a:r>
                        <a:rPr lang="en-US" sz="2400" dirty="0" smtClean="0">
                          <a:solidFill>
                            <a:schemeClr val="tx1"/>
                          </a:solidFill>
                          <a:effectLst/>
                        </a:rPr>
                        <a:t>POWER</a:t>
                      </a:r>
                      <a:r>
                        <a:rPr lang="ru-RU" sz="2400" dirty="0" smtClean="0">
                          <a:solidFill>
                            <a:schemeClr val="tx1"/>
                          </a:solidFill>
                          <a:effectLst/>
                        </a:rPr>
                        <a:t> </a:t>
                      </a:r>
                      <a:r>
                        <a:rPr lang="ru-RU" sz="2400" dirty="0">
                          <a:solidFill>
                            <a:schemeClr val="tx1"/>
                          </a:solidFill>
                          <a:effectLst/>
                        </a:rPr>
                        <a:t>(MVt)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73025" marR="73025" marT="50800" marB="0"/>
                </a:tc>
                <a:extLst>
                  <a:ext uri="{0D108BD9-81ED-4DB2-BD59-A6C34878D82A}">
                    <a16:rowId xmlns:a16="http://schemas.microsoft.com/office/drawing/2014/main" val="10000"/>
                  </a:ext>
                </a:extLst>
              </a:tr>
              <a:tr h="1143000">
                <a:tc>
                  <a:txBody>
                    <a:bodyPr/>
                    <a:lstStyle/>
                    <a:p>
                      <a:pPr marL="0" marR="0" algn="ctr">
                        <a:lnSpc>
                          <a:spcPct val="107000"/>
                        </a:lnSpc>
                        <a:spcBef>
                          <a:spcPts val="0"/>
                        </a:spcBef>
                        <a:spcAft>
                          <a:spcPts val="0"/>
                        </a:spcAft>
                      </a:pPr>
                      <a:r>
                        <a:rPr lang="en-US" sz="2400" dirty="0" smtClean="0">
                          <a:solidFill>
                            <a:schemeClr val="tx1"/>
                          </a:solidFill>
                          <a:effectLst/>
                          <a:latin typeface="Times New Roman" panose="02020603050405020304" pitchFamily="18" charset="0"/>
                          <a:ea typeface="Times New Roman" panose="02020603050405020304" pitchFamily="18" charset="0"/>
                        </a:rPr>
                        <a:t>Solar energy</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73025" marR="73025" marT="50800" marB="0">
                    <a:solidFill>
                      <a:schemeClr val="accent1">
                        <a:lumMod val="60000"/>
                        <a:lumOff val="40000"/>
                      </a:schemeClr>
                    </a:solidFill>
                  </a:tcPr>
                </a:tc>
                <a:tc>
                  <a:txBody>
                    <a:bodyPr/>
                    <a:lstStyle/>
                    <a:p>
                      <a:pPr marL="0" marR="0" algn="ctr">
                        <a:lnSpc>
                          <a:spcPct val="107000"/>
                        </a:lnSpc>
                        <a:spcBef>
                          <a:spcPts val="0"/>
                        </a:spcBef>
                        <a:spcAft>
                          <a:spcPts val="0"/>
                        </a:spcAft>
                      </a:pPr>
                      <a:r>
                        <a:rPr lang="ru-RU" sz="2400" dirty="0">
                          <a:effectLst/>
                        </a:rPr>
                        <a:t>&gt;5000</a:t>
                      </a:r>
                      <a:endParaRPr lang="en-US" sz="1400" dirty="0">
                        <a:effectLst/>
                        <a:latin typeface="Times New Roman" panose="02020603050405020304" pitchFamily="18" charset="0"/>
                        <a:ea typeface="Times New Roman" panose="02020603050405020304" pitchFamily="18" charset="0"/>
                      </a:endParaRPr>
                    </a:p>
                  </a:txBody>
                  <a:tcPr marL="73025" marR="73025" marT="50800" marB="0">
                    <a:solidFill>
                      <a:schemeClr val="accent5">
                        <a:lumMod val="40000"/>
                        <a:lumOff val="60000"/>
                      </a:schemeClr>
                    </a:solidFill>
                  </a:tcPr>
                </a:tc>
                <a:extLst>
                  <a:ext uri="{0D108BD9-81ED-4DB2-BD59-A6C34878D82A}">
                    <a16:rowId xmlns:a16="http://schemas.microsoft.com/office/drawing/2014/main" val="10001"/>
                  </a:ext>
                </a:extLst>
              </a:tr>
              <a:tr h="1143000">
                <a:tc>
                  <a:txBody>
                    <a:bodyPr/>
                    <a:lstStyle/>
                    <a:p>
                      <a:pPr marL="0" marR="0" algn="ctr">
                        <a:lnSpc>
                          <a:spcPct val="107000"/>
                        </a:lnSpc>
                        <a:spcBef>
                          <a:spcPts val="0"/>
                        </a:spcBef>
                        <a:spcAft>
                          <a:spcPts val="0"/>
                        </a:spcAft>
                      </a:pPr>
                      <a:r>
                        <a:rPr lang="en-US" sz="2400" dirty="0" smtClean="0">
                          <a:solidFill>
                            <a:schemeClr val="tx1"/>
                          </a:solidFill>
                          <a:effectLst/>
                          <a:latin typeface="Times New Roman" panose="02020603050405020304" pitchFamily="18" charset="0"/>
                          <a:ea typeface="Times New Roman" panose="02020603050405020304" pitchFamily="18" charset="0"/>
                        </a:rPr>
                        <a:t>Wind</a:t>
                      </a:r>
                      <a:r>
                        <a:rPr lang="en-US" sz="2400" baseline="0" dirty="0" smtClean="0">
                          <a:solidFill>
                            <a:schemeClr val="tx1"/>
                          </a:solidFill>
                          <a:effectLst/>
                          <a:latin typeface="Times New Roman" panose="02020603050405020304" pitchFamily="18" charset="0"/>
                          <a:ea typeface="Times New Roman" panose="02020603050405020304" pitchFamily="18" charset="0"/>
                        </a:rPr>
                        <a:t> energy</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73025" marR="73025" marT="50800" marB="0">
                    <a:solidFill>
                      <a:schemeClr val="accent2">
                        <a:lumMod val="40000"/>
                        <a:lumOff val="60000"/>
                      </a:schemeClr>
                    </a:solidFill>
                  </a:tcPr>
                </a:tc>
                <a:tc>
                  <a:txBody>
                    <a:bodyPr/>
                    <a:lstStyle/>
                    <a:p>
                      <a:pPr marL="0" marR="0" algn="ctr">
                        <a:lnSpc>
                          <a:spcPct val="107000"/>
                        </a:lnSpc>
                        <a:spcBef>
                          <a:spcPts val="0"/>
                        </a:spcBef>
                        <a:spcAft>
                          <a:spcPts val="0"/>
                        </a:spcAft>
                      </a:pPr>
                      <a:r>
                        <a:rPr lang="ru-RU" sz="2400" dirty="0">
                          <a:effectLst/>
                        </a:rPr>
                        <a:t>&gt;4500</a:t>
                      </a:r>
                      <a:endParaRPr lang="en-US" sz="1400" dirty="0">
                        <a:effectLst/>
                        <a:latin typeface="Times New Roman" panose="02020603050405020304" pitchFamily="18" charset="0"/>
                        <a:ea typeface="Times New Roman" panose="02020603050405020304" pitchFamily="18" charset="0"/>
                      </a:endParaRPr>
                    </a:p>
                  </a:txBody>
                  <a:tcPr marL="73025" marR="73025" marT="50800" marB="0"/>
                </a:tc>
                <a:extLst>
                  <a:ext uri="{0D108BD9-81ED-4DB2-BD59-A6C34878D82A}">
                    <a16:rowId xmlns:a16="http://schemas.microsoft.com/office/drawing/2014/main" val="10002"/>
                  </a:ext>
                </a:extLst>
              </a:tr>
              <a:tr h="1143000">
                <a:tc>
                  <a:txBody>
                    <a:bodyPr/>
                    <a:lstStyle/>
                    <a:p>
                      <a:pPr marL="0" marR="0" algn="ctr">
                        <a:lnSpc>
                          <a:spcPct val="107000"/>
                        </a:lnSpc>
                        <a:spcBef>
                          <a:spcPts val="0"/>
                        </a:spcBef>
                        <a:spcAft>
                          <a:spcPts val="0"/>
                        </a:spcAft>
                      </a:pPr>
                      <a:r>
                        <a:rPr lang="ru-RU" sz="2400" dirty="0" smtClean="0">
                          <a:solidFill>
                            <a:schemeClr val="tx1"/>
                          </a:solidFill>
                          <a:effectLst/>
                        </a:rPr>
                        <a:t>Bioener</a:t>
                      </a:r>
                      <a:r>
                        <a:rPr lang="en-US" sz="2400" dirty="0" err="1" smtClean="0">
                          <a:solidFill>
                            <a:schemeClr val="tx1"/>
                          </a:solidFill>
                          <a:effectLst/>
                        </a:rPr>
                        <a:t>gy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73025" marR="73025" marT="50800" marB="0">
                    <a:solidFill>
                      <a:schemeClr val="accent1">
                        <a:lumMod val="60000"/>
                        <a:lumOff val="40000"/>
                      </a:schemeClr>
                    </a:solidFill>
                  </a:tcPr>
                </a:tc>
                <a:tc>
                  <a:txBody>
                    <a:bodyPr/>
                    <a:lstStyle/>
                    <a:p>
                      <a:pPr marL="0" marR="0" algn="ctr">
                        <a:lnSpc>
                          <a:spcPct val="107000"/>
                        </a:lnSpc>
                        <a:spcBef>
                          <a:spcPts val="0"/>
                        </a:spcBef>
                        <a:spcAft>
                          <a:spcPts val="0"/>
                        </a:spcAft>
                      </a:pPr>
                      <a:r>
                        <a:rPr lang="ru-RU" sz="2400" dirty="0">
                          <a:effectLst/>
                        </a:rPr>
                        <a:t>&gt;1500</a:t>
                      </a:r>
                      <a:endParaRPr lang="en-US" sz="1400" dirty="0">
                        <a:effectLst/>
                        <a:latin typeface="Times New Roman" panose="02020603050405020304" pitchFamily="18" charset="0"/>
                        <a:ea typeface="Times New Roman" panose="02020603050405020304" pitchFamily="18" charset="0"/>
                      </a:endParaRPr>
                    </a:p>
                  </a:txBody>
                  <a:tcPr marL="73025" marR="73025" marT="50800" marB="0">
                    <a:solidFill>
                      <a:schemeClr val="accent5">
                        <a:lumMod val="40000"/>
                        <a:lumOff val="60000"/>
                      </a:schemeClr>
                    </a:solidFill>
                  </a:tcPr>
                </a:tc>
                <a:extLst>
                  <a:ext uri="{0D108BD9-81ED-4DB2-BD59-A6C34878D82A}">
                    <a16:rowId xmlns:a16="http://schemas.microsoft.com/office/drawing/2014/main" val="10003"/>
                  </a:ext>
                </a:extLst>
              </a:tr>
              <a:tr h="1143000">
                <a:tc>
                  <a:txBody>
                    <a:bodyPr/>
                    <a:lstStyle/>
                    <a:p>
                      <a:pPr marL="0" marR="0" algn="ctr">
                        <a:lnSpc>
                          <a:spcPct val="107000"/>
                        </a:lnSpc>
                        <a:spcBef>
                          <a:spcPts val="0"/>
                        </a:spcBef>
                        <a:spcAft>
                          <a:spcPts val="0"/>
                        </a:spcAft>
                      </a:pPr>
                      <a:r>
                        <a:rPr lang="ru-RU" sz="2400" dirty="0" smtClean="0">
                          <a:solidFill>
                            <a:schemeClr val="tx1"/>
                          </a:solidFill>
                          <a:effectLst/>
                        </a:rPr>
                        <a:t>Geot</a:t>
                      </a:r>
                      <a:r>
                        <a:rPr lang="en-US" sz="2400" dirty="0" smtClean="0">
                          <a:solidFill>
                            <a:schemeClr val="tx1"/>
                          </a:solidFill>
                          <a:effectLst/>
                        </a:rPr>
                        <a:t>h</a:t>
                      </a:r>
                      <a:r>
                        <a:rPr lang="ru-RU" sz="2400" dirty="0" smtClean="0">
                          <a:solidFill>
                            <a:schemeClr val="tx1"/>
                          </a:solidFill>
                          <a:effectLst/>
                        </a:rPr>
                        <a:t>ermal</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73025" marR="73025" marT="50800" marB="0">
                    <a:solidFill>
                      <a:schemeClr val="accent2">
                        <a:lumMod val="40000"/>
                        <a:lumOff val="60000"/>
                      </a:schemeClr>
                    </a:solidFill>
                  </a:tcPr>
                </a:tc>
                <a:tc>
                  <a:txBody>
                    <a:bodyPr/>
                    <a:lstStyle/>
                    <a:p>
                      <a:pPr marL="0" marR="0" algn="ctr">
                        <a:lnSpc>
                          <a:spcPct val="107000"/>
                        </a:lnSpc>
                        <a:spcBef>
                          <a:spcPts val="0"/>
                        </a:spcBef>
                        <a:spcAft>
                          <a:spcPts val="0"/>
                        </a:spcAft>
                      </a:pPr>
                      <a:r>
                        <a:rPr lang="ru-RU" sz="2400">
                          <a:effectLst/>
                        </a:rPr>
                        <a:t>&gt;800</a:t>
                      </a:r>
                      <a:endParaRPr lang="en-US" sz="1400">
                        <a:effectLst/>
                        <a:latin typeface="Times New Roman" panose="02020603050405020304" pitchFamily="18" charset="0"/>
                        <a:ea typeface="Times New Roman" panose="02020603050405020304" pitchFamily="18" charset="0"/>
                      </a:endParaRPr>
                    </a:p>
                  </a:txBody>
                  <a:tcPr marL="73025" marR="73025" marT="50800" marB="0"/>
                </a:tc>
                <a:extLst>
                  <a:ext uri="{0D108BD9-81ED-4DB2-BD59-A6C34878D82A}">
                    <a16:rowId xmlns:a16="http://schemas.microsoft.com/office/drawing/2014/main" val="10004"/>
                  </a:ext>
                </a:extLst>
              </a:tr>
              <a:tr h="1143000">
                <a:tc>
                  <a:txBody>
                    <a:bodyPr/>
                    <a:lstStyle/>
                    <a:p>
                      <a:pPr marL="0" marR="0" algn="ctr">
                        <a:lnSpc>
                          <a:spcPct val="107000"/>
                        </a:lnSpc>
                        <a:spcBef>
                          <a:spcPts val="0"/>
                        </a:spcBef>
                        <a:spcAft>
                          <a:spcPts val="0"/>
                        </a:spcAft>
                      </a:pPr>
                      <a:r>
                        <a:rPr lang="en-US" sz="1800" b="1" dirty="0" smtClean="0">
                          <a:solidFill>
                            <a:schemeClr val="tx1"/>
                          </a:solidFill>
                          <a:effectLst/>
                          <a:latin typeface="Times New Roman" panose="02020603050405020304" pitchFamily="18" charset="0"/>
                          <a:ea typeface="Times New Roman" panose="02020603050405020304" pitchFamily="18" charset="0"/>
                        </a:rPr>
                        <a:t>LITTLE HYROPPOWER ENERGY STATIONS</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73025" marR="73025" marT="50800" marB="0">
                    <a:solidFill>
                      <a:schemeClr val="accent1">
                        <a:lumMod val="60000"/>
                        <a:lumOff val="40000"/>
                      </a:schemeClr>
                    </a:solidFill>
                  </a:tcPr>
                </a:tc>
                <a:tc>
                  <a:txBody>
                    <a:bodyPr/>
                    <a:lstStyle/>
                    <a:p>
                      <a:pPr marL="0" marR="0" algn="ctr">
                        <a:lnSpc>
                          <a:spcPct val="107000"/>
                        </a:lnSpc>
                        <a:spcBef>
                          <a:spcPts val="0"/>
                        </a:spcBef>
                        <a:spcAft>
                          <a:spcPts val="0"/>
                        </a:spcAft>
                      </a:pPr>
                      <a:r>
                        <a:rPr lang="ru-RU" sz="2400" dirty="0">
                          <a:effectLst/>
                        </a:rPr>
                        <a:t>&gt;350</a:t>
                      </a:r>
                      <a:endParaRPr lang="en-US" sz="1400" dirty="0">
                        <a:effectLst/>
                        <a:latin typeface="Times New Roman" panose="02020603050405020304" pitchFamily="18" charset="0"/>
                        <a:ea typeface="Times New Roman" panose="02020603050405020304" pitchFamily="18" charset="0"/>
                      </a:endParaRPr>
                    </a:p>
                  </a:txBody>
                  <a:tcPr marL="73025" marR="73025" marT="50800" marB="0">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41142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4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073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22" y="126609"/>
            <a:ext cx="9397218" cy="6597748"/>
          </a:xfrm>
        </p:spPr>
        <p:txBody>
          <a:bodyPr>
            <a:normAutofit/>
          </a:bodyPr>
          <a:lstStyle/>
          <a:p>
            <a:r>
              <a:rPr lang="en-US" sz="2600" dirty="0" smtClean="0"/>
              <a:t>                                  Results.</a:t>
            </a:r>
            <a:r>
              <a:rPr lang="en-US" sz="2300" dirty="0" smtClean="0"/>
              <a:t/>
            </a:r>
            <a:br>
              <a:rPr lang="en-US" sz="2300" dirty="0" smtClean="0"/>
            </a:br>
            <a:r>
              <a:rPr lang="en-US" sz="2300" dirty="0"/>
              <a:t/>
            </a:r>
            <a:br>
              <a:rPr lang="en-US" sz="2300" dirty="0"/>
            </a:br>
            <a:r>
              <a:rPr lang="en-US" sz="2300" dirty="0" smtClean="0"/>
              <a:t>1.</a:t>
            </a:r>
            <a:r>
              <a:rPr lang="en-US" sz="2300" dirty="0" smtClean="0">
                <a:solidFill>
                  <a:schemeClr val="tx1"/>
                </a:solidFill>
              </a:rPr>
              <a:t>From </a:t>
            </a:r>
            <a:r>
              <a:rPr lang="en-US" sz="2300" dirty="0">
                <a:solidFill>
                  <a:schemeClr val="tx1"/>
                </a:solidFill>
              </a:rPr>
              <a:t>1880 to 2012, average global temperature increased by 0.85°C</a:t>
            </a:r>
            <a:r>
              <a:rPr lang="en-US" sz="2300" dirty="0" smtClean="0">
                <a:solidFill>
                  <a:schemeClr val="tx1"/>
                </a:solidFill>
              </a:rPr>
              <a:t>.</a:t>
            </a:r>
            <a:br>
              <a:rPr lang="en-US" sz="2300" dirty="0" smtClean="0">
                <a:solidFill>
                  <a:schemeClr val="tx1"/>
                </a:solidFill>
              </a:rPr>
            </a:br>
            <a:r>
              <a:rPr lang="en-US" sz="2300" dirty="0" smtClean="0">
                <a:solidFill>
                  <a:schemeClr val="tx1"/>
                </a:solidFill>
              </a:rPr>
              <a:t>Oceans </a:t>
            </a:r>
            <a:r>
              <a:rPr lang="en-US" sz="2300" dirty="0">
                <a:solidFill>
                  <a:schemeClr val="tx1"/>
                </a:solidFill>
              </a:rPr>
              <a:t>have warmed, the amounts of snow and ice have diminished </a:t>
            </a:r>
            <a:r>
              <a:rPr lang="en-US" sz="2300" dirty="0" smtClean="0">
                <a:solidFill>
                  <a:schemeClr val="tx1"/>
                </a:solidFill>
              </a:rPr>
              <a:t>and glaciers are melting</a:t>
            </a:r>
            <a:r>
              <a:rPr lang="en-US" sz="2100" b="1" dirty="0" smtClean="0">
                <a:solidFill>
                  <a:schemeClr val="tx1"/>
                </a:solidFill>
              </a:rPr>
              <a:t>.</a:t>
            </a:r>
            <a:r>
              <a:rPr lang="en-US" sz="2100" dirty="0">
                <a:solidFill>
                  <a:schemeClr val="tx1"/>
                </a:solidFill>
              </a:rPr>
              <a:t> </a:t>
            </a:r>
            <a:r>
              <a:rPr lang="en-US" sz="2100" dirty="0" smtClean="0">
                <a:solidFill>
                  <a:schemeClr val="tx1"/>
                </a:solidFill>
              </a:rPr>
              <a:t/>
            </a:r>
            <a:br>
              <a:rPr lang="en-US" sz="2100" dirty="0" smtClean="0">
                <a:solidFill>
                  <a:schemeClr val="tx1"/>
                </a:solidFill>
              </a:rPr>
            </a:br>
            <a:r>
              <a:rPr lang="en-US" sz="2100" dirty="0" smtClean="0">
                <a:solidFill>
                  <a:schemeClr val="tx1"/>
                </a:solidFill>
              </a:rPr>
              <a:t/>
            </a:r>
            <a:br>
              <a:rPr lang="en-US" sz="2100" dirty="0" smtClean="0">
                <a:solidFill>
                  <a:schemeClr val="tx1"/>
                </a:solidFill>
              </a:rPr>
            </a:br>
            <a:r>
              <a:rPr lang="en-US" sz="2100" dirty="0"/>
              <a:t>2</a:t>
            </a:r>
            <a:r>
              <a:rPr lang="en-US" sz="2100" dirty="0" smtClean="0"/>
              <a:t>.</a:t>
            </a:r>
            <a:r>
              <a:rPr lang="en-US" sz="2300" dirty="0" smtClean="0">
                <a:solidFill>
                  <a:schemeClr val="tx1"/>
                </a:solidFill>
              </a:rPr>
              <a:t>Given </a:t>
            </a:r>
            <a:r>
              <a:rPr lang="en-US" sz="2300" dirty="0">
                <a:solidFill>
                  <a:schemeClr val="tx1"/>
                </a:solidFill>
              </a:rPr>
              <a:t>current concentrations and on-going emissions of greenhouse </a:t>
            </a:r>
            <a:r>
              <a:rPr lang="en-US" sz="2300" dirty="0" smtClean="0">
                <a:solidFill>
                  <a:schemeClr val="tx1"/>
                </a:solidFill>
              </a:rPr>
              <a:t>gases are increased, Due to The </a:t>
            </a:r>
            <a:r>
              <a:rPr lang="en-US" sz="2300" dirty="0">
                <a:solidFill>
                  <a:schemeClr val="tx1"/>
                </a:solidFill>
              </a:rPr>
              <a:t>world’s oceans will warm and ice melt will </a:t>
            </a:r>
            <a:r>
              <a:rPr lang="en-US" sz="2300" dirty="0" smtClean="0">
                <a:solidFill>
                  <a:schemeClr val="tx1"/>
                </a:solidFill>
              </a:rPr>
              <a:t>continue. Average </a:t>
            </a:r>
            <a:r>
              <a:rPr lang="en-US" sz="2300" dirty="0">
                <a:solidFill>
                  <a:schemeClr val="tx1"/>
                </a:solidFill>
              </a:rPr>
              <a:t>sea level rise is predicted as </a:t>
            </a:r>
            <a:r>
              <a:rPr lang="en-US" sz="2300" dirty="0" smtClean="0">
                <a:solidFill>
                  <a:schemeClr val="tx1"/>
                </a:solidFill>
              </a:rPr>
              <a:t>24-30cm by 2065 </a:t>
            </a:r>
            <a:r>
              <a:rPr lang="en-US" sz="2300" dirty="0">
                <a:solidFill>
                  <a:schemeClr val="tx1"/>
                </a:solidFill>
              </a:rPr>
              <a:t>and 40-63cm by </a:t>
            </a:r>
            <a:r>
              <a:rPr lang="en-US" sz="2300" dirty="0" smtClean="0">
                <a:solidFill>
                  <a:schemeClr val="tx1"/>
                </a:solidFill>
              </a:rPr>
              <a:t>2100 in the meanwhile desertification will occur and the </a:t>
            </a:r>
            <a:r>
              <a:rPr lang="en-US" sz="2300" dirty="0" err="1" smtClean="0">
                <a:solidFill>
                  <a:schemeClr val="tx1"/>
                </a:solidFill>
              </a:rPr>
              <a:t>the</a:t>
            </a:r>
            <a:r>
              <a:rPr lang="en-US" sz="2300" dirty="0" smtClean="0">
                <a:solidFill>
                  <a:schemeClr val="tx1"/>
                </a:solidFill>
              </a:rPr>
              <a:t> Caspian sea level will decrease. Desertification is going to cover almost 2/3 area of Azerbaijan.</a:t>
            </a:r>
            <a:r>
              <a:rPr lang="en-US" dirty="0"/>
              <a:t/>
            </a:r>
            <a:br>
              <a:rPr lang="en-US" dirty="0"/>
            </a:br>
            <a:r>
              <a:rPr lang="en-US" dirty="0"/>
              <a:t/>
            </a:r>
            <a:br>
              <a:rPr lang="en-US" dirty="0"/>
            </a:br>
            <a:r>
              <a:rPr lang="en-US" sz="2100" dirty="0">
                <a:solidFill>
                  <a:schemeClr val="tx1"/>
                </a:solidFill>
              </a:rPr>
              <a:t/>
            </a:r>
            <a:br>
              <a:rPr lang="en-US" sz="2100" dirty="0">
                <a:solidFill>
                  <a:schemeClr val="tx1"/>
                </a:solidFill>
              </a:rPr>
            </a:br>
            <a:endParaRPr lang="en-US" sz="2100" dirty="0">
              <a:solidFill>
                <a:schemeClr val="tx1"/>
              </a:solidFill>
            </a:endParaRPr>
          </a:p>
        </p:txBody>
      </p:sp>
    </p:spTree>
    <p:extLst>
      <p:ext uri="{BB962C8B-B14F-4D97-AF65-F5344CB8AC3E}">
        <p14:creationId xmlns:p14="http://schemas.microsoft.com/office/powerpoint/2010/main" val="2941735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34000"/>
          </a:xfrm>
        </p:spPr>
        <p:txBody>
          <a:bodyPr>
            <a:normAutofit/>
          </a:bodyPr>
          <a:lstStyle/>
          <a:p>
            <a:r>
              <a:rPr lang="en-US" sz="2400" dirty="0" smtClean="0"/>
              <a:t>                                 References.</a:t>
            </a:r>
            <a:br>
              <a:rPr lang="en-US" sz="2400" dirty="0" smtClean="0"/>
            </a:br>
            <a:r>
              <a:rPr lang="en-US" sz="2400" dirty="0" smtClean="0"/>
              <a:t/>
            </a:r>
            <a:br>
              <a:rPr lang="en-US" sz="2400" dirty="0" smtClean="0"/>
            </a:br>
            <a:r>
              <a:rPr lang="en-US" sz="2400" dirty="0" smtClean="0">
                <a:solidFill>
                  <a:schemeClr val="tx1"/>
                </a:solidFill>
              </a:rPr>
              <a:t>1. climate.nasa.gov</a:t>
            </a:r>
            <a:br>
              <a:rPr lang="en-US" sz="2400" dirty="0" smtClean="0">
                <a:solidFill>
                  <a:schemeClr val="tx1"/>
                </a:solidFill>
              </a:rPr>
            </a:br>
            <a:r>
              <a:rPr lang="en-US" sz="2400" dirty="0" smtClean="0">
                <a:solidFill>
                  <a:schemeClr val="tx1"/>
                </a:solidFill>
              </a:rPr>
              <a:t>2. eco.gov.az</a:t>
            </a:r>
            <a:br>
              <a:rPr lang="en-US" sz="2400" dirty="0" smtClean="0">
                <a:solidFill>
                  <a:schemeClr val="tx1"/>
                </a:solidFill>
              </a:rPr>
            </a:br>
            <a:r>
              <a:rPr lang="en-US" sz="2400" dirty="0" smtClean="0">
                <a:solidFill>
                  <a:schemeClr val="tx1"/>
                </a:solidFill>
              </a:rPr>
              <a:t>3</a:t>
            </a:r>
            <a:r>
              <a:rPr lang="en-US" sz="2400" dirty="0">
                <a:solidFill>
                  <a:schemeClr val="tx1"/>
                </a:solidFill>
              </a:rPr>
              <a:t>. wwf.panda.org</a:t>
            </a:r>
            <a:r>
              <a:rPr lang="en-US" sz="2400" dirty="0" smtClean="0">
                <a:solidFill>
                  <a:schemeClr val="tx1"/>
                </a:solidFill>
              </a:rPr>
              <a:t/>
            </a:r>
            <a:br>
              <a:rPr lang="en-US" sz="2400" dirty="0" smtClean="0">
                <a:solidFill>
                  <a:schemeClr val="tx1"/>
                </a:solidFill>
              </a:rPr>
            </a:br>
            <a:r>
              <a:rPr lang="en-US" sz="2400" dirty="0">
                <a:solidFill>
                  <a:schemeClr val="tx1"/>
                </a:solidFill>
              </a:rPr>
              <a:t>4. </a:t>
            </a:r>
            <a:r>
              <a:rPr lang="en-US" sz="2400" dirty="0" smtClean="0">
                <a:solidFill>
                  <a:srgbClr val="C00000"/>
                </a:solidFill>
                <a:hlinkClick r:id="rId2"/>
              </a:rPr>
              <a:t>www.cepf.net</a:t>
            </a:r>
            <a:r>
              <a:rPr lang="en-US" sz="2400" dirty="0" smtClean="0">
                <a:solidFill>
                  <a:schemeClr val="tx1"/>
                </a:solidFill>
              </a:rPr>
              <a:t/>
            </a:r>
            <a:br>
              <a:rPr lang="en-US" sz="2400" dirty="0" smtClean="0">
                <a:solidFill>
                  <a:schemeClr val="tx1"/>
                </a:solidFill>
              </a:rPr>
            </a:br>
            <a:r>
              <a:rPr lang="en-US" sz="2400" dirty="0" smtClean="0">
                <a:solidFill>
                  <a:schemeClr val="tx1"/>
                </a:solidFill>
              </a:rPr>
              <a:t>5.</a:t>
            </a:r>
            <a:r>
              <a:rPr lang="en-US" dirty="0">
                <a:solidFill>
                  <a:schemeClr val="tx1"/>
                </a:solidFill>
              </a:rPr>
              <a:t> </a:t>
            </a:r>
            <a:r>
              <a:rPr lang="en-US" sz="2300" dirty="0">
                <a:solidFill>
                  <a:schemeClr val="tx1"/>
                </a:solidFill>
              </a:rPr>
              <a:t>Georgian Biodiversity Country Study Report. 1996. (</a:t>
            </a:r>
            <a:r>
              <a:rPr lang="en-US" sz="2300" dirty="0" err="1">
                <a:solidFill>
                  <a:schemeClr val="tx1"/>
                </a:solidFill>
              </a:rPr>
              <a:t>Manuscr</a:t>
            </a:r>
            <a:r>
              <a:rPr lang="en-US" sz="2300" dirty="0">
                <a:solidFill>
                  <a:schemeClr val="tx1"/>
                </a:solidFill>
              </a:rPr>
              <a:t>.). </a:t>
            </a:r>
            <a:r>
              <a:rPr lang="en-US" sz="2300" i="1" dirty="0">
                <a:solidFill>
                  <a:schemeClr val="tx1"/>
                </a:solidFill>
              </a:rPr>
              <a:t>Georgian Biodiversity Study Program</a:t>
            </a:r>
            <a:r>
              <a:rPr lang="en-US" sz="2300" dirty="0">
                <a:solidFill>
                  <a:schemeClr val="tx1"/>
                </a:solidFill>
              </a:rPr>
              <a:t>. Tbilisi: UNEP, Georgian Ministry of Environment and Nature Resources Protection, NACRES</a:t>
            </a:r>
            <a:r>
              <a:rPr lang="en-US" sz="2300" dirty="0" smtClean="0">
                <a:solidFill>
                  <a:schemeClr val="tx1"/>
                </a:solidFill>
              </a:rPr>
              <a:t>.</a:t>
            </a:r>
            <a:br>
              <a:rPr lang="en-US" sz="2300" dirty="0" smtClean="0">
                <a:solidFill>
                  <a:schemeClr val="tx1"/>
                </a:solidFill>
              </a:rPr>
            </a:br>
            <a:r>
              <a:rPr lang="en-US" sz="2300" dirty="0">
                <a:solidFill>
                  <a:schemeClr val="tx1"/>
                </a:solidFill>
              </a:rPr>
              <a:t>6. weather-and-climate.com</a:t>
            </a:r>
          </a:p>
        </p:txBody>
      </p:sp>
    </p:spTree>
    <p:extLst>
      <p:ext uri="{BB962C8B-B14F-4D97-AF65-F5344CB8AC3E}">
        <p14:creationId xmlns:p14="http://schemas.microsoft.com/office/powerpoint/2010/main" val="1246640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 y="167640"/>
            <a:ext cx="8656320" cy="6568440"/>
          </a:xfrm>
          <a:prstGeom prst="rect">
            <a:avLst/>
          </a:prstGeom>
        </p:spPr>
      </p:pic>
    </p:spTree>
    <p:extLst>
      <p:ext uri="{BB962C8B-B14F-4D97-AF65-F5344CB8AC3E}">
        <p14:creationId xmlns:p14="http://schemas.microsoft.com/office/powerpoint/2010/main" val="3532816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213360"/>
            <a:ext cx="9017390" cy="6416040"/>
          </a:xfrm>
        </p:spPr>
        <p:txBody>
          <a:bodyPr>
            <a:normAutofit/>
          </a:bodyPr>
          <a:lstStyle/>
          <a:p>
            <a:r>
              <a:rPr lang="en-US" sz="2800" dirty="0" smtClean="0"/>
              <a:t>                                  </a:t>
            </a:r>
            <a:br>
              <a:rPr lang="en-US" sz="2800" dirty="0" smtClean="0"/>
            </a:br>
            <a:r>
              <a:rPr lang="en-US" sz="2800" dirty="0"/>
              <a:t> </a:t>
            </a:r>
            <a:r>
              <a:rPr lang="en-US" sz="2800" dirty="0" smtClean="0"/>
              <a:t>                              Introduction.</a:t>
            </a:r>
            <a:br>
              <a:rPr lang="en-US" sz="2800" dirty="0" smtClean="0"/>
            </a:br>
            <a:r>
              <a:rPr lang="en-US" sz="2800" dirty="0"/>
              <a:t/>
            </a:r>
            <a:br>
              <a:rPr lang="en-US" sz="2800" dirty="0"/>
            </a:br>
            <a:r>
              <a:rPr lang="en-US" sz="2400" dirty="0" smtClean="0">
                <a:solidFill>
                  <a:schemeClr val="accent2">
                    <a:lumMod val="75000"/>
                  </a:schemeClr>
                </a:solidFill>
              </a:rPr>
              <a:t>1.</a:t>
            </a:r>
            <a:r>
              <a:rPr lang="en-US" sz="2300" dirty="0" smtClean="0">
                <a:solidFill>
                  <a:schemeClr val="tx1"/>
                </a:solidFill>
              </a:rPr>
              <a:t> </a:t>
            </a:r>
            <a:r>
              <a:rPr lang="en-US" sz="2300" dirty="0">
                <a:solidFill>
                  <a:schemeClr val="tx1"/>
                </a:solidFill>
              </a:rPr>
              <a:t>Sustainable development</a:t>
            </a:r>
            <a:r>
              <a:rPr lang="en-US" sz="2300" dirty="0" smtClean="0">
                <a:solidFill>
                  <a:schemeClr val="tx1"/>
                </a:solidFill>
              </a:rPr>
              <a:t>;</a:t>
            </a:r>
            <a:br>
              <a:rPr lang="en-US" sz="2300" dirty="0" smtClean="0">
                <a:solidFill>
                  <a:schemeClr val="tx1"/>
                </a:solidFill>
              </a:rPr>
            </a:br>
            <a:r>
              <a:rPr lang="en-US" sz="2400" dirty="0" smtClean="0">
                <a:solidFill>
                  <a:schemeClr val="accent2">
                    <a:lumMod val="75000"/>
                  </a:schemeClr>
                </a:solidFill>
              </a:rPr>
              <a:t>2.</a:t>
            </a:r>
            <a:r>
              <a:rPr lang="en-US" sz="2400" dirty="0">
                <a:solidFill>
                  <a:schemeClr val="tx1"/>
                </a:solidFill>
              </a:rPr>
              <a:t> General geography of Caucasus region and Azerbaijan</a:t>
            </a:r>
            <a:r>
              <a:rPr lang="en-US" sz="2400" dirty="0" smtClean="0">
                <a:solidFill>
                  <a:schemeClr val="accent2">
                    <a:lumMod val="75000"/>
                  </a:schemeClr>
                </a:solidFill>
              </a:rPr>
              <a:t>;</a:t>
            </a:r>
            <a:r>
              <a:rPr lang="en-US" sz="2400" dirty="0" smtClean="0">
                <a:solidFill>
                  <a:schemeClr val="tx1"/>
                </a:solidFill>
              </a:rPr>
              <a:t/>
            </a:r>
            <a:br>
              <a:rPr lang="en-US" sz="2400" dirty="0" smtClean="0">
                <a:solidFill>
                  <a:schemeClr val="tx1"/>
                </a:solidFill>
              </a:rPr>
            </a:br>
            <a:r>
              <a:rPr lang="en-US" sz="2600" dirty="0">
                <a:solidFill>
                  <a:schemeClr val="accent2">
                    <a:lumMod val="75000"/>
                  </a:schemeClr>
                </a:solidFill>
              </a:rPr>
              <a:t>3</a:t>
            </a:r>
            <a:r>
              <a:rPr lang="en-US" sz="2400" dirty="0" smtClean="0">
                <a:solidFill>
                  <a:schemeClr val="accent2">
                    <a:lumMod val="75000"/>
                  </a:schemeClr>
                </a:solidFill>
              </a:rPr>
              <a:t>.</a:t>
            </a:r>
            <a:r>
              <a:rPr lang="en-US" sz="2400" dirty="0">
                <a:solidFill>
                  <a:schemeClr val="tx1"/>
                </a:solidFill>
              </a:rPr>
              <a:t> </a:t>
            </a:r>
            <a:r>
              <a:rPr lang="en-US" sz="2300" dirty="0">
                <a:solidFill>
                  <a:schemeClr val="tx1"/>
                </a:solidFill>
              </a:rPr>
              <a:t>Climate zones and precipitations, arid zones and glaciers</a:t>
            </a:r>
            <a:r>
              <a:rPr lang="en-US" dirty="0"/>
              <a:t/>
            </a:r>
            <a:br>
              <a:rPr lang="en-US" dirty="0"/>
            </a:br>
            <a:r>
              <a:rPr lang="en-US" sz="2400" dirty="0">
                <a:solidFill>
                  <a:schemeClr val="accent2">
                    <a:lumMod val="75000"/>
                  </a:schemeClr>
                </a:solidFill>
              </a:rPr>
              <a:t>4</a:t>
            </a:r>
            <a:r>
              <a:rPr lang="en-US" sz="2400" dirty="0" smtClean="0">
                <a:solidFill>
                  <a:schemeClr val="accent2">
                    <a:lumMod val="75000"/>
                  </a:schemeClr>
                </a:solidFill>
              </a:rPr>
              <a:t>.</a:t>
            </a:r>
            <a:r>
              <a:rPr lang="en-US" sz="2300" dirty="0" smtClean="0">
                <a:solidFill>
                  <a:schemeClr val="tx1"/>
                </a:solidFill>
              </a:rPr>
              <a:t>The </a:t>
            </a:r>
            <a:r>
              <a:rPr lang="en-US" sz="2300" dirty="0">
                <a:solidFill>
                  <a:schemeClr val="tx1"/>
                </a:solidFill>
              </a:rPr>
              <a:t>most problematic points </a:t>
            </a:r>
            <a:r>
              <a:rPr lang="en-US" sz="2300" dirty="0" smtClean="0">
                <a:solidFill>
                  <a:schemeClr val="tx1"/>
                </a:solidFill>
              </a:rPr>
              <a:t>on the </a:t>
            </a:r>
            <a:r>
              <a:rPr lang="en-US" sz="2300" dirty="0">
                <a:solidFill>
                  <a:schemeClr val="tx1"/>
                </a:solidFill>
              </a:rPr>
              <a:t>C</a:t>
            </a:r>
            <a:r>
              <a:rPr lang="en-US" sz="2300" dirty="0" smtClean="0">
                <a:solidFill>
                  <a:schemeClr val="tx1"/>
                </a:solidFill>
              </a:rPr>
              <a:t>limate Change of Azerbaijan; </a:t>
            </a:r>
            <a:r>
              <a:rPr lang="en-US" dirty="0"/>
              <a:t/>
            </a:r>
            <a:br>
              <a:rPr lang="en-US" dirty="0"/>
            </a:br>
            <a:r>
              <a:rPr lang="en-US" sz="2400" dirty="0">
                <a:solidFill>
                  <a:schemeClr val="accent2">
                    <a:lumMod val="75000"/>
                  </a:schemeClr>
                </a:solidFill>
              </a:rPr>
              <a:t>5</a:t>
            </a:r>
            <a:r>
              <a:rPr lang="en-US" sz="2400" dirty="0" smtClean="0">
                <a:solidFill>
                  <a:schemeClr val="accent2">
                    <a:lumMod val="75000"/>
                  </a:schemeClr>
                </a:solidFill>
              </a:rPr>
              <a:t>.</a:t>
            </a:r>
            <a:r>
              <a:rPr lang="en-US" sz="2300" dirty="0" smtClean="0">
                <a:solidFill>
                  <a:schemeClr val="tx1"/>
                </a:solidFill>
              </a:rPr>
              <a:t>How we can prevent </a:t>
            </a:r>
            <a:r>
              <a:rPr lang="en-US" sz="2300" dirty="0">
                <a:solidFill>
                  <a:schemeClr val="tx1"/>
                </a:solidFill>
              </a:rPr>
              <a:t>carbon </a:t>
            </a:r>
            <a:r>
              <a:rPr lang="en-US" sz="2300" dirty="0" smtClean="0">
                <a:solidFill>
                  <a:schemeClr val="tx1"/>
                </a:solidFill>
              </a:rPr>
              <a:t>footprint (Inexhaustible energy).</a:t>
            </a:r>
            <a:r>
              <a:rPr lang="en-US" sz="2400" dirty="0" smtClean="0">
                <a:solidFill>
                  <a:schemeClr val="accent2">
                    <a:lumMod val="75000"/>
                  </a:schemeClr>
                </a:solidFill>
              </a:rPr>
              <a:t/>
            </a:r>
            <a:br>
              <a:rPr lang="en-US" sz="2400" dirty="0" smtClean="0">
                <a:solidFill>
                  <a:schemeClr val="accent2">
                    <a:lumMod val="75000"/>
                  </a:schemeClr>
                </a:solidFill>
              </a:rPr>
            </a:br>
            <a:r>
              <a:rPr lang="en-US" sz="2400" dirty="0" smtClean="0">
                <a:solidFill>
                  <a:schemeClr val="accent2">
                    <a:lumMod val="75000"/>
                  </a:schemeClr>
                </a:solidFill>
              </a:rPr>
              <a:t>6.</a:t>
            </a:r>
            <a:r>
              <a:rPr lang="en-US" sz="2300" dirty="0" smtClean="0">
                <a:solidFill>
                  <a:schemeClr val="tx1"/>
                </a:solidFill>
              </a:rPr>
              <a:t>Results;</a:t>
            </a:r>
            <a:br>
              <a:rPr lang="en-US" sz="2300" dirty="0" smtClean="0">
                <a:solidFill>
                  <a:schemeClr val="tx1"/>
                </a:solidFill>
              </a:rPr>
            </a:br>
            <a:r>
              <a:rPr lang="en-US" sz="2300" dirty="0">
                <a:solidFill>
                  <a:schemeClr val="accent2">
                    <a:lumMod val="75000"/>
                  </a:schemeClr>
                </a:solidFill>
              </a:rPr>
              <a:t>7</a:t>
            </a:r>
            <a:r>
              <a:rPr lang="en-US" sz="2300" dirty="0" smtClean="0">
                <a:solidFill>
                  <a:schemeClr val="accent2">
                    <a:lumMod val="75000"/>
                  </a:schemeClr>
                </a:solidFill>
              </a:rPr>
              <a:t>.</a:t>
            </a:r>
            <a:r>
              <a:rPr lang="en-US" sz="2300" dirty="0" smtClean="0">
                <a:solidFill>
                  <a:schemeClr val="tx1"/>
                </a:solidFill>
              </a:rPr>
              <a:t>References.</a:t>
            </a:r>
            <a:r>
              <a:rPr lang="en-US" sz="2300" dirty="0">
                <a:solidFill>
                  <a:schemeClr val="tx1"/>
                </a:solidFill>
              </a:rPr>
              <a:t/>
            </a:r>
            <a:br>
              <a:rPr lang="en-US" sz="2300" dirty="0">
                <a:solidFill>
                  <a:schemeClr val="tx1"/>
                </a:solidFill>
              </a:rPr>
            </a:br>
            <a:r>
              <a:rPr lang="en-US" sz="2400" dirty="0" smtClean="0">
                <a:solidFill>
                  <a:schemeClr val="tx1"/>
                </a:solidFill>
              </a:rPr>
              <a:t/>
            </a:r>
            <a:br>
              <a:rPr lang="en-US" sz="2400" dirty="0" smtClean="0">
                <a:solidFill>
                  <a:schemeClr val="tx1"/>
                </a:solidFill>
              </a:rPr>
            </a:br>
            <a:r>
              <a:rPr lang="en-US" sz="2000" dirty="0"/>
              <a:t/>
            </a:r>
            <a:br>
              <a:rPr lang="en-US" sz="2000" dirty="0"/>
            </a:br>
            <a:r>
              <a:rPr lang="en-US" sz="2800" dirty="0" smtClean="0"/>
              <a:t/>
            </a:r>
            <a:br>
              <a:rPr lang="en-US" sz="2800" dirty="0" smtClean="0"/>
            </a:br>
            <a:endParaRPr lang="en-US" sz="2800" dirty="0"/>
          </a:p>
        </p:txBody>
      </p:sp>
    </p:spTree>
    <p:extLst>
      <p:ext uri="{BB962C8B-B14F-4D97-AF65-F5344CB8AC3E}">
        <p14:creationId xmlns:p14="http://schemas.microsoft.com/office/powerpoint/2010/main" val="446996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4060" t="21836" r="15075" b="5877"/>
          <a:stretch/>
        </p:blipFill>
        <p:spPr>
          <a:xfrm>
            <a:off x="0" y="0"/>
            <a:ext cx="12192000" cy="6858000"/>
          </a:xfrm>
          <a:prstGeom prst="rect">
            <a:avLst/>
          </a:prstGeom>
        </p:spPr>
      </p:pic>
    </p:spTree>
    <p:extLst>
      <p:ext uri="{BB962C8B-B14F-4D97-AF65-F5344CB8AC3E}">
        <p14:creationId xmlns:p14="http://schemas.microsoft.com/office/powerpoint/2010/main" val="246549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3" y="350520"/>
            <a:ext cx="9115865" cy="6036212"/>
          </a:xfrm>
        </p:spPr>
        <p:txBody>
          <a:bodyPr>
            <a:normAutofit/>
          </a:bodyPr>
          <a:lstStyle/>
          <a:p>
            <a:r>
              <a:rPr lang="en-US" sz="2300" dirty="0" smtClean="0"/>
              <a:t/>
            </a:r>
            <a:br>
              <a:rPr lang="en-US" sz="2300" dirty="0" smtClean="0"/>
            </a:br>
            <a:r>
              <a:rPr lang="en-US" sz="2300" dirty="0">
                <a:solidFill>
                  <a:srgbClr val="00B0F0"/>
                </a:solidFill>
              </a:rPr>
              <a:t>Sustainable development- </a:t>
            </a:r>
            <a:r>
              <a:rPr lang="en-US" sz="2300" i="1" dirty="0">
                <a:solidFill>
                  <a:schemeClr val="tx1"/>
                </a:solidFill>
              </a:rPr>
              <a:t>That’s a kind of green bridge which is trying to get connect between economical development environment, human prosperity etc. </a:t>
            </a:r>
            <a:r>
              <a:rPr lang="en-US" sz="2300" dirty="0" smtClean="0">
                <a:solidFill>
                  <a:schemeClr val="tx1"/>
                </a:solidFill>
              </a:rPr>
              <a:t/>
            </a:r>
            <a:br>
              <a:rPr lang="en-US" sz="2300" dirty="0" smtClean="0">
                <a:solidFill>
                  <a:schemeClr val="tx1"/>
                </a:solidFill>
              </a:rPr>
            </a:br>
            <a:r>
              <a:rPr lang="en-US" sz="2300" dirty="0"/>
              <a:t/>
            </a:r>
            <a:br>
              <a:rPr lang="en-US" sz="2300" dirty="0"/>
            </a:br>
            <a:r>
              <a:rPr lang="en-US" sz="2300" b="1" dirty="0" smtClean="0"/>
              <a:t>Climate change</a:t>
            </a:r>
            <a:r>
              <a:rPr lang="en-US" sz="2300" b="1" dirty="0"/>
              <a:t> </a:t>
            </a:r>
            <a:r>
              <a:rPr lang="en-US" sz="2300" dirty="0" smtClean="0"/>
              <a:t>– </a:t>
            </a:r>
            <a:r>
              <a:rPr lang="en-US" sz="2300" i="1" dirty="0" smtClean="0">
                <a:solidFill>
                  <a:schemeClr val="tx1"/>
                </a:solidFill>
              </a:rPr>
              <a:t>is an act which in the time of the progress annual temperature average is going to change and doesn’t repeat the previous phenomena.</a:t>
            </a:r>
            <a:br>
              <a:rPr lang="en-US" sz="2300" i="1" dirty="0" smtClean="0">
                <a:solidFill>
                  <a:schemeClr val="tx1"/>
                </a:solidFill>
              </a:rPr>
            </a:br>
            <a:r>
              <a:rPr lang="en-US" sz="2300" i="1" dirty="0">
                <a:solidFill>
                  <a:schemeClr val="tx1"/>
                </a:solidFill>
              </a:rPr>
              <a:t/>
            </a:r>
            <a:br>
              <a:rPr lang="en-US" sz="2300" i="1" dirty="0">
                <a:solidFill>
                  <a:schemeClr val="tx1"/>
                </a:solidFill>
              </a:rPr>
            </a:br>
            <a:r>
              <a:rPr lang="en-US" sz="2300" i="1" dirty="0" smtClean="0">
                <a:solidFill>
                  <a:schemeClr val="tx1"/>
                </a:solidFill>
              </a:rPr>
              <a:t>But we can’t prevent that process because as long as term climate change lasts, since when earth became earth (Such as Magnetic polar is moving), however our industrialization is going to accelerate that phenomena. Due to we have to consider other creatures and must think about our new generations.</a:t>
            </a:r>
            <a:r>
              <a:rPr lang="en-US" sz="2300" dirty="0"/>
              <a:t> </a:t>
            </a:r>
            <a:r>
              <a:rPr lang="en-US" sz="2300" dirty="0" smtClean="0"/>
              <a:t/>
            </a:r>
            <a:br>
              <a:rPr lang="en-US" sz="2300" dirty="0" smtClean="0"/>
            </a:br>
            <a:r>
              <a:rPr lang="en-US" sz="2300" dirty="0" smtClean="0"/>
              <a:t/>
            </a:r>
            <a:br>
              <a:rPr lang="en-US" sz="2300" dirty="0" smtClean="0"/>
            </a:br>
            <a:endParaRPr lang="en-US" sz="2300" dirty="0">
              <a:solidFill>
                <a:schemeClr val="tx1"/>
              </a:solidFill>
            </a:endParaRPr>
          </a:p>
        </p:txBody>
      </p:sp>
    </p:spTree>
    <p:extLst>
      <p:ext uri="{BB962C8B-B14F-4D97-AF65-F5344CB8AC3E}">
        <p14:creationId xmlns:p14="http://schemas.microsoft.com/office/powerpoint/2010/main" val="2982769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2258" t="692" r="172" b="2996"/>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773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9735" y="777240"/>
            <a:ext cx="8596668" cy="3383280"/>
          </a:xfrm>
        </p:spPr>
        <p:txBody>
          <a:bodyPr>
            <a:noAutofit/>
          </a:bodyPr>
          <a:lstStyle/>
          <a:p>
            <a:r>
              <a:rPr lang="en-US" sz="2100" dirty="0" smtClean="0">
                <a:solidFill>
                  <a:schemeClr val="tx1"/>
                </a:solidFill>
              </a:rPr>
              <a:t>Within </a:t>
            </a:r>
            <a:r>
              <a:rPr lang="en-US" sz="2100" dirty="0">
                <a:solidFill>
                  <a:schemeClr val="tx1"/>
                </a:solidFill>
              </a:rPr>
              <a:t>the last century the area of the Caucasian glaciers reduced by 36%, and the volume by 48</a:t>
            </a:r>
            <a:r>
              <a:rPr lang="en-US" sz="2100" dirty="0" smtClean="0">
                <a:solidFill>
                  <a:schemeClr val="tx1"/>
                </a:solidFill>
              </a:rPr>
              <a:t>%,despite </a:t>
            </a:r>
            <a:r>
              <a:rPr lang="en-US" sz="2100" dirty="0">
                <a:solidFill>
                  <a:schemeClr val="tx1"/>
                </a:solidFill>
              </a:rPr>
              <a:t>the fact that 535 glaciers melted. The glaciers became 600 meters shorter on </a:t>
            </a:r>
            <a:r>
              <a:rPr lang="en-US" sz="2100" dirty="0" smtClean="0">
                <a:solidFill>
                  <a:schemeClr val="tx1"/>
                </a:solidFill>
              </a:rPr>
              <a:t>average.</a:t>
            </a:r>
            <a:r>
              <a:rPr lang="en-US" sz="2100" dirty="0">
                <a:solidFill>
                  <a:schemeClr val="tx1"/>
                </a:solidFill>
              </a:rPr>
              <a:t/>
            </a:r>
            <a:br>
              <a:rPr lang="en-US" sz="2100" dirty="0">
                <a:solidFill>
                  <a:schemeClr val="tx1"/>
                </a:solidFill>
              </a:rPr>
            </a:br>
            <a:r>
              <a:rPr lang="en-US" sz="2100" dirty="0">
                <a:solidFill>
                  <a:schemeClr val="tx1"/>
                </a:solidFill>
              </a:rPr>
              <a:t>Within the last decades (since 1970 through 2000), glaciation conditions in the Caucasus continue to change against a background of the atmospheric precipitation increase by 10-15% and the air temperature increase by 1 degree C. During this period, the area of glaciers decreased by 12%, ice volume by 15%, and the number of glaciers grew up by 2.4%.</a:t>
            </a:r>
          </a:p>
        </p:txBody>
      </p:sp>
      <p:sp>
        <p:nvSpPr>
          <p:cNvPr id="4" name="Text Placeholder 3"/>
          <p:cNvSpPr>
            <a:spLocks noGrp="1"/>
          </p:cNvSpPr>
          <p:nvPr>
            <p:ph type="body" idx="1"/>
          </p:nvPr>
        </p:nvSpPr>
        <p:spPr>
          <a:xfrm>
            <a:off x="829735" y="381000"/>
            <a:ext cx="8596668" cy="1513914"/>
          </a:xfrm>
        </p:spPr>
        <p:txBody>
          <a:bodyPr/>
          <a:lstStyle/>
          <a:p>
            <a:r>
              <a:rPr lang="en-US" dirty="0" smtClean="0"/>
              <a:t>                         </a:t>
            </a:r>
            <a:r>
              <a:rPr lang="en-US" sz="2100" dirty="0" smtClean="0">
                <a:solidFill>
                  <a:schemeClr val="accent1"/>
                </a:solidFill>
              </a:rPr>
              <a:t>Glacier areas of Caucasus and Azerbaijan</a:t>
            </a:r>
            <a:endParaRPr lang="en-US" sz="2100" dirty="0">
              <a:solidFill>
                <a:schemeClr val="accent1"/>
              </a:solidFill>
            </a:endParaRPr>
          </a:p>
        </p:txBody>
      </p:sp>
    </p:spTree>
    <p:extLst>
      <p:ext uri="{BB962C8B-B14F-4D97-AF65-F5344CB8AC3E}">
        <p14:creationId xmlns:p14="http://schemas.microsoft.com/office/powerpoint/2010/main" val="995292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581" t="16249" r="58433" b="13542"/>
          <a:stretch/>
        </p:blipFill>
        <p:spPr>
          <a:xfrm>
            <a:off x="0" y="0"/>
            <a:ext cx="8214360" cy="6858000"/>
          </a:xfrm>
          <a:prstGeom prst="rect">
            <a:avLst/>
          </a:prstGeom>
        </p:spPr>
      </p:pic>
    </p:spTree>
    <p:extLst>
      <p:ext uri="{BB962C8B-B14F-4D97-AF65-F5344CB8AC3E}">
        <p14:creationId xmlns:p14="http://schemas.microsoft.com/office/powerpoint/2010/main" val="1904784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43732"/>
            <a:ext cx="8596668" cy="475953"/>
          </a:xfrm>
        </p:spPr>
        <p:txBody>
          <a:bodyPr>
            <a:normAutofit/>
          </a:bodyPr>
          <a:lstStyle/>
          <a:p>
            <a:r>
              <a:rPr lang="en-US" sz="2300" dirty="0" smtClean="0"/>
              <a:t>           Temperature ,climate types and precipitation.</a:t>
            </a:r>
            <a:endParaRPr lang="en-US" sz="2300" dirty="0"/>
          </a:p>
        </p:txBody>
      </p:sp>
      <p:pic>
        <p:nvPicPr>
          <p:cNvPr id="4" name="Picture 3"/>
          <p:cNvPicPr>
            <a:picLocks noChangeAspect="1"/>
          </p:cNvPicPr>
          <p:nvPr/>
        </p:nvPicPr>
        <p:blipFill rotWithShape="1">
          <a:blip r:embed="rId3"/>
          <a:srcRect l="21788" t="29166" r="41902" b="30000"/>
          <a:stretch/>
        </p:blipFill>
        <p:spPr>
          <a:xfrm>
            <a:off x="0" y="1005840"/>
            <a:ext cx="5399166" cy="4324992"/>
          </a:xfrm>
          <a:prstGeom prst="rect">
            <a:avLst/>
          </a:prstGeom>
        </p:spPr>
      </p:pic>
      <p:pic>
        <p:nvPicPr>
          <p:cNvPr id="5" name="Picture 4"/>
          <p:cNvPicPr>
            <a:picLocks noChangeAspect="1"/>
          </p:cNvPicPr>
          <p:nvPr/>
        </p:nvPicPr>
        <p:blipFill rotWithShape="1">
          <a:blip r:embed="rId4"/>
          <a:srcRect l="21345" t="25880" r="49380" b="34373"/>
          <a:stretch/>
        </p:blipFill>
        <p:spPr>
          <a:xfrm>
            <a:off x="5158549" y="1172442"/>
            <a:ext cx="4832652" cy="4286663"/>
          </a:xfrm>
          <a:prstGeom prst="rect">
            <a:avLst/>
          </a:prstGeom>
        </p:spPr>
      </p:pic>
      <p:sp>
        <p:nvSpPr>
          <p:cNvPr id="3" name="Rectangle 2"/>
          <p:cNvSpPr/>
          <p:nvPr/>
        </p:nvSpPr>
        <p:spPr>
          <a:xfrm>
            <a:off x="677335" y="5330832"/>
            <a:ext cx="10088801" cy="1046440"/>
          </a:xfrm>
          <a:prstGeom prst="rect">
            <a:avLst/>
          </a:prstGeom>
        </p:spPr>
        <p:txBody>
          <a:bodyPr wrap="square">
            <a:spAutoFit/>
          </a:bodyPr>
          <a:lstStyle/>
          <a:p>
            <a:r>
              <a:rPr lang="en-US" sz="2100" b="1" dirty="0" err="1">
                <a:solidFill>
                  <a:srgbClr val="000000"/>
                </a:solidFill>
                <a:latin typeface="arial" panose="020B0604020202020204" pitchFamily="34" charset="0"/>
              </a:rPr>
              <a:t>Koeppen</a:t>
            </a:r>
            <a:r>
              <a:rPr lang="en-US" sz="2100" b="1" dirty="0">
                <a:solidFill>
                  <a:srgbClr val="000000"/>
                </a:solidFill>
                <a:latin typeface="arial" panose="020B0604020202020204" pitchFamily="34" charset="0"/>
              </a:rPr>
              <a:t>-Geiger classification</a:t>
            </a:r>
            <a:r>
              <a:rPr lang="en-US" sz="2100" b="1" dirty="0" smtClean="0">
                <a:solidFill>
                  <a:srgbClr val="000000"/>
                </a:solidFill>
                <a:latin typeface="arial" panose="020B0604020202020204" pitchFamily="34" charset="0"/>
              </a:rPr>
              <a:t>:</a:t>
            </a:r>
          </a:p>
          <a:p>
            <a:r>
              <a:rPr lang="en-US" dirty="0"/>
              <a:t/>
            </a:r>
            <a:br>
              <a:rPr lang="en-US" dirty="0"/>
            </a:br>
            <a:r>
              <a:rPr lang="en-US" sz="2300" dirty="0">
                <a:solidFill>
                  <a:srgbClr val="000000"/>
                </a:solidFill>
                <a:latin typeface="arial" panose="020B0604020202020204" pitchFamily="34" charset="0"/>
              </a:rPr>
              <a:t>The climate of Azerbaijan can be classified as </a:t>
            </a:r>
            <a:r>
              <a:rPr lang="en-US" sz="2300" b="1" dirty="0" err="1">
                <a:solidFill>
                  <a:srgbClr val="000000"/>
                </a:solidFill>
                <a:latin typeface="arial" panose="020B0604020202020204" pitchFamily="34" charset="0"/>
              </a:rPr>
              <a:t>Dfb</a:t>
            </a:r>
            <a:r>
              <a:rPr lang="en-US" sz="2300" dirty="0">
                <a:solidFill>
                  <a:srgbClr val="000000"/>
                </a:solidFill>
                <a:latin typeface="arial" panose="020B0604020202020204" pitchFamily="34" charset="0"/>
              </a:rPr>
              <a:t> climate; </a:t>
            </a:r>
            <a:endParaRPr lang="en-US" sz="2300" dirty="0"/>
          </a:p>
        </p:txBody>
      </p:sp>
    </p:spTree>
    <p:extLst>
      <p:ext uri="{BB962C8B-B14F-4D97-AF65-F5344CB8AC3E}">
        <p14:creationId xmlns:p14="http://schemas.microsoft.com/office/powerpoint/2010/main" val="824853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057" t="23945" r="52404" b="15907"/>
          <a:stretch/>
        </p:blipFill>
        <p:spPr bwMode="auto">
          <a:xfrm>
            <a:off x="472440" y="182880"/>
            <a:ext cx="8869680" cy="65379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4375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1554</TotalTime>
  <Words>259</Words>
  <Application>Microsoft Office PowerPoint</Application>
  <PresentationFormat>Widescreen</PresentationFormat>
  <Paragraphs>36</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vt:lpstr>
      <vt:lpstr>Calibri</vt:lpstr>
      <vt:lpstr>Times New Roman</vt:lpstr>
      <vt:lpstr>Trebuchet MS</vt:lpstr>
      <vt:lpstr>Wingdings 3</vt:lpstr>
      <vt:lpstr>Facet</vt:lpstr>
      <vt:lpstr>  Global and Regional Climate Change–EEGZ8.         The Climate Change Action of Azerbaijan.            Abdullayev Məsud – Budapest 2017</vt:lpstr>
      <vt:lpstr>                                                                  Introduction.  1. Sustainable development; 2. General geography of Caucasus region and Azerbaijan; 3. Climate zones and precipitations, arid zones and glaciers 4.The most problematic points on the Climate Change of Azerbaijan;  5.How we can prevent carbon footprint (Inexhaustible energy). 6.Results; 7.References.    </vt:lpstr>
      <vt:lpstr>PowerPoint Presentation</vt:lpstr>
      <vt:lpstr> Sustainable development- That’s a kind of green bridge which is trying to get connect between economical development environment, human prosperity etc.   Climate change – is an act which in the time of the progress annual temperature average is going to change and doesn’t repeat the previous phenomena.  But we can’t prevent that process because as long as term climate change lasts, since when earth became earth (Such as Magnetic polar is moving), however our industrialization is going to accelerate that phenomena. Due to we have to consider other creatures and must think about our new generations.   </vt:lpstr>
      <vt:lpstr>PowerPoint Presentation</vt:lpstr>
      <vt:lpstr>Within the last century the area of the Caucasian glaciers reduced by 36%, and the volume by 48%,despite the fact that 535 glaciers melted. The glaciers became 600 meters shorter on average. Within the last decades (since 1970 through 2000), glaciation conditions in the Caucasus continue to change against a background of the atmospheric precipitation increase by 10-15% and the air temperature increase by 1 degree C. During this period, the area of glaciers decreased by 12%, ice volume by 15%, and the number of glaciers grew up by 2.4%.</vt:lpstr>
      <vt:lpstr>PowerPoint Presentation</vt:lpstr>
      <vt:lpstr>           Temperature ,climate types and precipitation.</vt:lpstr>
      <vt:lpstr>PowerPoint Presentation</vt:lpstr>
      <vt:lpstr>Map of the Azerbaijan.</vt:lpstr>
      <vt:lpstr>Climate formation in Azerbaijan is influenced by various air masses. Cold air masses, such as the Kara and Scandinavian arctic; Siberian anticyclones.  Tropical hot air masses (subtropical anticyclone and southern cyclones), as well as Central Asian anticyclones and local weather conditions have influence. </vt:lpstr>
      <vt:lpstr>PowerPoint Presentation</vt:lpstr>
      <vt:lpstr>PowerPoint Presentation</vt:lpstr>
      <vt:lpstr>How we can Struggle against Climate change</vt:lpstr>
      <vt:lpstr>PowerPoint Presentation</vt:lpstr>
      <vt:lpstr>PowerPoint Presentation</vt:lpstr>
      <vt:lpstr>                                  Results.  1.From 1880 to 2012, average global temperature increased by 0.85°C. Oceans have warmed, the amounts of snow and ice have diminished and glaciers are melting.   2.Given current concentrations and on-going emissions of greenhouse gases are increased, Due to The world’s oceans will warm and ice melt will continue. Average sea level rise is predicted as 24-30cm by 2065 and 40-63cm by 2100 in the meanwhile desertification will occur and the the Caspian sea level will decrease. Desertification is going to cover almost 2/3 area of Azerbaijan.   </vt:lpstr>
      <vt:lpstr>                                 References.  1. climate.nasa.gov 2. eco.gov.az 3. wwf.panda.org 4. www.cepf.net 5. Georgian Biodiversity Country Study Report. 1996. (Manuscr.). Georgian Biodiversity Study Program. Tbilisi: UNEP, Georgian Ministry of Environment and Nature Resources Protection, NACRES. 6. weather-and-climate.com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Mesud Abdullayev</dc:creator>
  <cp:lastModifiedBy>Mesud Abdullayev</cp:lastModifiedBy>
  <cp:revision>57</cp:revision>
  <dcterms:created xsi:type="dcterms:W3CDTF">2017-11-04T20:49:13Z</dcterms:created>
  <dcterms:modified xsi:type="dcterms:W3CDTF">2017-12-01T07:27:40Z</dcterms:modified>
</cp:coreProperties>
</file>