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2" r:id="rId3"/>
    <p:sldId id="266" r:id="rId4"/>
    <p:sldId id="263" r:id="rId5"/>
    <p:sldId id="278" r:id="rId6"/>
    <p:sldId id="261" r:id="rId7"/>
    <p:sldId id="269" r:id="rId8"/>
    <p:sldId id="270" r:id="rId9"/>
    <p:sldId id="271" r:id="rId10"/>
    <p:sldId id="279" r:id="rId11"/>
    <p:sldId id="274" r:id="rId12"/>
    <p:sldId id="273" r:id="rId13"/>
    <p:sldId id="280" r:id="rId14"/>
    <p:sldId id="267" r:id="rId15"/>
    <p:sldId id="28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4022" autoAdjust="0"/>
  </p:normalViewPr>
  <p:slideViewPr>
    <p:cSldViewPr snapToGrid="0">
      <p:cViewPr varScale="1">
        <p:scale>
          <a:sx n="62" d="100"/>
          <a:sy n="62" d="100"/>
        </p:scale>
        <p:origin x="10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bra%20Hyskaj\Downloads\tas_1901_2015.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mbra%20Hyskaj\Downloads\pr_1901_2015%20(1).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latin typeface="Arial" panose="020B0604020202020204" pitchFamily="34" charset="0"/>
                <a:cs typeface="Arial" panose="020B0604020202020204" pitchFamily="34" charset="0"/>
              </a:rPr>
              <a:t>Average monthly T Albania 1901/ 2015 </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[tas_1901_2015.xls]tas_1901_2015!$J$5</c:f>
              <c:strCache>
                <c:ptCount val="1"/>
                <c:pt idx="0">
                  <c:v>1901</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[tas_1901_2015.xls]tas_1901_2015!$I$6:$I$17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[tas_1901_2015.xls]tas_1901_2015!$J$6:$J$17</c:f>
              <c:numCache>
                <c:formatCode>General</c:formatCode>
                <c:ptCount val="12"/>
                <c:pt idx="0">
                  <c:v>-1.319</c:v>
                </c:pt>
                <c:pt idx="1">
                  <c:v>1.5021199999999999</c:v>
                </c:pt>
                <c:pt idx="2">
                  <c:v>7.8660500000000004</c:v>
                </c:pt>
                <c:pt idx="3">
                  <c:v>10.279299999999999</c:v>
                </c:pt>
                <c:pt idx="4">
                  <c:v>13.24</c:v>
                </c:pt>
                <c:pt idx="5">
                  <c:v>16.8263</c:v>
                </c:pt>
                <c:pt idx="6">
                  <c:v>20.901900000000001</c:v>
                </c:pt>
                <c:pt idx="7">
                  <c:v>19.947800000000001</c:v>
                </c:pt>
                <c:pt idx="8">
                  <c:v>17.511199999999999</c:v>
                </c:pt>
                <c:pt idx="9">
                  <c:v>13.0335</c:v>
                </c:pt>
                <c:pt idx="10">
                  <c:v>6.0013699999999996</c:v>
                </c:pt>
                <c:pt idx="11">
                  <c:v>6.1845800000000004</c:v>
                </c:pt>
              </c:numCache>
            </c:numRef>
          </c:val>
          <c:smooth val="0"/>
        </c:ser>
        <c:ser>
          <c:idx val="1"/>
          <c:order val="1"/>
          <c:tx>
            <c:strRef>
              <c:f>[tas_1901_2015.xls]tas_1901_2015!$K$5</c:f>
              <c:strCache>
                <c:ptCount val="1"/>
                <c:pt idx="0">
                  <c:v>2015</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[tas_1901_2015.xls]tas_1901_2015!$I$6:$I$17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[tas_1901_2015.xls]tas_1901_2015!$K$6:$K$17</c:f>
              <c:numCache>
                <c:formatCode>General</c:formatCode>
                <c:ptCount val="12"/>
                <c:pt idx="0">
                  <c:v>3.5278399999999999</c:v>
                </c:pt>
                <c:pt idx="1">
                  <c:v>3.6596099999999998</c:v>
                </c:pt>
                <c:pt idx="2">
                  <c:v>6.6519700000000004</c:v>
                </c:pt>
                <c:pt idx="3">
                  <c:v>10.673500000000001</c:v>
                </c:pt>
                <c:pt idx="4">
                  <c:v>16.4194</c:v>
                </c:pt>
                <c:pt idx="5">
                  <c:v>19.350200000000001</c:v>
                </c:pt>
                <c:pt idx="6">
                  <c:v>24.3203</c:v>
                </c:pt>
                <c:pt idx="7">
                  <c:v>23.5398</c:v>
                </c:pt>
                <c:pt idx="8">
                  <c:v>19.377700000000001</c:v>
                </c:pt>
                <c:pt idx="9">
                  <c:v>13.4268</c:v>
                </c:pt>
                <c:pt idx="10">
                  <c:v>9.2920800000000003</c:v>
                </c:pt>
                <c:pt idx="11">
                  <c:v>3.88991</c:v>
                </c:pt>
              </c:numCache>
            </c:numRef>
          </c:val>
          <c:smooth val="0"/>
        </c:ser>
        <c:dLbls>
          <c:showLegendKey val="0"/>
          <c:showVal val="0"/>
          <c:showCatName val="0"/>
          <c:showSerName val="0"/>
          <c:showPercent val="0"/>
          <c:showBubbleSize val="0"/>
        </c:dLbls>
        <c:smooth val="0"/>
        <c:axId val="223361592"/>
        <c:axId val="223360024"/>
      </c:lineChart>
      <c:catAx>
        <c:axId val="22336159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23360024"/>
        <c:crosses val="autoZero"/>
        <c:auto val="1"/>
        <c:lblAlgn val="ctr"/>
        <c:lblOffset val="100"/>
        <c:noMultiLvlLbl val="0"/>
      </c:catAx>
      <c:valAx>
        <c:axId val="2233600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2336159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Rainfall 1901/2015</a:t>
            </a:r>
          </a:p>
        </c:rich>
      </c:tx>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lineChart>
        <c:grouping val="standard"/>
        <c:varyColors val="0"/>
        <c:ser>
          <c:idx val="0"/>
          <c:order val="0"/>
          <c:tx>
            <c:strRef>
              <c:f>'[pr_1901_2015 (1).xls]pr_1901_2015'!$J$5</c:f>
              <c:strCache>
                <c:ptCount val="1"/>
                <c:pt idx="0">
                  <c:v>1901</c:v>
                </c:pt>
              </c:strCache>
            </c:strRef>
          </c:tx>
          <c:spPr>
            <a:ln w="31750" cap="rnd">
              <a:solidFill>
                <a:schemeClr val="accent1"/>
              </a:solidFill>
              <a:round/>
            </a:ln>
            <a:effectLst/>
          </c:spPr>
          <c:marker>
            <c:symbol val="none"/>
          </c:marker>
          <c:cat>
            <c:strRef>
              <c:f>'[pr_1901_2015 (1).xls]pr_1901_2015'!$I$6:$I$17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'[pr_1901_2015 (1).xls]pr_1901_2015'!$J$6:$J$17</c:f>
              <c:numCache>
                <c:formatCode>General</c:formatCode>
                <c:ptCount val="12"/>
                <c:pt idx="0">
                  <c:v>122.523</c:v>
                </c:pt>
                <c:pt idx="1">
                  <c:v>151.03</c:v>
                </c:pt>
                <c:pt idx="2">
                  <c:v>100.631</c:v>
                </c:pt>
                <c:pt idx="3">
                  <c:v>35.570500000000003</c:v>
                </c:pt>
                <c:pt idx="4">
                  <c:v>118.236</c:v>
                </c:pt>
                <c:pt idx="5">
                  <c:v>179.88</c:v>
                </c:pt>
                <c:pt idx="6">
                  <c:v>27.742899999999999</c:v>
                </c:pt>
                <c:pt idx="7">
                  <c:v>46.206400000000002</c:v>
                </c:pt>
                <c:pt idx="8">
                  <c:v>39.678100000000001</c:v>
                </c:pt>
                <c:pt idx="9">
                  <c:v>166.815</c:v>
                </c:pt>
                <c:pt idx="10">
                  <c:v>162.71799999999999</c:v>
                </c:pt>
                <c:pt idx="11">
                  <c:v>163.358</c:v>
                </c:pt>
              </c:numCache>
            </c:numRef>
          </c:val>
          <c:smooth val="0"/>
        </c:ser>
        <c:ser>
          <c:idx val="1"/>
          <c:order val="1"/>
          <c:tx>
            <c:strRef>
              <c:f>'[pr_1901_2015 (1).xls]pr_1901_2015'!$K$5</c:f>
              <c:strCache>
                <c:ptCount val="1"/>
                <c:pt idx="0">
                  <c:v>2015</c:v>
                </c:pt>
              </c:strCache>
            </c:strRef>
          </c:tx>
          <c:spPr>
            <a:ln w="31750" cap="rnd">
              <a:solidFill>
                <a:schemeClr val="accent2"/>
              </a:solidFill>
              <a:round/>
            </a:ln>
            <a:effectLst/>
          </c:spPr>
          <c:marker>
            <c:symbol val="none"/>
          </c:marker>
          <c:cat>
            <c:strRef>
              <c:f>'[pr_1901_2015 (1).xls]pr_1901_2015'!$I$6:$I$17</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'[pr_1901_2015 (1).xls]pr_1901_2015'!$K$6:$K$17</c:f>
              <c:numCache>
                <c:formatCode>General</c:formatCode>
                <c:ptCount val="12"/>
                <c:pt idx="0">
                  <c:v>117.768</c:v>
                </c:pt>
                <c:pt idx="1">
                  <c:v>129.84299999999999</c:v>
                </c:pt>
                <c:pt idx="2">
                  <c:v>111.776</c:v>
                </c:pt>
                <c:pt idx="3">
                  <c:v>29.951899999999998</c:v>
                </c:pt>
                <c:pt idx="4">
                  <c:v>24.296800000000001</c:v>
                </c:pt>
                <c:pt idx="5">
                  <c:v>54.27</c:v>
                </c:pt>
                <c:pt idx="6">
                  <c:v>3.91492</c:v>
                </c:pt>
                <c:pt idx="7">
                  <c:v>49.949199999999998</c:v>
                </c:pt>
                <c:pt idx="8">
                  <c:v>105.999</c:v>
                </c:pt>
                <c:pt idx="9">
                  <c:v>120.495</c:v>
                </c:pt>
                <c:pt idx="10">
                  <c:v>88.804900000000004</c:v>
                </c:pt>
                <c:pt idx="11">
                  <c:v>1.9464300000000001</c:v>
                </c:pt>
              </c:numCache>
            </c:numRef>
          </c:val>
          <c:smooth val="0"/>
        </c:ser>
        <c:dLbls>
          <c:showLegendKey val="0"/>
          <c:showVal val="0"/>
          <c:showCatName val="0"/>
          <c:showSerName val="0"/>
          <c:showPercent val="0"/>
          <c:showBubbleSize val="0"/>
        </c:dLbls>
        <c:smooth val="0"/>
        <c:axId val="223360416"/>
        <c:axId val="223362768"/>
      </c:lineChart>
      <c:catAx>
        <c:axId val="223360416"/>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223362768"/>
        <c:crosses val="autoZero"/>
        <c:auto val="1"/>
        <c:lblAlgn val="ctr"/>
        <c:lblOffset val="100"/>
        <c:noMultiLvlLbl val="0"/>
      </c:catAx>
      <c:valAx>
        <c:axId val="223362768"/>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2233604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DEC4A-48FD-42FC-9E69-42A03ADE4692}" type="datetimeFigureOut">
              <a:rPr lang="en-US" smtClean="0"/>
              <a:t>11/10/2017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AA44BD-97A8-45E8-8D64-E911B031AE80}" type="slidenum">
              <a:rPr lang="en-US" smtClean="0"/>
              <a:t>‹#›</a:t>
            </a:fld>
            <a:endParaRPr lang="en-US"/>
          </a:p>
        </p:txBody>
      </p:sp>
    </p:spTree>
    <p:extLst>
      <p:ext uri="{BB962C8B-B14F-4D97-AF65-F5344CB8AC3E}">
        <p14:creationId xmlns:p14="http://schemas.microsoft.com/office/powerpoint/2010/main" val="12581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A44BD-97A8-45E8-8D64-E911B031AE80}" type="slidenum">
              <a:rPr lang="en-US" smtClean="0"/>
              <a:t>3</a:t>
            </a:fld>
            <a:endParaRPr lang="en-US"/>
          </a:p>
        </p:txBody>
      </p:sp>
    </p:spTree>
    <p:extLst>
      <p:ext uri="{BB962C8B-B14F-4D97-AF65-F5344CB8AC3E}">
        <p14:creationId xmlns:p14="http://schemas.microsoft.com/office/powerpoint/2010/main" val="405761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A44BD-97A8-45E8-8D64-E911B031AE80}" type="slidenum">
              <a:rPr lang="en-US" smtClean="0"/>
              <a:t>4</a:t>
            </a:fld>
            <a:endParaRPr lang="en-US"/>
          </a:p>
        </p:txBody>
      </p:sp>
    </p:spTree>
    <p:extLst>
      <p:ext uri="{BB962C8B-B14F-4D97-AF65-F5344CB8AC3E}">
        <p14:creationId xmlns:p14="http://schemas.microsoft.com/office/powerpoint/2010/main" val="2403595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highest precipitation total (70%) is recorded during the cold months (October - March). The richest month in precipitation over the whole territory is November, while the poorest are July and August. The number of rainy days (&gt;1.0 mm) per year varies from 80-120 days/year (1).</a:t>
            </a:r>
            <a:endParaRPr lang="en-US" dirty="0"/>
          </a:p>
        </p:txBody>
      </p:sp>
      <p:sp>
        <p:nvSpPr>
          <p:cNvPr id="4" name="Slide Number Placeholder 3"/>
          <p:cNvSpPr>
            <a:spLocks noGrp="1"/>
          </p:cNvSpPr>
          <p:nvPr>
            <p:ph type="sldNum" sz="quarter" idx="10"/>
          </p:nvPr>
        </p:nvSpPr>
        <p:spPr/>
        <p:txBody>
          <a:bodyPr/>
          <a:lstStyle/>
          <a:p>
            <a:fld id="{3DAA44BD-97A8-45E8-8D64-E911B031AE80}" type="slidenum">
              <a:rPr lang="en-US" smtClean="0"/>
              <a:t>6</a:t>
            </a:fld>
            <a:endParaRPr lang="en-US"/>
          </a:p>
        </p:txBody>
      </p:sp>
    </p:spTree>
    <p:extLst>
      <p:ext uri="{BB962C8B-B14F-4D97-AF65-F5344CB8AC3E}">
        <p14:creationId xmlns:p14="http://schemas.microsoft.com/office/powerpoint/2010/main" val="2609031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AA44BD-97A8-45E8-8D64-E911B031AE80}" type="slidenum">
              <a:rPr lang="en-US" smtClean="0"/>
              <a:t>15</a:t>
            </a:fld>
            <a:endParaRPr lang="en-US"/>
          </a:p>
        </p:txBody>
      </p:sp>
    </p:spTree>
    <p:extLst>
      <p:ext uri="{BB962C8B-B14F-4D97-AF65-F5344CB8AC3E}">
        <p14:creationId xmlns:p14="http://schemas.microsoft.com/office/powerpoint/2010/main" val="3124937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4E969B9-CAF7-42F7-9CDC-7969B30E0C4C}"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39B59-64E5-4B95-8101-4CE5D25F2A14}" type="slidenum">
              <a:rPr lang="en-US" smtClean="0"/>
              <a:t>‹#›</a:t>
            </a:fld>
            <a:endParaRPr lang="en-US"/>
          </a:p>
        </p:txBody>
      </p:sp>
    </p:spTree>
    <p:extLst>
      <p:ext uri="{BB962C8B-B14F-4D97-AF65-F5344CB8AC3E}">
        <p14:creationId xmlns:p14="http://schemas.microsoft.com/office/powerpoint/2010/main" val="4047055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969B9-CAF7-42F7-9CDC-7969B30E0C4C}"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39B59-64E5-4B95-8101-4CE5D25F2A14}" type="slidenum">
              <a:rPr lang="en-US" smtClean="0"/>
              <a:t>‹#›</a:t>
            </a:fld>
            <a:endParaRPr lang="en-US"/>
          </a:p>
        </p:txBody>
      </p:sp>
    </p:spTree>
    <p:extLst>
      <p:ext uri="{BB962C8B-B14F-4D97-AF65-F5344CB8AC3E}">
        <p14:creationId xmlns:p14="http://schemas.microsoft.com/office/powerpoint/2010/main" val="3293040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969B9-CAF7-42F7-9CDC-7969B30E0C4C}"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39B59-64E5-4B95-8101-4CE5D25F2A14}" type="slidenum">
              <a:rPr lang="en-US" smtClean="0"/>
              <a:t>‹#›</a:t>
            </a:fld>
            <a:endParaRPr lang="en-US"/>
          </a:p>
        </p:txBody>
      </p:sp>
    </p:spTree>
    <p:extLst>
      <p:ext uri="{BB962C8B-B14F-4D97-AF65-F5344CB8AC3E}">
        <p14:creationId xmlns:p14="http://schemas.microsoft.com/office/powerpoint/2010/main" val="420486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4E969B9-CAF7-42F7-9CDC-7969B30E0C4C}"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39B59-64E5-4B95-8101-4CE5D25F2A14}" type="slidenum">
              <a:rPr lang="en-US" smtClean="0"/>
              <a:t>‹#›</a:t>
            </a:fld>
            <a:endParaRPr lang="en-US"/>
          </a:p>
        </p:txBody>
      </p:sp>
    </p:spTree>
    <p:extLst>
      <p:ext uri="{BB962C8B-B14F-4D97-AF65-F5344CB8AC3E}">
        <p14:creationId xmlns:p14="http://schemas.microsoft.com/office/powerpoint/2010/main" val="265856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4E969B9-CAF7-42F7-9CDC-7969B30E0C4C}" type="datetimeFigureOut">
              <a:rPr lang="en-US" smtClean="0"/>
              <a:t>11/10/2017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B39B59-64E5-4B95-8101-4CE5D25F2A14}" type="slidenum">
              <a:rPr lang="en-US" smtClean="0"/>
              <a:t>‹#›</a:t>
            </a:fld>
            <a:endParaRPr lang="en-US"/>
          </a:p>
        </p:txBody>
      </p:sp>
    </p:spTree>
    <p:extLst>
      <p:ext uri="{BB962C8B-B14F-4D97-AF65-F5344CB8AC3E}">
        <p14:creationId xmlns:p14="http://schemas.microsoft.com/office/powerpoint/2010/main" val="580411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4E969B9-CAF7-42F7-9CDC-7969B30E0C4C}"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39B59-64E5-4B95-8101-4CE5D25F2A14}" type="slidenum">
              <a:rPr lang="en-US" smtClean="0"/>
              <a:t>‹#›</a:t>
            </a:fld>
            <a:endParaRPr lang="en-US"/>
          </a:p>
        </p:txBody>
      </p:sp>
    </p:spTree>
    <p:extLst>
      <p:ext uri="{BB962C8B-B14F-4D97-AF65-F5344CB8AC3E}">
        <p14:creationId xmlns:p14="http://schemas.microsoft.com/office/powerpoint/2010/main" val="1730307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4E969B9-CAF7-42F7-9CDC-7969B30E0C4C}" type="datetimeFigureOut">
              <a:rPr lang="en-US" smtClean="0"/>
              <a:t>11/10/2017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B39B59-64E5-4B95-8101-4CE5D25F2A14}" type="slidenum">
              <a:rPr lang="en-US" smtClean="0"/>
              <a:t>‹#›</a:t>
            </a:fld>
            <a:endParaRPr lang="en-US"/>
          </a:p>
        </p:txBody>
      </p:sp>
    </p:spTree>
    <p:extLst>
      <p:ext uri="{BB962C8B-B14F-4D97-AF65-F5344CB8AC3E}">
        <p14:creationId xmlns:p14="http://schemas.microsoft.com/office/powerpoint/2010/main" val="111735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4E969B9-CAF7-42F7-9CDC-7969B30E0C4C}" type="datetimeFigureOut">
              <a:rPr lang="en-US" smtClean="0"/>
              <a:t>11/10/2017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B39B59-64E5-4B95-8101-4CE5D25F2A14}" type="slidenum">
              <a:rPr lang="en-US" smtClean="0"/>
              <a:t>‹#›</a:t>
            </a:fld>
            <a:endParaRPr lang="en-US"/>
          </a:p>
        </p:txBody>
      </p:sp>
    </p:spTree>
    <p:extLst>
      <p:ext uri="{BB962C8B-B14F-4D97-AF65-F5344CB8AC3E}">
        <p14:creationId xmlns:p14="http://schemas.microsoft.com/office/powerpoint/2010/main" val="226580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E969B9-CAF7-42F7-9CDC-7969B30E0C4C}" type="datetimeFigureOut">
              <a:rPr lang="en-US" smtClean="0"/>
              <a:t>11/10/2017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B39B59-64E5-4B95-8101-4CE5D25F2A14}" type="slidenum">
              <a:rPr lang="en-US" smtClean="0"/>
              <a:t>‹#›</a:t>
            </a:fld>
            <a:endParaRPr lang="en-US"/>
          </a:p>
        </p:txBody>
      </p:sp>
    </p:spTree>
    <p:extLst>
      <p:ext uri="{BB962C8B-B14F-4D97-AF65-F5344CB8AC3E}">
        <p14:creationId xmlns:p14="http://schemas.microsoft.com/office/powerpoint/2010/main" val="2276116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969B9-CAF7-42F7-9CDC-7969B30E0C4C}"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39B59-64E5-4B95-8101-4CE5D25F2A14}" type="slidenum">
              <a:rPr lang="en-US" smtClean="0"/>
              <a:t>‹#›</a:t>
            </a:fld>
            <a:endParaRPr lang="en-US"/>
          </a:p>
        </p:txBody>
      </p:sp>
    </p:spTree>
    <p:extLst>
      <p:ext uri="{BB962C8B-B14F-4D97-AF65-F5344CB8AC3E}">
        <p14:creationId xmlns:p14="http://schemas.microsoft.com/office/powerpoint/2010/main" val="1869061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4E969B9-CAF7-42F7-9CDC-7969B30E0C4C}" type="datetimeFigureOut">
              <a:rPr lang="en-US" smtClean="0"/>
              <a:t>11/10/2017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B39B59-64E5-4B95-8101-4CE5D25F2A14}" type="slidenum">
              <a:rPr lang="en-US" smtClean="0"/>
              <a:t>‹#›</a:t>
            </a:fld>
            <a:endParaRPr lang="en-US"/>
          </a:p>
        </p:txBody>
      </p:sp>
    </p:spTree>
    <p:extLst>
      <p:ext uri="{BB962C8B-B14F-4D97-AF65-F5344CB8AC3E}">
        <p14:creationId xmlns:p14="http://schemas.microsoft.com/office/powerpoint/2010/main" val="27911161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E969B9-CAF7-42F7-9CDC-7969B30E0C4C}" type="datetimeFigureOut">
              <a:rPr lang="en-US" smtClean="0"/>
              <a:t>11/10/2017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B39B59-64E5-4B95-8101-4CE5D25F2A14}" type="slidenum">
              <a:rPr lang="en-US" smtClean="0"/>
              <a:t>‹#›</a:t>
            </a:fld>
            <a:endParaRPr lang="en-US"/>
          </a:p>
        </p:txBody>
      </p:sp>
    </p:spTree>
    <p:extLst>
      <p:ext uri="{BB962C8B-B14F-4D97-AF65-F5344CB8AC3E}">
        <p14:creationId xmlns:p14="http://schemas.microsoft.com/office/powerpoint/2010/main" val="307871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weatheronline.co.uk/weather/maps/city?3&amp;WMO=13615&amp;INFO=0&amp;PAG=0&amp;LEVEL=160" TargetMode="External"/><Relationship Id="rId3" Type="http://schemas.openxmlformats.org/officeDocument/2006/relationships/hyperlink" Target="http://dspace.epoka.edu.al/bitstream/handle/1/372/649-1923-1-PB.pdf?sequence=1" TargetMode="External"/><Relationship Id="rId7" Type="http://schemas.openxmlformats.org/officeDocument/2006/relationships/hyperlink" Target="http://sdwebx.worldbank.org/climateportal/index.cfm?page=downscaled_data_download&amp;menu=historical" TargetMode="External"/><Relationship Id="rId2" Type="http://schemas.openxmlformats.org/officeDocument/2006/relationships/hyperlink" Target="http://www.instat.gov.al/media/1285/population_of_albania_1_january_2017.pdf" TargetMode="External"/><Relationship Id="rId1" Type="http://schemas.openxmlformats.org/officeDocument/2006/relationships/slideLayout" Target="../slideLayouts/slideLayout2.xml"/><Relationship Id="rId6" Type="http://schemas.openxmlformats.org/officeDocument/2006/relationships/hyperlink" Target="http://archive.rec.org/REC/Programs/ClimateChange/Docs/country-assessment-report-albania.pdf" TargetMode="External"/><Relationship Id="rId11" Type="http://schemas.openxmlformats.org/officeDocument/2006/relationships/hyperlink" Target="http://sdwebx.worldbank.org/climateportal/index.cfm?page=country_future_climate&amp;ThisRegion=Africa&amp;ThisCcode=ALB" TargetMode="External"/><Relationship Id="rId5" Type="http://schemas.openxmlformats.org/officeDocument/2006/relationships/hyperlink" Target="http://drinkadria.fgg.uni-lj.si/externalapp/content/climate/FB11_CC_Albania_national.pdf" TargetMode="External"/><Relationship Id="rId10" Type="http://schemas.openxmlformats.org/officeDocument/2006/relationships/hyperlink" Target="https://www.eea.europa.eu/soer/countries/al/climate-change-mitigation-state-and" TargetMode="External"/><Relationship Id="rId4" Type="http://schemas.openxmlformats.org/officeDocument/2006/relationships/hyperlink" Target="https://www.climatechangepost.com/albania/biodiversity/" TargetMode="External"/><Relationship Id="rId9" Type="http://schemas.openxmlformats.org/officeDocument/2006/relationships/hyperlink" Target="https://www.meteoblue.com/en/weather/forecast/modelclimate/tirana_albania_3183875"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Climate change in Albania</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59240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40113" y="153221"/>
            <a:ext cx="10711773" cy="6280890"/>
          </a:xfrm>
          <a:prstGeom prst="rect">
            <a:avLst/>
          </a:prstGeom>
        </p:spPr>
      </p:pic>
      <p:sp>
        <p:nvSpPr>
          <p:cNvPr id="5" name="TextBox 4"/>
          <p:cNvSpPr txBox="1"/>
          <p:nvPr/>
        </p:nvSpPr>
        <p:spPr>
          <a:xfrm>
            <a:off x="4805464" y="6408797"/>
            <a:ext cx="8398213" cy="307777"/>
          </a:xfrm>
          <a:prstGeom prst="rect">
            <a:avLst/>
          </a:prstGeom>
          <a:noFill/>
        </p:spPr>
        <p:txBody>
          <a:bodyPr wrap="square" rtlCol="0">
            <a:spAutoFit/>
          </a:bodyPr>
          <a:lstStyle/>
          <a:p>
            <a:r>
              <a:rPr lang="en-US" sz="1400" dirty="0"/>
              <a:t>Source: http://drinkadria.fgg.uni-lj.si/externalapp/content/climate/FB11_CC_Albania_national.pdf</a:t>
            </a:r>
          </a:p>
        </p:txBody>
      </p:sp>
    </p:spTree>
    <p:extLst>
      <p:ext uri="{BB962C8B-B14F-4D97-AF65-F5344CB8AC3E}">
        <p14:creationId xmlns:p14="http://schemas.microsoft.com/office/powerpoint/2010/main" val="3192687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pic>
        <p:nvPicPr>
          <p:cNvPr id="8" name="Picture 7"/>
          <p:cNvPicPr>
            <a:picLocks noChangeAspect="1"/>
          </p:cNvPicPr>
          <p:nvPr/>
        </p:nvPicPr>
        <p:blipFill>
          <a:blip r:embed="rId2"/>
          <a:stretch>
            <a:fillRect/>
          </a:stretch>
        </p:blipFill>
        <p:spPr>
          <a:xfrm>
            <a:off x="-94815" y="758758"/>
            <a:ext cx="12381630" cy="5340484"/>
          </a:xfrm>
          <a:prstGeom prst="rect">
            <a:avLst/>
          </a:prstGeom>
        </p:spPr>
      </p:pic>
      <p:sp>
        <p:nvSpPr>
          <p:cNvPr id="9" name="TextBox 8"/>
          <p:cNvSpPr txBox="1"/>
          <p:nvPr/>
        </p:nvSpPr>
        <p:spPr>
          <a:xfrm>
            <a:off x="7548665" y="6459484"/>
            <a:ext cx="5583676" cy="369332"/>
          </a:xfrm>
          <a:prstGeom prst="rect">
            <a:avLst/>
          </a:prstGeom>
          <a:noFill/>
        </p:spPr>
        <p:txBody>
          <a:bodyPr wrap="square" rtlCol="0">
            <a:spAutoFit/>
          </a:bodyPr>
          <a:lstStyle/>
          <a:p>
            <a:r>
              <a:rPr lang="en-US" dirty="0" smtClean="0"/>
              <a:t>Climate change risk profile Albania: USAID 2016</a:t>
            </a:r>
            <a:endParaRPr lang="en-US" dirty="0"/>
          </a:p>
        </p:txBody>
      </p:sp>
    </p:spTree>
    <p:extLst>
      <p:ext uri="{BB962C8B-B14F-4D97-AF65-F5344CB8AC3E}">
        <p14:creationId xmlns:p14="http://schemas.microsoft.com/office/powerpoint/2010/main" val="2070893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Albania and climate change issue</a:t>
            </a:r>
            <a:endParaRPr lang="en-US" dirty="0"/>
          </a:p>
        </p:txBody>
      </p:sp>
      <p:sp>
        <p:nvSpPr>
          <p:cNvPr id="3" name="Content Placeholder 2"/>
          <p:cNvSpPr>
            <a:spLocks noGrp="1"/>
          </p:cNvSpPr>
          <p:nvPr>
            <p:ph idx="1"/>
          </p:nvPr>
        </p:nvSpPr>
        <p:spPr/>
        <p:txBody>
          <a:bodyPr/>
          <a:lstStyle/>
          <a:p>
            <a:r>
              <a:rPr lang="en-US" dirty="0"/>
              <a:t>Albania joined the United National Framework Convention on Climate Change (UNFCCC) in </a:t>
            </a:r>
            <a:r>
              <a:rPr lang="en-US" dirty="0" smtClean="0"/>
              <a:t>1995</a:t>
            </a:r>
          </a:p>
          <a:p>
            <a:r>
              <a:rPr lang="en-US" dirty="0" smtClean="0"/>
              <a:t>January 2005- Kyoto Protocol</a:t>
            </a:r>
          </a:p>
          <a:p>
            <a:r>
              <a:rPr lang="en-US" dirty="0"/>
              <a:t> First National Communication (2002) and Second National Communication (2009). The second communication focuses on the </a:t>
            </a:r>
            <a:r>
              <a:rPr lang="en-US" dirty="0" err="1"/>
              <a:t>Drini</a:t>
            </a:r>
            <a:r>
              <a:rPr lang="en-US" dirty="0"/>
              <a:t> River Cascade area. Preparation of a Third National Communication began in 2014. </a:t>
            </a:r>
          </a:p>
          <a:p>
            <a:r>
              <a:rPr lang="en-US" dirty="0"/>
              <a:t>The Ministry of Health’s Albanian Strategy for Health System Adaptation into Climate Change (2011) presents an action plan for 2011–2021.  </a:t>
            </a:r>
          </a:p>
          <a:p>
            <a:endParaRPr lang="en-US" dirty="0" smtClean="0"/>
          </a:p>
          <a:p>
            <a:endParaRPr lang="en-US" dirty="0"/>
          </a:p>
        </p:txBody>
      </p:sp>
    </p:spTree>
    <p:extLst>
      <p:ext uri="{BB962C8B-B14F-4D97-AF65-F5344CB8AC3E}">
        <p14:creationId xmlns:p14="http://schemas.microsoft.com/office/powerpoint/2010/main" val="39316009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83660"/>
            <a:ext cx="10515600" cy="5593303"/>
          </a:xfrm>
        </p:spPr>
        <p:txBody>
          <a:bodyPr/>
          <a:lstStyle/>
          <a:p>
            <a:r>
              <a:rPr lang="en-US" dirty="0"/>
              <a:t>According to the FNC Albania is a </a:t>
            </a:r>
            <a:r>
              <a:rPr lang="en-US" b="1" dirty="0"/>
              <a:t>relatively low net emitter of greenhouse gases</a:t>
            </a:r>
            <a:r>
              <a:rPr lang="en-US" dirty="0"/>
              <a:t>, with relatively low carbon dioxide (CO2) emissions per capita, mainly due to the fact that over </a:t>
            </a:r>
            <a:r>
              <a:rPr lang="en-US" b="1" dirty="0"/>
              <a:t>90 percent of electricity is generated by hydro-sources</a:t>
            </a:r>
            <a:r>
              <a:rPr lang="en-US" dirty="0"/>
              <a:t>. The energy sector contributes more than 60 percent of total emissions. Relatively high CO2 emissions per GDP are explained mainly due to high energy intensity. Based on the predictions for future emissions, by 2020 total emissions will rise by more than five times over. Although Albania has made no commitments to reduce GHG emissions, the NAP aims curb their growth. </a:t>
            </a:r>
          </a:p>
        </p:txBody>
      </p:sp>
    </p:spTree>
    <p:extLst>
      <p:ext uri="{BB962C8B-B14F-4D97-AF65-F5344CB8AC3E}">
        <p14:creationId xmlns:p14="http://schemas.microsoft.com/office/powerpoint/2010/main" val="4104166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350196" y="1825625"/>
            <a:ext cx="11003604" cy="4351338"/>
          </a:xfrm>
        </p:spPr>
        <p:txBody>
          <a:bodyPr>
            <a:normAutofit fontScale="70000" lnSpcReduction="20000"/>
          </a:bodyPr>
          <a:lstStyle/>
          <a:p>
            <a:pPr marL="514350" indent="-514350">
              <a:buFont typeface="+mj-lt"/>
              <a:buAutoNum type="arabicPeriod"/>
            </a:pPr>
            <a:r>
              <a:rPr lang="en-US" dirty="0">
                <a:hlinkClick r:id="rId2"/>
              </a:rPr>
              <a:t>http://</a:t>
            </a:r>
            <a:r>
              <a:rPr lang="en-US" dirty="0" smtClean="0">
                <a:hlinkClick r:id="rId2"/>
              </a:rPr>
              <a:t>www.instat.gov.al/media/1285/population_of_albania_1_january_2017.pdf</a:t>
            </a:r>
            <a:endParaRPr lang="en-US" dirty="0" smtClean="0"/>
          </a:p>
          <a:p>
            <a:pPr marL="514350" indent="-514350">
              <a:buFont typeface="+mj-lt"/>
              <a:buAutoNum type="arabicPeriod"/>
            </a:pPr>
            <a:r>
              <a:rPr lang="en-US" dirty="0">
                <a:hlinkClick r:id="rId3"/>
              </a:rPr>
              <a:t>http://</a:t>
            </a:r>
            <a:r>
              <a:rPr lang="en-US" dirty="0" smtClean="0">
                <a:hlinkClick r:id="rId3"/>
              </a:rPr>
              <a:t>dspace.epoka.edu.al/bitstream/handle/1/372/649-1923-1-PB.pdf?sequence=1</a:t>
            </a:r>
            <a:r>
              <a:rPr lang="en-US" dirty="0" smtClean="0"/>
              <a:t> </a:t>
            </a:r>
          </a:p>
          <a:p>
            <a:pPr marL="514350" indent="-514350">
              <a:buFont typeface="+mj-lt"/>
              <a:buAutoNum type="arabicPeriod"/>
            </a:pPr>
            <a:r>
              <a:rPr lang="en-US" dirty="0">
                <a:hlinkClick r:id="rId4"/>
              </a:rPr>
              <a:t>https://www.climatechangepost.com/albania/biodiversity</a:t>
            </a:r>
            <a:r>
              <a:rPr lang="en-US" dirty="0" smtClean="0">
                <a:hlinkClick r:id="rId4"/>
              </a:rPr>
              <a:t>/</a:t>
            </a:r>
            <a:endParaRPr lang="en-US" dirty="0"/>
          </a:p>
          <a:p>
            <a:pPr marL="514350" indent="-514350">
              <a:buFont typeface="+mj-lt"/>
              <a:buAutoNum type="arabicPeriod"/>
            </a:pPr>
            <a:r>
              <a:rPr lang="en-US" dirty="0">
                <a:hlinkClick r:id="rId5"/>
              </a:rPr>
              <a:t>http://</a:t>
            </a:r>
            <a:r>
              <a:rPr lang="en-US" dirty="0" smtClean="0">
                <a:hlinkClick r:id="rId5"/>
              </a:rPr>
              <a:t>drinkadria.fgg.uni-lj.si/externalapp/content/climate/FB11_CC_Albania_national.pdf</a:t>
            </a:r>
            <a:endParaRPr lang="en-US" dirty="0" smtClean="0"/>
          </a:p>
          <a:p>
            <a:pPr marL="514350" indent="-514350">
              <a:buFont typeface="+mj-lt"/>
              <a:buAutoNum type="arabicPeriod"/>
            </a:pPr>
            <a:r>
              <a:rPr lang="en-US" dirty="0">
                <a:hlinkClick r:id="rId6"/>
              </a:rPr>
              <a:t>http://</a:t>
            </a:r>
            <a:r>
              <a:rPr lang="en-US" dirty="0" smtClean="0">
                <a:hlinkClick r:id="rId6"/>
              </a:rPr>
              <a:t>archive.rec.org/REC/Programs/ClimateChange/Docs/country-assessment-report-albania.pdf</a:t>
            </a:r>
            <a:endParaRPr lang="en-US" dirty="0" smtClean="0"/>
          </a:p>
          <a:p>
            <a:pPr marL="514350" indent="-514350">
              <a:buFont typeface="+mj-lt"/>
              <a:buAutoNum type="arabicPeriod"/>
            </a:pPr>
            <a:r>
              <a:rPr lang="en-US" dirty="0">
                <a:hlinkClick r:id="rId7"/>
              </a:rPr>
              <a:t>http://</a:t>
            </a:r>
            <a:r>
              <a:rPr lang="en-US" dirty="0" smtClean="0">
                <a:hlinkClick r:id="rId7"/>
              </a:rPr>
              <a:t>sdwebx.worldbank.org/climateportal/index.cfm?page=downscaled_data_download&amp;menu=historical</a:t>
            </a:r>
            <a:r>
              <a:rPr lang="en-US" dirty="0" smtClean="0"/>
              <a:t> </a:t>
            </a:r>
          </a:p>
          <a:p>
            <a:pPr marL="514350" indent="-514350">
              <a:buFont typeface="+mj-lt"/>
              <a:buAutoNum type="arabicPeriod"/>
            </a:pPr>
            <a:r>
              <a:rPr lang="en-US" dirty="0">
                <a:hlinkClick r:id="rId8"/>
              </a:rPr>
              <a:t>http://</a:t>
            </a:r>
            <a:r>
              <a:rPr lang="en-US" dirty="0" smtClean="0">
                <a:hlinkClick r:id="rId8"/>
              </a:rPr>
              <a:t>www.weatheronline.co.uk/weather/maps/city?3&amp;WMO=13615&amp;INFO=0&amp;PAG=0&amp;LEVEL=160</a:t>
            </a:r>
            <a:endParaRPr lang="en-US" dirty="0" smtClean="0"/>
          </a:p>
          <a:p>
            <a:pPr marL="514350" indent="-514350">
              <a:buFont typeface="+mj-lt"/>
              <a:buAutoNum type="arabicPeriod"/>
            </a:pPr>
            <a:r>
              <a:rPr lang="en-US" dirty="0">
                <a:hlinkClick r:id="rId9"/>
              </a:rPr>
              <a:t>https://</a:t>
            </a:r>
            <a:r>
              <a:rPr lang="en-US" dirty="0" smtClean="0">
                <a:hlinkClick r:id="rId9"/>
              </a:rPr>
              <a:t>www.meteoblue.com/en/weather/forecast/modelclimate/tirana_albania_3183875</a:t>
            </a:r>
            <a:endParaRPr lang="en-US" dirty="0" smtClean="0"/>
          </a:p>
          <a:p>
            <a:pPr marL="514350" indent="-514350">
              <a:buFont typeface="+mj-lt"/>
              <a:buAutoNum type="arabicPeriod"/>
            </a:pPr>
            <a:r>
              <a:rPr lang="en-US" dirty="0">
                <a:hlinkClick r:id="rId10"/>
              </a:rPr>
              <a:t>https://</a:t>
            </a:r>
            <a:r>
              <a:rPr lang="en-US" dirty="0" smtClean="0">
                <a:hlinkClick r:id="rId10"/>
              </a:rPr>
              <a:t>www.eea.europa.eu/soer/countries/al/climate-change-mitigation-state-and</a:t>
            </a:r>
            <a:endParaRPr lang="en-US" dirty="0" smtClean="0"/>
          </a:p>
          <a:p>
            <a:pPr marL="514350" indent="-514350">
              <a:buFont typeface="+mj-lt"/>
              <a:buAutoNum type="arabicPeriod"/>
            </a:pPr>
            <a:r>
              <a:rPr lang="en-US" dirty="0">
                <a:hlinkClick r:id="rId11"/>
              </a:rPr>
              <a:t>http://</a:t>
            </a:r>
            <a:r>
              <a:rPr lang="en-US" dirty="0" smtClean="0">
                <a:hlinkClick r:id="rId11"/>
              </a:rPr>
              <a:t>sdwebx.worldbank.org/climateportal/index.cfm?page=country_future_climate&amp;ThisRegion=Africa&amp;ThisCcode=ALB</a:t>
            </a: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endParaRPr lang="en-US" dirty="0"/>
          </a:p>
        </p:txBody>
      </p:sp>
    </p:spTree>
    <p:extLst>
      <p:ext uri="{BB962C8B-B14F-4D97-AF65-F5344CB8AC3E}">
        <p14:creationId xmlns:p14="http://schemas.microsoft.com/office/powerpoint/2010/main" val="3031037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443" y="0"/>
            <a:ext cx="10925783" cy="5787857"/>
          </a:xfrm>
        </p:spPr>
        <p:txBody>
          <a:bodyPr/>
          <a:lstStyle/>
          <a:p>
            <a:pPr marL="0" indent="0" algn="ctr">
              <a:buNone/>
            </a:pPr>
            <a:endParaRPr lang="en-US" sz="4000" b="1" dirty="0" smtClean="0"/>
          </a:p>
          <a:p>
            <a:pPr marL="0" indent="0" algn="ctr">
              <a:buNone/>
            </a:pPr>
            <a:endParaRPr lang="en-US" sz="4000" b="1" dirty="0" smtClean="0"/>
          </a:p>
          <a:p>
            <a:pPr marL="0" indent="0" algn="ctr">
              <a:buNone/>
            </a:pPr>
            <a:r>
              <a:rPr lang="en-US" sz="4000" b="1" dirty="0" smtClean="0">
                <a:solidFill>
                  <a:schemeClr val="accent5">
                    <a:lumMod val="75000"/>
                  </a:schemeClr>
                </a:solidFill>
              </a:rPr>
              <a:t>FALEMINDERIT </a:t>
            </a:r>
          </a:p>
          <a:p>
            <a:pPr marL="0" indent="0" algn="ctr">
              <a:buNone/>
            </a:pPr>
            <a:r>
              <a:rPr lang="en-US" sz="4000" b="1" dirty="0" smtClean="0">
                <a:solidFill>
                  <a:schemeClr val="accent5">
                    <a:lumMod val="75000"/>
                  </a:schemeClr>
                </a:solidFill>
              </a:rPr>
              <a:t>THANK YOU </a:t>
            </a:r>
          </a:p>
          <a:p>
            <a:pPr marL="0" indent="0" algn="ctr">
              <a:buNone/>
            </a:pPr>
            <a:r>
              <a:rPr lang="en-US" sz="4000" b="1" dirty="0">
                <a:solidFill>
                  <a:schemeClr val="accent5">
                    <a:lumMod val="75000"/>
                  </a:schemeClr>
                </a:solidFill>
              </a:rPr>
              <a:t>KÖSZÖNÖM</a:t>
            </a:r>
          </a:p>
          <a:p>
            <a:pPr marL="0" indent="0">
              <a:buNone/>
            </a:pPr>
            <a:endParaRPr lang="en-US" dirty="0"/>
          </a:p>
        </p:txBody>
      </p:sp>
      <p:pic>
        <p:nvPicPr>
          <p:cNvPr id="4" name="Picture 3"/>
          <p:cNvPicPr>
            <a:picLocks noChangeAspect="1"/>
          </p:cNvPicPr>
          <p:nvPr/>
        </p:nvPicPr>
        <p:blipFill>
          <a:blip r:embed="rId3"/>
          <a:stretch>
            <a:fillRect/>
          </a:stretch>
        </p:blipFill>
        <p:spPr>
          <a:xfrm>
            <a:off x="7217923" y="2496665"/>
            <a:ext cx="3446834" cy="3446834"/>
          </a:xfrm>
          <a:prstGeom prst="rect">
            <a:avLst/>
          </a:prstGeom>
        </p:spPr>
      </p:pic>
    </p:spTree>
    <p:extLst>
      <p:ext uri="{BB962C8B-B14F-4D97-AF65-F5344CB8AC3E}">
        <p14:creationId xmlns:p14="http://schemas.microsoft.com/office/powerpoint/2010/main" val="20288789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89" y="0"/>
            <a:ext cx="10515600" cy="1325563"/>
          </a:xfrm>
        </p:spPr>
        <p:txBody>
          <a:bodyPr/>
          <a:lstStyle/>
          <a:p>
            <a:r>
              <a:rPr lang="en-US" dirty="0" smtClean="0">
                <a:latin typeface="Cambria" panose="02040503050406030204" pitchFamily="18" charset="0"/>
              </a:rPr>
              <a:t>Location &amp; characteristics</a:t>
            </a:r>
            <a:endParaRPr lang="en-US" dirty="0">
              <a:latin typeface="Cambria" panose="02040503050406030204" pitchFamily="18" charset="0"/>
            </a:endParaRPr>
          </a:p>
        </p:txBody>
      </p:sp>
      <p:sp>
        <p:nvSpPr>
          <p:cNvPr id="3" name="Content Placeholder 2"/>
          <p:cNvSpPr>
            <a:spLocks noGrp="1"/>
          </p:cNvSpPr>
          <p:nvPr>
            <p:ph idx="1"/>
          </p:nvPr>
        </p:nvSpPr>
        <p:spPr>
          <a:xfrm>
            <a:off x="214009" y="1206230"/>
            <a:ext cx="11139791" cy="4970733"/>
          </a:xfrm>
        </p:spPr>
        <p:txBody>
          <a:bodyPr/>
          <a:lstStyle/>
          <a:p>
            <a:r>
              <a:rPr lang="en-US" dirty="0" smtClean="0">
                <a:latin typeface="Cambria" panose="02040503050406030204" pitchFamily="18" charset="0"/>
              </a:rPr>
              <a:t>Southern</a:t>
            </a:r>
            <a:r>
              <a:rPr lang="en-US" dirty="0">
                <a:latin typeface="Cambria" panose="02040503050406030204" pitchFamily="18" charset="0"/>
              </a:rPr>
              <a:t> </a:t>
            </a:r>
            <a:r>
              <a:rPr lang="en-US" dirty="0" smtClean="0">
                <a:latin typeface="Cambria" panose="02040503050406030204" pitchFamily="18" charset="0"/>
              </a:rPr>
              <a:t>Europe</a:t>
            </a:r>
          </a:p>
          <a:p>
            <a:r>
              <a:rPr lang="en-US" dirty="0" smtClean="0">
                <a:latin typeface="Cambria" panose="02040503050406030204" pitchFamily="18" charset="0"/>
              </a:rPr>
              <a:t>Western </a:t>
            </a:r>
            <a:r>
              <a:rPr lang="en-US" dirty="0">
                <a:latin typeface="Cambria" panose="02040503050406030204" pitchFamily="18" charset="0"/>
              </a:rPr>
              <a:t>part of </a:t>
            </a:r>
            <a:r>
              <a:rPr lang="en-US" dirty="0" smtClean="0">
                <a:latin typeface="Cambria" panose="02040503050406030204" pitchFamily="18" charset="0"/>
              </a:rPr>
              <a:t>the Balkan </a:t>
            </a:r>
          </a:p>
          <a:p>
            <a:pPr marL="0" indent="0">
              <a:buNone/>
            </a:pPr>
            <a:r>
              <a:rPr lang="en-US" dirty="0" smtClean="0">
                <a:latin typeface="Cambria" panose="02040503050406030204" pitchFamily="18" charset="0"/>
              </a:rPr>
              <a:t>Peninsula</a:t>
            </a:r>
          </a:p>
          <a:p>
            <a:r>
              <a:rPr lang="en-US" dirty="0" smtClean="0">
                <a:latin typeface="Cambria" panose="02040503050406030204" pitchFamily="18" charset="0"/>
              </a:rPr>
              <a:t>The capital- Tirana</a:t>
            </a:r>
          </a:p>
          <a:p>
            <a:r>
              <a:rPr lang="en-US" dirty="0" smtClean="0">
                <a:latin typeface="Cambria" panose="02040503050406030204" pitchFamily="18" charset="0"/>
              </a:rPr>
              <a:t>Total surface- </a:t>
            </a:r>
            <a:r>
              <a:rPr lang="en-US" dirty="0">
                <a:latin typeface="Cambria" panose="02040503050406030204" pitchFamily="18" charset="0"/>
              </a:rPr>
              <a:t>28 748 </a:t>
            </a:r>
            <a:r>
              <a:rPr lang="en-US" dirty="0" smtClean="0">
                <a:latin typeface="Cambria" panose="02040503050406030204" pitchFamily="18" charset="0"/>
              </a:rPr>
              <a:t>km²</a:t>
            </a:r>
          </a:p>
          <a:p>
            <a:r>
              <a:rPr lang="en-US" dirty="0" smtClean="0">
                <a:latin typeface="Cambria" panose="02040503050406030204" pitchFamily="18" charset="0"/>
              </a:rPr>
              <a:t>Population: 2, 893,005 </a:t>
            </a:r>
            <a:r>
              <a:rPr lang="en-US" sz="2000" b="1" dirty="0" smtClean="0">
                <a:solidFill>
                  <a:srgbClr val="0070C0"/>
                </a:solidFill>
                <a:latin typeface="Cambria" panose="02040503050406030204" pitchFamily="18" charset="0"/>
              </a:rPr>
              <a:t>[1]</a:t>
            </a:r>
          </a:p>
          <a:p>
            <a:endParaRPr lang="en-US" dirty="0">
              <a:latin typeface="Cambria" panose="02040503050406030204" pitchFamily="18" charset="0"/>
            </a:endParaRPr>
          </a:p>
        </p:txBody>
      </p:sp>
      <p:pic>
        <p:nvPicPr>
          <p:cNvPr id="5" name="Picture 4"/>
          <p:cNvPicPr>
            <a:picLocks noChangeAspect="1"/>
          </p:cNvPicPr>
          <p:nvPr/>
        </p:nvPicPr>
        <p:blipFill>
          <a:blip r:embed="rId2"/>
          <a:stretch>
            <a:fillRect/>
          </a:stretch>
        </p:blipFill>
        <p:spPr>
          <a:xfrm>
            <a:off x="4883286" y="968140"/>
            <a:ext cx="7069656" cy="4970733"/>
          </a:xfrm>
          <a:prstGeom prst="rect">
            <a:avLst/>
          </a:prstGeom>
        </p:spPr>
      </p:pic>
      <p:sp>
        <p:nvSpPr>
          <p:cNvPr id="6" name="TextBox 5"/>
          <p:cNvSpPr txBox="1"/>
          <p:nvPr/>
        </p:nvSpPr>
        <p:spPr>
          <a:xfrm>
            <a:off x="6439710" y="6415053"/>
            <a:ext cx="7174311" cy="338554"/>
          </a:xfrm>
          <a:prstGeom prst="rect">
            <a:avLst/>
          </a:prstGeom>
          <a:noFill/>
        </p:spPr>
        <p:txBody>
          <a:bodyPr wrap="square" rtlCol="0">
            <a:spAutoFit/>
          </a:bodyPr>
          <a:lstStyle/>
          <a:p>
            <a:r>
              <a:rPr lang="en-US" sz="1600" dirty="0"/>
              <a:t>Source: http://www.countryreports.org/country/Albania/map.htm</a:t>
            </a:r>
          </a:p>
        </p:txBody>
      </p:sp>
    </p:spTree>
    <p:extLst>
      <p:ext uri="{BB962C8B-B14F-4D97-AF65-F5344CB8AC3E}">
        <p14:creationId xmlns:p14="http://schemas.microsoft.com/office/powerpoint/2010/main" val="14516089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292663"/>
            <a:ext cx="10515600" cy="1325563"/>
          </a:xfrm>
        </p:spPr>
        <p:txBody>
          <a:bodyPr/>
          <a:lstStyle/>
          <a:p>
            <a:r>
              <a:rPr lang="en-US" dirty="0" smtClean="0">
                <a:latin typeface="Cambria" panose="02040503050406030204" pitchFamily="18" charset="0"/>
              </a:rPr>
              <a:t>Albanian relief</a:t>
            </a:r>
            <a:endParaRPr lang="en-US" dirty="0">
              <a:latin typeface="Cambria" panose="02040503050406030204" pitchFamily="18" charset="0"/>
            </a:endParaRPr>
          </a:p>
        </p:txBody>
      </p:sp>
      <p:sp>
        <p:nvSpPr>
          <p:cNvPr id="3" name="Content Placeholder 2"/>
          <p:cNvSpPr>
            <a:spLocks noGrp="1"/>
          </p:cNvSpPr>
          <p:nvPr>
            <p:ph idx="1"/>
          </p:nvPr>
        </p:nvSpPr>
        <p:spPr>
          <a:xfrm>
            <a:off x="252919" y="1825625"/>
            <a:ext cx="11100881" cy="4351338"/>
          </a:xfrm>
        </p:spPr>
        <p:txBody>
          <a:bodyPr>
            <a:normAutofit/>
          </a:bodyPr>
          <a:lstStyle/>
          <a:p>
            <a:r>
              <a:rPr lang="en-US" sz="2400" dirty="0">
                <a:latin typeface="Cambria" panose="02040503050406030204" pitchFamily="18" charset="0"/>
              </a:rPr>
              <a:t>20% </a:t>
            </a:r>
            <a:r>
              <a:rPr lang="en-US" sz="2400" dirty="0" smtClean="0">
                <a:latin typeface="Cambria" panose="02040503050406030204" pitchFamily="18" charset="0"/>
              </a:rPr>
              <a:t>of territory- </a:t>
            </a:r>
            <a:r>
              <a:rPr lang="en-US" sz="2400" dirty="0">
                <a:latin typeface="Cambria" panose="02040503050406030204" pitchFamily="18" charset="0"/>
              </a:rPr>
              <a:t>coastal </a:t>
            </a:r>
            <a:r>
              <a:rPr lang="en-US" sz="2400" dirty="0" smtClean="0">
                <a:latin typeface="Cambria" panose="02040503050406030204" pitchFamily="18" charset="0"/>
              </a:rPr>
              <a:t>plains</a:t>
            </a:r>
          </a:p>
          <a:p>
            <a:r>
              <a:rPr lang="en-US" sz="2400" dirty="0" smtClean="0">
                <a:latin typeface="Cambria" panose="02040503050406030204" pitchFamily="18" charset="0"/>
              </a:rPr>
              <a:t>Remaining- </a:t>
            </a:r>
            <a:r>
              <a:rPr lang="en-US" sz="2400" dirty="0">
                <a:latin typeface="Cambria" panose="02040503050406030204" pitchFamily="18" charset="0"/>
              </a:rPr>
              <a:t>high rugged mountain </a:t>
            </a:r>
            <a:r>
              <a:rPr lang="en-US" sz="2400" dirty="0" smtClean="0">
                <a:latin typeface="Cambria" panose="02040503050406030204" pitchFamily="18" charset="0"/>
              </a:rPr>
              <a:t>ranges</a:t>
            </a:r>
          </a:p>
          <a:p>
            <a:r>
              <a:rPr lang="en-US" sz="2400" dirty="0" smtClean="0">
                <a:latin typeface="Cambria" panose="02040503050406030204" pitchFamily="18" charset="0"/>
              </a:rPr>
              <a:t>Coastline- </a:t>
            </a:r>
            <a:r>
              <a:rPr lang="en-US" sz="2400" dirty="0">
                <a:latin typeface="Cambria" panose="02040503050406030204" pitchFamily="18" charset="0"/>
              </a:rPr>
              <a:t>476 </a:t>
            </a:r>
            <a:r>
              <a:rPr lang="en-US" sz="2400" dirty="0" smtClean="0">
                <a:latin typeface="Cambria" panose="02040503050406030204" pitchFamily="18" charset="0"/>
              </a:rPr>
              <a:t>km (Adriatic and Ionian sea) </a:t>
            </a:r>
          </a:p>
          <a:p>
            <a:r>
              <a:rPr lang="en-US" sz="2400" dirty="0" smtClean="0">
                <a:latin typeface="Cambria" panose="02040503050406030204" pitchFamily="18" charset="0"/>
              </a:rPr>
              <a:t>Distinguished for biological biodiversity- due to </a:t>
            </a:r>
          </a:p>
          <a:p>
            <a:pPr marL="0" indent="0">
              <a:buNone/>
            </a:pPr>
            <a:r>
              <a:rPr lang="en-US" sz="2400" dirty="0" smtClean="0">
                <a:latin typeface="Cambria" panose="02040503050406030204" pitchFamily="18" charset="0"/>
              </a:rPr>
              <a:t>climatic, hydrological, geological, and topographical</a:t>
            </a:r>
          </a:p>
          <a:p>
            <a:pPr marL="0" indent="0">
              <a:buNone/>
            </a:pPr>
            <a:r>
              <a:rPr lang="en-US" sz="2400" dirty="0" smtClean="0">
                <a:latin typeface="Cambria" panose="02040503050406030204" pitchFamily="18" charset="0"/>
              </a:rPr>
              <a:t>conditions- 30% of flora and 42% of fauna of </a:t>
            </a:r>
            <a:r>
              <a:rPr lang="en-US" sz="2400" dirty="0" smtClean="0">
                <a:latin typeface="Cambria" panose="02040503050406030204" pitchFamily="18" charset="0"/>
              </a:rPr>
              <a:t>Europe</a:t>
            </a:r>
            <a:r>
              <a:rPr lang="en-US" sz="1800" b="1" dirty="0" smtClean="0">
                <a:solidFill>
                  <a:srgbClr val="0070C0"/>
                </a:solidFill>
                <a:latin typeface="Cambria" panose="02040503050406030204" pitchFamily="18" charset="0"/>
              </a:rPr>
              <a:t>[2</a:t>
            </a:r>
            <a:r>
              <a:rPr lang="en-US" sz="1800" b="1" dirty="0" smtClean="0">
                <a:solidFill>
                  <a:srgbClr val="0070C0"/>
                </a:solidFill>
                <a:latin typeface="Cambria" panose="02040503050406030204" pitchFamily="18" charset="0"/>
              </a:rPr>
              <a:t>] [3] </a:t>
            </a:r>
            <a:endParaRPr lang="en-US" sz="1800" b="1" dirty="0">
              <a:solidFill>
                <a:srgbClr val="0070C0"/>
              </a:solidFill>
              <a:latin typeface="Cambria" panose="02040503050406030204" pitchFamily="18" charset="0"/>
            </a:endParaRPr>
          </a:p>
          <a:p>
            <a:pPr marL="0" indent="0">
              <a:buNone/>
            </a:pPr>
            <a:endParaRPr lang="en-US" sz="2400" dirty="0">
              <a:latin typeface="Cambria" panose="02040503050406030204" pitchFamily="18" charset="0"/>
            </a:endParaRPr>
          </a:p>
        </p:txBody>
      </p:sp>
      <p:pic>
        <p:nvPicPr>
          <p:cNvPr id="4" name="Picture 3"/>
          <p:cNvPicPr>
            <a:picLocks noChangeAspect="1"/>
          </p:cNvPicPr>
          <p:nvPr/>
        </p:nvPicPr>
        <p:blipFill>
          <a:blip r:embed="rId3"/>
          <a:stretch>
            <a:fillRect/>
          </a:stretch>
        </p:blipFill>
        <p:spPr>
          <a:xfrm>
            <a:off x="8048017" y="85264"/>
            <a:ext cx="3566808" cy="6772736"/>
          </a:xfrm>
          <a:prstGeom prst="rect">
            <a:avLst/>
          </a:prstGeom>
        </p:spPr>
      </p:pic>
    </p:spTree>
    <p:extLst>
      <p:ext uri="{BB962C8B-B14F-4D97-AF65-F5344CB8AC3E}">
        <p14:creationId xmlns:p14="http://schemas.microsoft.com/office/powerpoint/2010/main" val="27113756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mbria" panose="02040503050406030204" pitchFamily="18" charset="0"/>
              </a:rPr>
              <a:t>Albania‘s climate</a:t>
            </a:r>
            <a:endParaRPr lang="en-US" dirty="0">
              <a:latin typeface="Cambria" panose="02040503050406030204" pitchFamily="18" charset="0"/>
            </a:endParaRPr>
          </a:p>
        </p:txBody>
      </p:sp>
      <p:sp>
        <p:nvSpPr>
          <p:cNvPr id="3" name="Content Placeholder 2"/>
          <p:cNvSpPr>
            <a:spLocks noGrp="1"/>
          </p:cNvSpPr>
          <p:nvPr>
            <p:ph idx="1"/>
          </p:nvPr>
        </p:nvSpPr>
        <p:spPr>
          <a:xfrm>
            <a:off x="311285" y="1825625"/>
            <a:ext cx="11042515" cy="4672452"/>
          </a:xfrm>
        </p:spPr>
        <p:txBody>
          <a:bodyPr>
            <a:normAutofit fontScale="92500" lnSpcReduction="10000"/>
          </a:bodyPr>
          <a:lstStyle/>
          <a:p>
            <a:r>
              <a:rPr lang="hu-HU" dirty="0">
                <a:latin typeface="Cambria" panose="02040503050406030204" pitchFamily="18" charset="0"/>
              </a:rPr>
              <a:t>T</a:t>
            </a:r>
            <a:r>
              <a:rPr lang="en-US" dirty="0" err="1">
                <a:latin typeface="Cambria" panose="02040503050406030204" pitchFamily="18" charset="0"/>
              </a:rPr>
              <a:t>ypically</a:t>
            </a:r>
            <a:r>
              <a:rPr lang="en-US" dirty="0">
                <a:latin typeface="Cambria" panose="02040503050406030204" pitchFamily="18" charset="0"/>
              </a:rPr>
              <a:t> subtropical Mediterranean climate</a:t>
            </a:r>
            <a:endParaRPr lang="hu-HU" dirty="0">
              <a:latin typeface="Cambria" panose="02040503050406030204" pitchFamily="18" charset="0"/>
            </a:endParaRPr>
          </a:p>
          <a:p>
            <a:r>
              <a:rPr lang="hu-HU" dirty="0">
                <a:latin typeface="Cambria" panose="02040503050406030204" pitchFamily="18" charset="0"/>
              </a:rPr>
              <a:t>Mild winters </a:t>
            </a:r>
            <a:r>
              <a:rPr lang="en-US" dirty="0">
                <a:latin typeface="Cambria" panose="02040503050406030204" pitchFamily="18" charset="0"/>
              </a:rPr>
              <a:t>with abundant precipitation</a:t>
            </a:r>
            <a:endParaRPr lang="hu-HU" dirty="0">
              <a:latin typeface="Cambria" panose="02040503050406030204" pitchFamily="18" charset="0"/>
            </a:endParaRPr>
          </a:p>
          <a:p>
            <a:r>
              <a:rPr lang="hu-HU" dirty="0">
                <a:latin typeface="Cambria" panose="02040503050406030204" pitchFamily="18" charset="0"/>
              </a:rPr>
              <a:t>H</a:t>
            </a:r>
            <a:r>
              <a:rPr lang="en-US" dirty="0" err="1">
                <a:latin typeface="Cambria" panose="02040503050406030204" pitchFamily="18" charset="0"/>
              </a:rPr>
              <a:t>ot</a:t>
            </a:r>
            <a:r>
              <a:rPr lang="en-US" dirty="0">
                <a:latin typeface="Cambria" panose="02040503050406030204" pitchFamily="18" charset="0"/>
              </a:rPr>
              <a:t>, dry </a:t>
            </a:r>
            <a:r>
              <a:rPr lang="en-US" dirty="0" smtClean="0">
                <a:latin typeface="Cambria" panose="02040503050406030204" pitchFamily="18" charset="0"/>
              </a:rPr>
              <a:t>summers</a:t>
            </a:r>
          </a:p>
          <a:p>
            <a:r>
              <a:rPr lang="en-US" dirty="0">
                <a:latin typeface="Cambria" panose="02040503050406030204" pitchFamily="18" charset="0"/>
              </a:rPr>
              <a:t>The annual mean air temperature varies </a:t>
            </a:r>
            <a:endParaRPr lang="en-US" dirty="0" smtClean="0">
              <a:latin typeface="Cambria" panose="02040503050406030204" pitchFamily="18" charset="0"/>
            </a:endParaRPr>
          </a:p>
          <a:p>
            <a:pPr marL="0" indent="0">
              <a:buNone/>
            </a:pPr>
            <a:r>
              <a:rPr lang="en-US" dirty="0" smtClean="0">
                <a:latin typeface="Cambria" panose="02040503050406030204" pitchFamily="18" charset="0"/>
              </a:rPr>
              <a:t>from </a:t>
            </a:r>
            <a:r>
              <a:rPr lang="en-US" dirty="0">
                <a:latin typeface="Cambria" panose="02040503050406030204" pitchFamily="18" charset="0"/>
              </a:rPr>
              <a:t>7°C over the highest zones up to </a:t>
            </a:r>
            <a:r>
              <a:rPr lang="en-US" dirty="0" smtClean="0">
                <a:latin typeface="Cambria" panose="02040503050406030204" pitchFamily="18" charset="0"/>
              </a:rPr>
              <a:t>15°C</a:t>
            </a:r>
          </a:p>
          <a:p>
            <a:pPr marL="0" indent="0">
              <a:buNone/>
            </a:pPr>
            <a:r>
              <a:rPr lang="en-US" dirty="0" smtClean="0">
                <a:latin typeface="Cambria" panose="02040503050406030204" pitchFamily="18" charset="0"/>
              </a:rPr>
              <a:t> </a:t>
            </a:r>
            <a:r>
              <a:rPr lang="en-US" dirty="0">
                <a:latin typeface="Cambria" panose="02040503050406030204" pitchFamily="18" charset="0"/>
              </a:rPr>
              <a:t>in the coastal zone. </a:t>
            </a:r>
            <a:endParaRPr lang="en-US" dirty="0" smtClean="0">
              <a:latin typeface="Cambria" panose="02040503050406030204" pitchFamily="18" charset="0"/>
            </a:endParaRPr>
          </a:p>
          <a:p>
            <a:pPr marL="0" indent="0">
              <a:buNone/>
            </a:pPr>
            <a:r>
              <a:rPr lang="en-US" dirty="0" smtClean="0">
                <a:latin typeface="Cambria" panose="02040503050406030204" pitchFamily="18" charset="0"/>
              </a:rPr>
              <a:t>South west: 16°C</a:t>
            </a:r>
            <a:r>
              <a:rPr lang="en-US" dirty="0">
                <a:latin typeface="Cambria" panose="02040503050406030204" pitchFamily="18" charset="0"/>
              </a:rPr>
              <a:t>. </a:t>
            </a:r>
            <a:endParaRPr lang="en-US" dirty="0" smtClean="0">
              <a:latin typeface="Cambria" panose="02040503050406030204" pitchFamily="18" charset="0"/>
            </a:endParaRPr>
          </a:p>
          <a:p>
            <a:pPr marL="0" indent="0">
              <a:buNone/>
            </a:pPr>
            <a:r>
              <a:rPr lang="en-US" dirty="0" smtClean="0">
                <a:latin typeface="Cambria" panose="02040503050406030204" pitchFamily="18" charset="0"/>
              </a:rPr>
              <a:t>Lowland: 12-14 °C</a:t>
            </a:r>
          </a:p>
          <a:p>
            <a:pPr marL="0" indent="0">
              <a:buNone/>
            </a:pPr>
            <a:r>
              <a:rPr lang="en-US" dirty="0" smtClean="0">
                <a:latin typeface="Cambria" panose="02040503050406030204" pitchFamily="18" charset="0"/>
              </a:rPr>
              <a:t>The </a:t>
            </a:r>
            <a:r>
              <a:rPr lang="en-US" dirty="0">
                <a:latin typeface="Cambria" panose="02040503050406030204" pitchFamily="18" charset="0"/>
              </a:rPr>
              <a:t>lowest recorded temperature was -25.8°C </a:t>
            </a:r>
            <a:endParaRPr lang="en-US" dirty="0" smtClean="0">
              <a:latin typeface="Cambria" panose="02040503050406030204" pitchFamily="18" charset="0"/>
            </a:endParaRPr>
          </a:p>
          <a:p>
            <a:pPr marL="0" indent="0">
              <a:buNone/>
            </a:pPr>
            <a:r>
              <a:rPr lang="en-US" dirty="0" smtClean="0">
                <a:latin typeface="Cambria" panose="02040503050406030204" pitchFamily="18" charset="0"/>
              </a:rPr>
              <a:t>and </a:t>
            </a:r>
            <a:r>
              <a:rPr lang="en-US" dirty="0">
                <a:latin typeface="Cambria" panose="02040503050406030204" pitchFamily="18" charset="0"/>
              </a:rPr>
              <a:t>the highest 43.9°C (2).</a:t>
            </a:r>
          </a:p>
          <a:p>
            <a:endParaRPr lang="en-US" dirty="0" smtClean="0">
              <a:latin typeface="Cambria" panose="02040503050406030204" pitchFamily="18" charset="0"/>
            </a:endParaRPr>
          </a:p>
          <a:p>
            <a:endParaRPr lang="hu-HU" dirty="0">
              <a:latin typeface="Cambria" panose="02040503050406030204" pitchFamily="18" charset="0"/>
            </a:endParaRPr>
          </a:p>
          <a:p>
            <a:endParaRPr lang="en-US" dirty="0">
              <a:latin typeface="Cambria" panose="02040503050406030204" pitchFamily="18" charset="0"/>
            </a:endParaRPr>
          </a:p>
        </p:txBody>
      </p:sp>
      <p:pic>
        <p:nvPicPr>
          <p:cNvPr id="7" name="Picture 6"/>
          <p:cNvPicPr>
            <a:picLocks noChangeAspect="1"/>
          </p:cNvPicPr>
          <p:nvPr/>
        </p:nvPicPr>
        <p:blipFill rotWithShape="1">
          <a:blip r:embed="rId3"/>
          <a:srcRect l="20334" t="-731" r="1"/>
          <a:stretch/>
        </p:blipFill>
        <p:spPr>
          <a:xfrm>
            <a:off x="6922110" y="365125"/>
            <a:ext cx="5426412" cy="6147969"/>
          </a:xfrm>
          <a:prstGeom prst="rect">
            <a:avLst/>
          </a:prstGeom>
        </p:spPr>
      </p:pic>
    </p:spTree>
    <p:extLst>
      <p:ext uri="{BB962C8B-B14F-4D97-AF65-F5344CB8AC3E}">
        <p14:creationId xmlns:p14="http://schemas.microsoft.com/office/powerpoint/2010/main" val="6289130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912779" y="160837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Cambria" panose="02040503050406030204" pitchFamily="18" charset="0"/>
              </a:rPr>
              <a:t>The </a:t>
            </a:r>
            <a:r>
              <a:rPr lang="en-US" b="1" dirty="0" smtClean="0">
                <a:latin typeface="Cambria" panose="02040503050406030204" pitchFamily="18" charset="0"/>
              </a:rPr>
              <a:t>western part </a:t>
            </a:r>
            <a:r>
              <a:rPr lang="en-US" dirty="0" smtClean="0">
                <a:latin typeface="Cambria" panose="02040503050406030204" pitchFamily="18" charset="0"/>
              </a:rPr>
              <a:t>of the country, which is under the influence of warm maritime air from the Adriatic and Ionian seas, has </a:t>
            </a:r>
            <a:r>
              <a:rPr lang="en-US" b="1" dirty="0" smtClean="0">
                <a:latin typeface="Cambria" panose="02040503050406030204" pitchFamily="18" charset="0"/>
              </a:rPr>
              <a:t>more-moderate temperatures </a:t>
            </a:r>
            <a:r>
              <a:rPr lang="en-US" dirty="0" smtClean="0">
                <a:latin typeface="Cambria" panose="02040503050406030204" pitchFamily="18" charset="0"/>
              </a:rPr>
              <a:t>than the rest of Albania. The </a:t>
            </a:r>
            <a:r>
              <a:rPr lang="en-US" b="1" dirty="0" smtClean="0">
                <a:latin typeface="Cambria" panose="02040503050406030204" pitchFamily="18" charset="0"/>
              </a:rPr>
              <a:t>eastern</a:t>
            </a:r>
            <a:r>
              <a:rPr lang="en-US" dirty="0" smtClean="0">
                <a:latin typeface="Cambria" panose="02040503050406030204" pitchFamily="18" charset="0"/>
              </a:rPr>
              <a:t> part of the country, on the other hand, is mainly under the influence of </a:t>
            </a:r>
            <a:r>
              <a:rPr lang="en-US" b="1" dirty="0" smtClean="0">
                <a:latin typeface="Cambria" panose="02040503050406030204" pitchFamily="18" charset="0"/>
              </a:rPr>
              <a:t>continental air </a:t>
            </a:r>
            <a:r>
              <a:rPr lang="en-US" dirty="0" smtClean="0">
                <a:latin typeface="Cambria" panose="02040503050406030204" pitchFamily="18" charset="0"/>
              </a:rPr>
              <a:t>and is characterized by </a:t>
            </a:r>
            <a:r>
              <a:rPr lang="en-US" b="1" dirty="0" smtClean="0">
                <a:latin typeface="Cambria" panose="02040503050406030204" pitchFamily="18" charset="0"/>
              </a:rPr>
              <a:t>mild summers </a:t>
            </a:r>
            <a:r>
              <a:rPr lang="en-US" dirty="0" smtClean="0">
                <a:latin typeface="Cambria" panose="02040503050406030204" pitchFamily="18" charset="0"/>
              </a:rPr>
              <a:t>(owing to the high elevations) and </a:t>
            </a:r>
            <a:r>
              <a:rPr lang="en-US" b="1" dirty="0" smtClean="0">
                <a:latin typeface="Cambria" panose="02040503050406030204" pitchFamily="18" charset="0"/>
              </a:rPr>
              <a:t>cold winters. </a:t>
            </a:r>
            <a:endParaRPr lang="en-US" b="1" dirty="0">
              <a:latin typeface="Cambria" panose="02040503050406030204" pitchFamily="18" charset="0"/>
            </a:endParaRPr>
          </a:p>
        </p:txBody>
      </p:sp>
    </p:spTree>
    <p:extLst>
      <p:ext uri="{BB962C8B-B14F-4D97-AF65-F5344CB8AC3E}">
        <p14:creationId xmlns:p14="http://schemas.microsoft.com/office/powerpoint/2010/main" val="2772851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88" y="65915"/>
            <a:ext cx="10515600" cy="1325563"/>
          </a:xfrm>
        </p:spPr>
        <p:txBody>
          <a:bodyPr/>
          <a:lstStyle/>
          <a:p>
            <a:r>
              <a:rPr lang="hu-HU" dirty="0" smtClean="0">
                <a:latin typeface="Cambria" panose="02040503050406030204" pitchFamily="18" charset="0"/>
              </a:rPr>
              <a:t>Precipitation</a:t>
            </a:r>
            <a:r>
              <a:rPr lang="en-US" dirty="0" smtClean="0">
                <a:latin typeface="Cambria" panose="02040503050406030204" pitchFamily="18" charset="0"/>
              </a:rPr>
              <a:t> (abundant) </a:t>
            </a:r>
            <a:endParaRPr lang="en-US" dirty="0">
              <a:latin typeface="Cambria" panose="02040503050406030204" pitchFamily="18" charset="0"/>
            </a:endParaRPr>
          </a:p>
        </p:txBody>
      </p:sp>
      <p:sp>
        <p:nvSpPr>
          <p:cNvPr id="3" name="Content Placeholder 2"/>
          <p:cNvSpPr>
            <a:spLocks noGrp="1"/>
          </p:cNvSpPr>
          <p:nvPr>
            <p:ph idx="1"/>
          </p:nvPr>
        </p:nvSpPr>
        <p:spPr>
          <a:xfrm>
            <a:off x="307016" y="1647304"/>
            <a:ext cx="10505872" cy="5210696"/>
          </a:xfrm>
        </p:spPr>
        <p:txBody>
          <a:bodyPr>
            <a:normAutofit/>
          </a:bodyPr>
          <a:lstStyle/>
          <a:p>
            <a:r>
              <a:rPr lang="en-US" dirty="0">
                <a:latin typeface="Cambria" panose="02040503050406030204" pitchFamily="18" charset="0"/>
              </a:rPr>
              <a:t>Total mean annual </a:t>
            </a:r>
            <a:r>
              <a:rPr lang="en-US" dirty="0" smtClean="0">
                <a:latin typeface="Cambria" panose="02040503050406030204" pitchFamily="18" charset="0"/>
              </a:rPr>
              <a:t>precipitation</a:t>
            </a:r>
            <a:r>
              <a:rPr lang="hu-HU" dirty="0" smtClean="0">
                <a:latin typeface="Cambria" panose="02040503050406030204" pitchFamily="18" charset="0"/>
              </a:rPr>
              <a:t> </a:t>
            </a:r>
            <a:r>
              <a:rPr lang="en-US" dirty="0" smtClean="0">
                <a:latin typeface="Cambria" panose="02040503050406030204" pitchFamily="18" charset="0"/>
              </a:rPr>
              <a:t>:1,485 mm/y</a:t>
            </a:r>
          </a:p>
          <a:p>
            <a:r>
              <a:rPr lang="en-US" dirty="0" smtClean="0">
                <a:latin typeface="Cambria" panose="02040503050406030204" pitchFamily="18" charset="0"/>
              </a:rPr>
              <a:t>Southeast </a:t>
            </a:r>
            <a:r>
              <a:rPr lang="en-US" dirty="0">
                <a:latin typeface="Cambria" panose="02040503050406030204" pitchFamily="18" charset="0"/>
              </a:rPr>
              <a:t>part of the country </a:t>
            </a:r>
            <a:r>
              <a:rPr lang="en-US" dirty="0" smtClean="0">
                <a:latin typeface="Cambria" panose="02040503050406030204" pitchFamily="18" charset="0"/>
              </a:rPr>
              <a:t>:600 mm</a:t>
            </a:r>
          </a:p>
          <a:p>
            <a:r>
              <a:rPr lang="en-US" dirty="0" smtClean="0">
                <a:latin typeface="Cambria" panose="02040503050406030204" pitchFamily="18" charset="0"/>
              </a:rPr>
              <a:t>The </a:t>
            </a:r>
            <a:r>
              <a:rPr lang="en-US" dirty="0">
                <a:latin typeface="Cambria" panose="02040503050406030204" pitchFamily="18" charset="0"/>
              </a:rPr>
              <a:t>highest precipitation </a:t>
            </a:r>
            <a:r>
              <a:rPr lang="en-US" dirty="0" smtClean="0">
                <a:latin typeface="Cambria" panose="02040503050406030204" pitchFamily="18" charset="0"/>
              </a:rPr>
              <a:t>: Albanian Alps: 2,800 - 3,000 mm/y</a:t>
            </a:r>
          </a:p>
          <a:p>
            <a:r>
              <a:rPr lang="en-US" dirty="0" smtClean="0">
                <a:latin typeface="Cambria" panose="02040503050406030204" pitchFamily="18" charset="0"/>
              </a:rPr>
              <a:t>Mountainous </a:t>
            </a:r>
            <a:r>
              <a:rPr lang="en-US" dirty="0">
                <a:latin typeface="Cambria" panose="02040503050406030204" pitchFamily="18" charset="0"/>
              </a:rPr>
              <a:t>southwest </a:t>
            </a:r>
            <a:r>
              <a:rPr lang="en-US" dirty="0" smtClean="0">
                <a:latin typeface="Cambria" panose="02040503050406030204" pitchFamily="18" charset="0"/>
              </a:rPr>
              <a:t>zone (abundant rainfall): 2,200 mm/y </a:t>
            </a:r>
          </a:p>
          <a:p>
            <a:r>
              <a:rPr lang="en-US" dirty="0" smtClean="0">
                <a:latin typeface="Cambria" panose="02040503050406030204" pitchFamily="18" charset="0"/>
              </a:rPr>
              <a:t>Precipitation </a:t>
            </a:r>
            <a:r>
              <a:rPr lang="en-US" dirty="0">
                <a:latin typeface="Cambria" panose="02040503050406030204" pitchFamily="18" charset="0"/>
              </a:rPr>
              <a:t>levels follow a clear annual pattern, with the maximum in winter and the minimum in summer (2)</a:t>
            </a:r>
          </a:p>
        </p:txBody>
      </p:sp>
    </p:spTree>
    <p:extLst>
      <p:ext uri="{BB962C8B-B14F-4D97-AF65-F5344CB8AC3E}">
        <p14:creationId xmlns:p14="http://schemas.microsoft.com/office/powerpoint/2010/main" val="194991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6875" y="184580"/>
            <a:ext cx="10596925" cy="5914563"/>
          </a:xfrm>
        </p:spPr>
      </p:pic>
      <p:sp>
        <p:nvSpPr>
          <p:cNvPr id="5" name="TextBox 4"/>
          <p:cNvSpPr txBox="1"/>
          <p:nvPr/>
        </p:nvSpPr>
        <p:spPr>
          <a:xfrm>
            <a:off x="7276289" y="6519446"/>
            <a:ext cx="5595026" cy="338554"/>
          </a:xfrm>
          <a:prstGeom prst="rect">
            <a:avLst/>
          </a:prstGeom>
          <a:noFill/>
        </p:spPr>
        <p:txBody>
          <a:bodyPr wrap="square" rtlCol="0">
            <a:spAutoFit/>
          </a:bodyPr>
          <a:lstStyle/>
          <a:p>
            <a:r>
              <a:rPr lang="en-US" sz="1600" dirty="0" smtClean="0"/>
              <a:t>Climate Change Knowledge Portal. The World Bank Group </a:t>
            </a:r>
            <a:endParaRPr lang="en-US" sz="1600" dirty="0"/>
          </a:p>
        </p:txBody>
      </p:sp>
    </p:spTree>
    <p:extLst>
      <p:ext uri="{BB962C8B-B14F-4D97-AF65-F5344CB8AC3E}">
        <p14:creationId xmlns:p14="http://schemas.microsoft.com/office/powerpoint/2010/main" val="29597496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363292515"/>
              </p:ext>
            </p:extLst>
          </p:nvPr>
        </p:nvGraphicFramePr>
        <p:xfrm>
          <a:off x="544749" y="505838"/>
          <a:ext cx="10847962" cy="59825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000450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3098565350"/>
              </p:ext>
            </p:extLst>
          </p:nvPr>
        </p:nvGraphicFramePr>
        <p:xfrm>
          <a:off x="408561" y="311285"/>
          <a:ext cx="11439728" cy="65467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70716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864</TotalTime>
  <Words>551</Words>
  <Application>Microsoft Office PowerPoint</Application>
  <PresentationFormat>Widescreen</PresentationFormat>
  <Paragraphs>69</Paragraphs>
  <Slides>15</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vt:lpstr>
      <vt:lpstr>Office Theme</vt:lpstr>
      <vt:lpstr>Climate change in Albania</vt:lpstr>
      <vt:lpstr>Location &amp; characteristics</vt:lpstr>
      <vt:lpstr>Albanian relief</vt:lpstr>
      <vt:lpstr>Albania‘s climate</vt:lpstr>
      <vt:lpstr>PowerPoint Presentation</vt:lpstr>
      <vt:lpstr>Precipitation (abundant) </vt:lpstr>
      <vt:lpstr>PowerPoint Presentation</vt:lpstr>
      <vt:lpstr>PowerPoint Presentation</vt:lpstr>
      <vt:lpstr>PowerPoint Presentation</vt:lpstr>
      <vt:lpstr>PowerPoint Presentation</vt:lpstr>
      <vt:lpstr>PowerPoint Presentation</vt:lpstr>
      <vt:lpstr>Albania and climate change issue</vt:lpstr>
      <vt:lpstr>PowerPoint Presentation</vt:lpstr>
      <vt:lpstr>References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Ambra Hyskaj</dc:creator>
  <cp:lastModifiedBy>Ambra Hyskaj</cp:lastModifiedBy>
  <cp:revision>27</cp:revision>
  <dcterms:created xsi:type="dcterms:W3CDTF">2017-11-08T18:45:04Z</dcterms:created>
  <dcterms:modified xsi:type="dcterms:W3CDTF">2017-11-10T07:14:37Z</dcterms:modified>
</cp:coreProperties>
</file>