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7.JPG" ContentType="image/png"/>
  <Override PartName="/ppt/media/image2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67" r:id="rId13"/>
    <p:sldId id="270" r:id="rId14"/>
    <p:sldId id="260" r:id="rId15"/>
    <p:sldId id="271" r:id="rId16"/>
    <p:sldId id="274" r:id="rId17"/>
    <p:sldId id="275" r:id="rId18"/>
    <p:sldId id="276" r:id="rId19"/>
    <p:sldId id="277" r:id="rId20"/>
    <p:sldId id="272" r:id="rId21"/>
    <p:sldId id="273" r:id="rId22"/>
    <p:sldId id="25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2EB7-E868-4B5A-BA39-3A2BBA0433F8}" type="datetimeFigureOut">
              <a:rPr lang="en-GB" smtClean="0"/>
              <a:t>26/10/2017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CAE4-8DF6-4D00-97FF-E5C83692E75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2EB7-E868-4B5A-BA39-3A2BBA0433F8}" type="datetimeFigureOut">
              <a:rPr lang="en-GB" smtClean="0"/>
              <a:t>26/10/2017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CAE4-8DF6-4D00-97FF-E5C83692E7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2EB7-E868-4B5A-BA39-3A2BBA0433F8}" type="datetimeFigureOut">
              <a:rPr lang="en-GB" smtClean="0"/>
              <a:t>26/10/2017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CAE4-8DF6-4D00-97FF-E5C83692E7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2EB7-E868-4B5A-BA39-3A2BBA0433F8}" type="datetimeFigureOut">
              <a:rPr lang="en-GB" smtClean="0"/>
              <a:t>26/10/2017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CAE4-8DF6-4D00-97FF-E5C83692E7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2EB7-E868-4B5A-BA39-3A2BBA0433F8}" type="datetimeFigureOut">
              <a:rPr lang="en-GB" smtClean="0"/>
              <a:t>26/10/2017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CAE4-8DF6-4D00-97FF-E5C83692E751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2EB7-E868-4B5A-BA39-3A2BBA0433F8}" type="datetimeFigureOut">
              <a:rPr lang="en-GB" smtClean="0"/>
              <a:t>26/10/2017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CAE4-8DF6-4D00-97FF-E5C83692E7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2EB7-E868-4B5A-BA39-3A2BBA0433F8}" type="datetimeFigureOut">
              <a:rPr lang="en-GB" smtClean="0"/>
              <a:t>26/10/2017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CAE4-8DF6-4D00-97FF-E5C83692E751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2EB7-E868-4B5A-BA39-3A2BBA0433F8}" type="datetimeFigureOut">
              <a:rPr lang="en-GB" smtClean="0"/>
              <a:t>26/10/2017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CAE4-8DF6-4D00-97FF-E5C83692E7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2EB7-E868-4B5A-BA39-3A2BBA0433F8}" type="datetimeFigureOut">
              <a:rPr lang="en-GB" smtClean="0"/>
              <a:t>26/10/2017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CAE4-8DF6-4D00-97FF-E5C83692E7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2EB7-E868-4B5A-BA39-3A2BBA0433F8}" type="datetimeFigureOut">
              <a:rPr lang="en-GB" smtClean="0"/>
              <a:t>26/10/2017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CAE4-8DF6-4D00-97FF-E5C83692E751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2EB7-E868-4B5A-BA39-3A2BBA0433F8}" type="datetimeFigureOut">
              <a:rPr lang="en-GB" smtClean="0"/>
              <a:t>26/10/2017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CAE4-8DF6-4D00-97FF-E5C83692E7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36A2EB7-E868-4B5A-BA39-3A2BBA0433F8}" type="datetimeFigureOut">
              <a:rPr lang="en-GB" smtClean="0"/>
              <a:t>26/10/2017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AB1CAE4-8DF6-4D00-97FF-E5C83692E75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met.gov.br/porta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/>
                </a:solidFill>
                <a:latin typeface="+mn-lt"/>
              </a:rPr>
              <a:t>Cerrado</a:t>
            </a:r>
            <a:r>
              <a:rPr lang="en-GB" dirty="0">
                <a:solidFill>
                  <a:schemeClr val="tx1"/>
                </a:solidFill>
                <a:latin typeface="+mn-lt"/>
              </a:rPr>
              <a:t>, the Brazilian </a:t>
            </a:r>
            <a:r>
              <a:rPr lang="en-GB" dirty="0" err="1">
                <a:solidFill>
                  <a:schemeClr val="tx1"/>
                </a:solidFill>
                <a:latin typeface="+mn-lt"/>
              </a:rPr>
              <a:t>Savanna</a:t>
            </a:r>
            <a:r>
              <a:rPr lang="en-GB" dirty="0">
                <a:latin typeface="+mn-lt"/>
              </a:rPr>
              <a:t/>
            </a:r>
            <a:br>
              <a:rPr lang="en-GB" dirty="0">
                <a:latin typeface="+mn-lt"/>
              </a:rPr>
            </a:br>
            <a:endParaRPr lang="en-GB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3933056"/>
            <a:ext cx="6400800" cy="1944216"/>
          </a:xfrm>
        </p:spPr>
        <p:txBody>
          <a:bodyPr>
            <a:normAutofit/>
          </a:bodyPr>
          <a:lstStyle/>
          <a:p>
            <a:endParaRPr lang="en-GB" dirty="0"/>
          </a:p>
          <a:p>
            <a:pPr algn="l"/>
            <a:r>
              <a:rPr lang="en-GB" dirty="0"/>
              <a:t> </a:t>
            </a:r>
            <a:r>
              <a:rPr lang="en-GB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Aa2n1150e </a:t>
            </a:r>
            <a:r>
              <a:rPr lang="en-GB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Global and regional climate change</a:t>
            </a:r>
            <a:endParaRPr lang="en-GB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GB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Matheus</a:t>
            </a:r>
            <a:r>
              <a:rPr lang="en-GB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Carlo Costa</a:t>
            </a:r>
            <a:endParaRPr lang="en-GB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2773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Brasília, the capital.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876800"/>
          </a:xfrm>
        </p:spPr>
        <p:txBody>
          <a:bodyPr/>
          <a:lstStyle/>
          <a:p>
            <a:r>
              <a:rPr lang="en-GB" dirty="0"/>
              <a:t>Brasília is the federal capital of Brazil, the city is located at the </a:t>
            </a:r>
            <a:r>
              <a:rPr lang="en-GB" dirty="0" err="1"/>
              <a:t>brazilian</a:t>
            </a:r>
            <a:r>
              <a:rPr lang="en-GB" dirty="0"/>
              <a:t> highlands in the country's </a:t>
            </a:r>
            <a:r>
              <a:rPr lang="en-GB" dirty="0" err="1"/>
              <a:t>center</a:t>
            </a:r>
            <a:r>
              <a:rPr lang="en-GB" dirty="0"/>
              <a:t>-western region</a:t>
            </a:r>
            <a:r>
              <a:rPr lang="en-GB" dirty="0" smtClean="0"/>
              <a:t>.</a:t>
            </a:r>
            <a:endParaRPr lang="en-GB" dirty="0"/>
          </a:p>
          <a:p>
            <a:r>
              <a:rPr lang="pt-BR" dirty="0" smtClean="0"/>
              <a:t>Founded in 1960.</a:t>
            </a:r>
          </a:p>
          <a:p>
            <a:r>
              <a:rPr lang="pt-BR" dirty="0" smtClean="0"/>
              <a:t>Elevation 1,172m.</a:t>
            </a:r>
          </a:p>
          <a:p>
            <a:r>
              <a:rPr lang="pt-BR" dirty="0" smtClean="0"/>
              <a:t>Population </a:t>
            </a:r>
            <a:r>
              <a:rPr lang="en-GB" dirty="0" smtClean="0"/>
              <a:t>2,977,216 inhabitants.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1484784"/>
            <a:ext cx="3272559" cy="3096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2039" y="4725144"/>
            <a:ext cx="3816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Figure 9 – Brazil map, Brasília highlighted in red.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56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39" y="404664"/>
            <a:ext cx="5624312" cy="33350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5744"/>
            <a:ext cx="3354964" cy="41937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620688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Figure 10 – Brasília maps, airplane shape is highlighted in yellow (Google maps)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486916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Figure 11 – Touristic attractions.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43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147248" cy="4776192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Two </a:t>
            </a:r>
            <a:r>
              <a:rPr lang="en-GB" dirty="0"/>
              <a:t>distinct </a:t>
            </a:r>
            <a:r>
              <a:rPr lang="en-GB" dirty="0" smtClean="0"/>
              <a:t>seasons: the</a:t>
            </a:r>
            <a:r>
              <a:rPr lang="en-GB" dirty="0"/>
              <a:t> rainy season, from October to April, and a dry season, from May to </a:t>
            </a:r>
            <a:r>
              <a:rPr lang="en-GB" dirty="0" smtClean="0"/>
              <a:t>September.</a:t>
            </a:r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average temperature is 20.6 °</a:t>
            </a:r>
            <a:r>
              <a:rPr lang="en-GB" dirty="0" smtClean="0"/>
              <a:t>C</a:t>
            </a:r>
          </a:p>
          <a:p>
            <a:endParaRPr lang="en-GB" dirty="0" smtClean="0"/>
          </a:p>
          <a:p>
            <a:r>
              <a:rPr lang="en-GB" dirty="0" smtClean="0"/>
              <a:t>September</a:t>
            </a:r>
            <a:r>
              <a:rPr lang="en-GB" dirty="0"/>
              <a:t>, at the end of the dry season, has the highest average maximum temperature, 28.3 °C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94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5" y="485236"/>
            <a:ext cx="9043455" cy="272432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2" y="3199360"/>
            <a:ext cx="4890120" cy="366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Perspective for the Future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Use of RCM (Regional Climate Models)</a:t>
            </a:r>
          </a:p>
          <a:p>
            <a:endParaRPr lang="pt-BR" dirty="0"/>
          </a:p>
          <a:p>
            <a:r>
              <a:rPr lang="en-GB" dirty="0" smtClean="0"/>
              <a:t>Reduction </a:t>
            </a:r>
            <a:r>
              <a:rPr lang="en-GB" dirty="0"/>
              <a:t>of rainfall in Amazonia as well as an small increase in rainfall in various regions of South America during </a:t>
            </a:r>
            <a:r>
              <a:rPr lang="en-GB" dirty="0" smtClean="0"/>
              <a:t>2071-2100.</a:t>
            </a:r>
          </a:p>
          <a:p>
            <a:endParaRPr lang="pt-BR" dirty="0"/>
          </a:p>
          <a:p>
            <a:r>
              <a:rPr lang="en-GB" dirty="0"/>
              <a:t>in some models increases of up to </a:t>
            </a:r>
            <a:r>
              <a:rPr lang="en-GB" dirty="0" smtClean="0"/>
              <a:t>6-8 ºC </a:t>
            </a:r>
            <a:r>
              <a:rPr lang="en-GB" dirty="0"/>
              <a:t>warmer than the present by 2100, and with the degree of warming varying among </a:t>
            </a:r>
            <a:r>
              <a:rPr lang="en-GB" dirty="0" smtClean="0"/>
              <a:t>models</a:t>
            </a:r>
          </a:p>
          <a:p>
            <a:endParaRPr lang="en-GB" dirty="0"/>
          </a:p>
          <a:p>
            <a:r>
              <a:rPr lang="en-GB" dirty="0"/>
              <a:t>The expected warming for South America varies from 1°to </a:t>
            </a:r>
            <a:r>
              <a:rPr lang="en-GB" dirty="0" smtClean="0"/>
              <a:t>4°C.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21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32656"/>
            <a:ext cx="2872351" cy="6525344"/>
          </a:xfrm>
        </p:spPr>
      </p:pic>
      <p:sp>
        <p:nvSpPr>
          <p:cNvPr id="5" name="TextBox 4"/>
          <p:cNvSpPr txBox="1"/>
          <p:nvPr/>
        </p:nvSpPr>
        <p:spPr>
          <a:xfrm>
            <a:off x="5819622" y="3645024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Figure 12. Projections of annual rainfall (mm/day) and air temperature for 2071-2100 relative to 1961-90, as produced by the ensemble of the 3 regional models: Eta CCS, RegCM3 and HadRM3P regional models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8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094820" cy="545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380" y="404664"/>
            <a:ext cx="4108083" cy="547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30120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Figure 13 – Prediction of Precipitation (Left) and Temperature anomalies (right) for Summer 2071-2100. Global Model </a:t>
            </a:r>
            <a:r>
              <a:rPr lang="en-GB" i="1" dirty="0" smtClean="0"/>
              <a:t>HadAM3P.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76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816424" cy="508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1099"/>
            <a:ext cx="3853052" cy="513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5229200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Figure 14 – Prediction of Precipitation (Left) and Temperature anomalies (right) for Autumn 2071-2100. Global Model </a:t>
            </a:r>
            <a:r>
              <a:rPr lang="en-GB" i="1" dirty="0" smtClean="0"/>
              <a:t>HadAM3P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8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67544" y="5699622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Figure 15 – Prediction of Precipitation (Left) and Temperature anomalies (right) for Winter 2071-2100. Global Model </a:t>
            </a:r>
            <a:r>
              <a:rPr lang="en-GB" i="1" dirty="0" smtClean="0"/>
              <a:t>HadAM3P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378042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351059"/>
            <a:ext cx="378042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22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53" y="332656"/>
            <a:ext cx="4173551" cy="556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04" y="332656"/>
            <a:ext cx="4247760" cy="566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2" y="580526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Figure 16 – Prediction of Precipitation (Left) and Temperature anomalies (right) for Spring 2071-2100. Global Model </a:t>
            </a:r>
            <a:r>
              <a:rPr lang="en-GB" i="1" dirty="0" smtClean="0"/>
              <a:t>HadAM3P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4127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733256"/>
            <a:ext cx="7725544" cy="432048"/>
          </a:xfrm>
        </p:spPr>
        <p:txBody>
          <a:bodyPr>
            <a:normAutofit/>
          </a:bodyPr>
          <a:lstStyle/>
          <a:p>
            <a:r>
              <a:rPr lang="pt-BR" sz="1400" dirty="0" smtClean="0">
                <a:solidFill>
                  <a:schemeClr val="tx1"/>
                </a:solidFill>
              </a:rPr>
              <a:t>Figure 1 -  Map of the brazilian biomes.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29" y="6165850"/>
            <a:ext cx="437855" cy="31115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76672"/>
            <a:ext cx="6395955" cy="45451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" y="2736295"/>
            <a:ext cx="4032448" cy="287732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3779912" y="3068960"/>
            <a:ext cx="1872208" cy="7200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308" y="476672"/>
            <a:ext cx="4980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Biomes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0975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4938531" cy="4876800"/>
          </a:xfrm>
        </p:spPr>
      </p:pic>
      <p:sp>
        <p:nvSpPr>
          <p:cNvPr id="5" name="TextBox 4"/>
          <p:cNvSpPr txBox="1"/>
          <p:nvPr/>
        </p:nvSpPr>
        <p:spPr>
          <a:xfrm>
            <a:off x="5796136" y="3284984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Figure 17 - Prediction of temperature anomalies for december 2017-January 2018 by the</a:t>
            </a:r>
            <a:r>
              <a:rPr lang="en-GB" dirty="0" smtClean="0"/>
              <a:t> National Institute of Meteorology</a:t>
            </a:r>
            <a:r>
              <a:rPr lang="pt-BR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26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4385213" cy="5733666"/>
          </a:xfrm>
        </p:spPr>
      </p:pic>
      <p:sp>
        <p:nvSpPr>
          <p:cNvPr id="5" name="TextBox 4"/>
          <p:cNvSpPr txBox="1"/>
          <p:nvPr/>
        </p:nvSpPr>
        <p:spPr>
          <a:xfrm>
            <a:off x="5292080" y="3717032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Figure 18 – Probabilistic Prediction of precipitation for december 2017-January 2018 by the</a:t>
            </a:r>
            <a:r>
              <a:rPr lang="en-GB" dirty="0" smtClean="0"/>
              <a:t> National Institute of Meteorology</a:t>
            </a:r>
            <a:r>
              <a:rPr lang="pt-BR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02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dirty="0"/>
              <a:t>Marengo (</a:t>
            </a:r>
            <a:r>
              <a:rPr lang="en-GB" sz="1400" dirty="0" smtClean="0"/>
              <a:t>2006) </a:t>
            </a:r>
            <a:r>
              <a:rPr lang="en-GB" sz="1400" dirty="0"/>
              <a:t>Regional Climate Change Scenarios for South America-The CREAS project. CPTEC/INPE</a:t>
            </a:r>
            <a:r>
              <a:rPr lang="en-GB" sz="1400" dirty="0" smtClean="0"/>
              <a:t>.</a:t>
            </a:r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r>
              <a:rPr lang="pt-BR" sz="1400" dirty="0" smtClean="0"/>
              <a:t>Ambrezzi et al (2007). Cenários regionalizados de clima no Brasil e America do Sul para o século XXI: Projeções de clima futuro usando três modelos regionais. Relatório 3.</a:t>
            </a:r>
          </a:p>
          <a:p>
            <a:pPr marL="0" indent="0">
              <a:buNone/>
            </a:pPr>
            <a:endParaRPr lang="pt-BR" sz="1400" dirty="0" smtClean="0"/>
          </a:p>
          <a:p>
            <a:pPr marL="0" indent="0">
              <a:buNone/>
            </a:pPr>
            <a:r>
              <a:rPr lang="pt-BR" sz="1400" dirty="0" smtClean="0"/>
              <a:t>Marengo J.A. Ramírez V.(2014). Caracterização </a:t>
            </a:r>
            <a:r>
              <a:rPr lang="pt-BR" sz="1400" dirty="0"/>
              <a:t>do clima no Século XX e </a:t>
            </a:r>
            <a:r>
              <a:rPr lang="pt-BR" sz="1400" dirty="0" smtClean="0"/>
              <a:t>Cenário de </a:t>
            </a:r>
            <a:r>
              <a:rPr lang="pt-BR" sz="1400" dirty="0"/>
              <a:t>Mudanças de clima para o Brasil no </a:t>
            </a:r>
            <a:r>
              <a:rPr lang="pt-BR" sz="1400" dirty="0" smtClean="0"/>
              <a:t>Século XXI </a:t>
            </a:r>
            <a:r>
              <a:rPr lang="pt-BR" sz="1400" dirty="0"/>
              <a:t>usando os modelos do </a:t>
            </a:r>
            <a:r>
              <a:rPr lang="pt-BR" sz="1400" dirty="0" smtClean="0"/>
              <a:t>IPCC-AR4.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en-GB" sz="1400" dirty="0"/>
              <a:t>NOBRE, C. A.; SALAZAR, L. F.; OYAMA, M.; CARDOSO, M.; SAMPAIO, G.; LAPOLA, D. Climate change and possible changes in the biomes of South America –Report nº 6. São Paulo, 2007.</a:t>
            </a:r>
            <a:endParaRPr lang="pt-BR" sz="1400" dirty="0"/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r>
              <a:rPr lang="en-GB" sz="1400" dirty="0" smtClean="0"/>
              <a:t>http://wwf.panda.org/what_we_do/where_we_work/cerrado/</a:t>
            </a:r>
          </a:p>
          <a:p>
            <a:endParaRPr lang="pt-BR" sz="1400" dirty="0"/>
          </a:p>
          <a:p>
            <a:pPr marL="0" indent="0">
              <a:buNone/>
            </a:pPr>
            <a:r>
              <a:rPr lang="en-GB" sz="1400" dirty="0"/>
              <a:t>http://</a:t>
            </a:r>
            <a:r>
              <a:rPr lang="en-GB" sz="1400" dirty="0" smtClean="0"/>
              <a:t>www.florestal.gov.br/snif/recursos-florestais/os-biomas-e-suas-florestas</a:t>
            </a:r>
          </a:p>
          <a:p>
            <a:endParaRPr lang="pt-BR" sz="1400" dirty="0"/>
          </a:p>
          <a:p>
            <a:pPr marL="0" indent="0">
              <a:buNone/>
            </a:pPr>
            <a:r>
              <a:rPr lang="en-GB" sz="1400" dirty="0"/>
              <a:t>NATIONAL INSTITUTE OF METEOROLOGY (</a:t>
            </a:r>
            <a:r>
              <a:rPr lang="en-GB" sz="1400" dirty="0">
                <a:hlinkClick r:id="rId2"/>
              </a:rPr>
              <a:t>www.inmet.gov.br/portal</a:t>
            </a:r>
            <a:r>
              <a:rPr lang="en-GB" sz="1400" dirty="0" smtClean="0"/>
              <a:t>)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 err="1" smtClean="0"/>
              <a:t>Gans</a:t>
            </a:r>
            <a:r>
              <a:rPr lang="en-GB" sz="1400" dirty="0" smtClean="0"/>
              <a:t> P.S. (2017)Climate </a:t>
            </a:r>
            <a:r>
              <a:rPr lang="en-GB" sz="1400" dirty="0"/>
              <a:t>in </a:t>
            </a:r>
            <a:r>
              <a:rPr lang="en-GB" sz="1400" dirty="0" err="1" smtClean="0"/>
              <a:t>Brazil:present</a:t>
            </a:r>
            <a:r>
              <a:rPr lang="en-GB" sz="1400" dirty="0" smtClean="0"/>
              <a:t> and perspective </a:t>
            </a:r>
            <a:r>
              <a:rPr lang="en-GB" sz="1400" dirty="0"/>
              <a:t>for </a:t>
            </a:r>
            <a:r>
              <a:rPr lang="en-GB" sz="1400" dirty="0" smtClean="0"/>
              <a:t>the future.</a:t>
            </a:r>
            <a:endParaRPr lang="pt-BR" sz="1400" dirty="0" smtClean="0"/>
          </a:p>
          <a:p>
            <a:endParaRPr lang="en-GB" sz="1400" dirty="0" smtClean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717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935" y="1484784"/>
            <a:ext cx="8507288" cy="489654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Covering 2 million km</a:t>
            </a:r>
            <a:r>
              <a:rPr lang="en-GB" baseline="30000" dirty="0"/>
              <a:t>2</a:t>
            </a:r>
            <a:r>
              <a:rPr lang="en-GB" dirty="0"/>
              <a:t>, or 21% of the country's territory, the </a:t>
            </a:r>
            <a:r>
              <a:rPr lang="en-GB" dirty="0" err="1"/>
              <a:t>Cerrado</a:t>
            </a:r>
            <a:r>
              <a:rPr lang="en-GB" dirty="0"/>
              <a:t> is the second largest vegetation type in Brazil after the Amazon. </a:t>
            </a:r>
            <a:r>
              <a:rPr lang="pt-BR" dirty="0" smtClean="0"/>
              <a:t>(</a:t>
            </a:r>
            <a:r>
              <a:rPr lang="en-GB" dirty="0" smtClean="0"/>
              <a:t>The </a:t>
            </a:r>
            <a:r>
              <a:rPr lang="en-GB" dirty="0"/>
              <a:t>area is equivalent to the size of England, France, Germany, Italy and Spain </a:t>
            </a:r>
            <a:r>
              <a:rPr lang="en-GB" dirty="0" smtClean="0"/>
              <a:t>combined).</a:t>
            </a:r>
            <a:r>
              <a:rPr lang="en-GB" dirty="0"/>
              <a:t>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More </a:t>
            </a:r>
            <a:r>
              <a:rPr lang="en-GB" dirty="0"/>
              <a:t>than 1,600 species of mammals, birds and reptiles have been identified in the </a:t>
            </a:r>
            <a:r>
              <a:rPr lang="en-GB" dirty="0" err="1"/>
              <a:t>Cerrado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pt-BR" dirty="0" smtClean="0"/>
              <a:t>Today approximately </a:t>
            </a:r>
            <a:r>
              <a:rPr lang="en-GB" dirty="0" smtClean="0"/>
              <a:t>29.8 million people lives in the savannah (16,2% of the </a:t>
            </a:r>
            <a:r>
              <a:rPr lang="en-GB" dirty="0" err="1" smtClean="0"/>
              <a:t>brazilian</a:t>
            </a:r>
            <a:r>
              <a:rPr lang="en-GB" dirty="0" smtClean="0"/>
              <a:t> population).</a:t>
            </a:r>
          </a:p>
          <a:p>
            <a:endParaRPr lang="pt-BR" dirty="0"/>
          </a:p>
          <a:p>
            <a:r>
              <a:rPr lang="en-GB" dirty="0"/>
              <a:t>The capital of Brazil, </a:t>
            </a:r>
            <a:r>
              <a:rPr lang="en-GB" dirty="0" smtClean="0"/>
              <a:t>Brasilia is located in the heart of the </a:t>
            </a:r>
            <a:r>
              <a:rPr lang="en-GB" dirty="0" err="1" smtClean="0"/>
              <a:t>cerrado</a:t>
            </a:r>
            <a:r>
              <a:rPr lang="en-GB" dirty="0" smtClean="0"/>
              <a:t>.</a:t>
            </a:r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40935" y="500701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Cerrado, Brazilian Savannah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793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12296"/>
          </a:xfrm>
        </p:spPr>
        <p:txBody>
          <a:bodyPr/>
          <a:lstStyle/>
          <a:p>
            <a:r>
              <a:rPr lang="en-GB" dirty="0"/>
              <a:t>Only 20% of the </a:t>
            </a:r>
            <a:r>
              <a:rPr lang="en-GB" dirty="0" err="1"/>
              <a:t>Cerrado's</a:t>
            </a:r>
            <a:r>
              <a:rPr lang="en-GB" dirty="0"/>
              <a:t> original vegetation remains intact; less than 3% of the area is currently protected by law</a:t>
            </a:r>
            <a:r>
              <a:rPr lang="en-GB" dirty="0" smtClean="0"/>
              <a:t>.</a:t>
            </a:r>
          </a:p>
          <a:p>
            <a:endParaRPr lang="pt-BR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20889"/>
            <a:ext cx="4345454" cy="3259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4320480" cy="3240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5805264"/>
            <a:ext cx="8521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Figure 2 – Left: Single tree preserved in a soy plantation. Right: Fire in the cerrado.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95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Climate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3446866" cy="4876800"/>
          </a:xfrm>
        </p:spPr>
        <p:txBody>
          <a:bodyPr/>
          <a:lstStyle/>
          <a:p>
            <a:pPr algn="just"/>
            <a:r>
              <a:rPr lang="pt-BR" dirty="0" smtClean="0"/>
              <a:t>The climate in the midwest part where the cerrado is situated is humid tropical with seasonal rains.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386" y="764704"/>
            <a:ext cx="5445614" cy="547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6242398"/>
            <a:ext cx="565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Figure 4 – Brazil Climate.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46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42" y="404664"/>
            <a:ext cx="4582658" cy="554461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8" y="404664"/>
            <a:ext cx="4651856" cy="32403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49" y="3861048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Figure 4 – Annual average maximum, mean and minimum temperature in four meteorological stations.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5949280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Figure 5 – Average maximum temperature a)Summer b) Spring</a:t>
            </a:r>
          </a:p>
          <a:p>
            <a:r>
              <a:rPr lang="pt-BR" dirty="0" smtClean="0"/>
              <a:t>c) Winter d)Autumn </a:t>
            </a:r>
            <a:r>
              <a:rPr lang="pt-BR" dirty="0" smtClean="0"/>
              <a:t>period 1961-1990</a:t>
            </a:r>
            <a:r>
              <a:rPr lang="pt-BR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52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0688"/>
            <a:ext cx="4355975" cy="253867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410" y="332656"/>
            <a:ext cx="4946455" cy="5976664"/>
          </a:xfrm>
        </p:spPr>
      </p:pic>
      <p:sp>
        <p:nvSpPr>
          <p:cNvPr id="9" name="TextBox 8"/>
          <p:cNvSpPr txBox="1"/>
          <p:nvPr/>
        </p:nvSpPr>
        <p:spPr>
          <a:xfrm>
            <a:off x="683568" y="5661248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Figure 6 – Average minimum temperature a)Summer b) Spring</a:t>
            </a:r>
          </a:p>
          <a:p>
            <a:r>
              <a:rPr lang="pt-BR" dirty="0" smtClean="0"/>
              <a:t>c) Winter d)Autumn period 1961-1990.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386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4410505"/>
          </a:xfrm>
        </p:spPr>
      </p:pic>
      <p:sp>
        <p:nvSpPr>
          <p:cNvPr id="6" name="TextBox 5"/>
          <p:cNvSpPr txBox="1"/>
          <p:nvPr/>
        </p:nvSpPr>
        <p:spPr>
          <a:xfrm>
            <a:off x="179512" y="4941169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Figure 7 – Average temperature (left) and Temperature anomalies (right), </a:t>
            </a:r>
            <a:endParaRPr lang="en-GB" dirty="0"/>
          </a:p>
          <a:p>
            <a:r>
              <a:rPr lang="en-GB" dirty="0"/>
              <a:t>National Institute of Meteorology (www.inmet.gov.br/portal</a:t>
            </a:r>
            <a:r>
              <a:rPr lang="en-GB" dirty="0" smtClean="0"/>
              <a:t>).</a:t>
            </a:r>
            <a:r>
              <a:rPr lang="pt-BR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583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06648" cy="4392488"/>
          </a:xfrm>
        </p:spPr>
      </p:pic>
      <p:sp>
        <p:nvSpPr>
          <p:cNvPr id="7" name="TextBox 6"/>
          <p:cNvSpPr txBox="1"/>
          <p:nvPr/>
        </p:nvSpPr>
        <p:spPr>
          <a:xfrm>
            <a:off x="251520" y="494116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Figure 8 – Total cumulative (left) and anomalies (right) precipitations maps. </a:t>
            </a:r>
            <a:r>
              <a:rPr lang="en-GB" dirty="0" smtClean="0"/>
              <a:t>National Institute of Meteorology (www.inmet.gov.br/portal).</a:t>
            </a:r>
            <a:r>
              <a:rPr lang="pt-BR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3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304</TotalTime>
  <Words>656</Words>
  <Application>Microsoft Office PowerPoint</Application>
  <PresentationFormat>On-screen Show (4:3)</PresentationFormat>
  <Paragraphs>76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Clarity</vt:lpstr>
      <vt:lpstr>Cerrado, the Brazilian Savanna </vt:lpstr>
      <vt:lpstr>Figure 1 -  Map of the brazilian biomes.</vt:lpstr>
      <vt:lpstr>PowerPoint Presentation</vt:lpstr>
      <vt:lpstr>PowerPoint Presentation</vt:lpstr>
      <vt:lpstr>Climate</vt:lpstr>
      <vt:lpstr>PowerPoint Presentation</vt:lpstr>
      <vt:lpstr>PowerPoint Presentation</vt:lpstr>
      <vt:lpstr>PowerPoint Presentation</vt:lpstr>
      <vt:lpstr>PowerPoint Presentation</vt:lpstr>
      <vt:lpstr>Brasília, the capital.</vt:lpstr>
      <vt:lpstr>PowerPoint Presentation</vt:lpstr>
      <vt:lpstr>PowerPoint Presentation</vt:lpstr>
      <vt:lpstr>PowerPoint Presentation</vt:lpstr>
      <vt:lpstr>Perspective for the Future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Cerrado, the Brazilian Savanna</dc:title>
  <dc:creator>dell</dc:creator>
  <cp:lastModifiedBy>dell</cp:lastModifiedBy>
  <cp:revision>24</cp:revision>
  <dcterms:created xsi:type="dcterms:W3CDTF">2017-10-26T15:29:32Z</dcterms:created>
  <dcterms:modified xsi:type="dcterms:W3CDTF">2017-10-26T20:34:16Z</dcterms:modified>
</cp:coreProperties>
</file>