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C276C-ED6A-4876-A2AB-51E5173C628F}" type="datetimeFigureOut">
              <a:rPr lang="hu-HU" smtClean="0"/>
              <a:pPr/>
              <a:t>2022. 10. 14.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FE64C-B9BD-4780-ACDB-3AD05D7192F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C276C-ED6A-4876-A2AB-51E5173C628F}" type="datetimeFigureOut">
              <a:rPr lang="hu-HU" smtClean="0"/>
              <a:pPr/>
              <a:t>2022. 10. 14.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FE64C-B9BD-4780-ACDB-3AD05D7192F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C276C-ED6A-4876-A2AB-51E5173C628F}" type="datetimeFigureOut">
              <a:rPr lang="hu-HU" smtClean="0"/>
              <a:pPr/>
              <a:t>2022. 10. 14.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FE64C-B9BD-4780-ACDB-3AD05D7192F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C276C-ED6A-4876-A2AB-51E5173C628F}" type="datetimeFigureOut">
              <a:rPr lang="hu-HU" smtClean="0"/>
              <a:pPr/>
              <a:t>2022. 10. 14.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FE64C-B9BD-4780-ACDB-3AD05D7192F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C276C-ED6A-4876-A2AB-51E5173C628F}" type="datetimeFigureOut">
              <a:rPr lang="hu-HU" smtClean="0"/>
              <a:pPr/>
              <a:t>2022. 10. 14.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FE64C-B9BD-4780-ACDB-3AD05D7192F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C276C-ED6A-4876-A2AB-51E5173C628F}" type="datetimeFigureOut">
              <a:rPr lang="hu-HU" smtClean="0"/>
              <a:pPr/>
              <a:t>2022. 10. 14.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FE64C-B9BD-4780-ACDB-3AD05D7192F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C276C-ED6A-4876-A2AB-51E5173C628F}" type="datetimeFigureOut">
              <a:rPr lang="hu-HU" smtClean="0"/>
              <a:pPr/>
              <a:t>2022. 10. 14.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FE64C-B9BD-4780-ACDB-3AD05D7192F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C276C-ED6A-4876-A2AB-51E5173C628F}" type="datetimeFigureOut">
              <a:rPr lang="hu-HU" smtClean="0"/>
              <a:pPr/>
              <a:t>2022. 10. 14.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FE64C-B9BD-4780-ACDB-3AD05D7192F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C276C-ED6A-4876-A2AB-51E5173C628F}" type="datetimeFigureOut">
              <a:rPr lang="hu-HU" smtClean="0"/>
              <a:pPr/>
              <a:t>2022. 10. 14.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FE64C-B9BD-4780-ACDB-3AD05D7192F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C276C-ED6A-4876-A2AB-51E5173C628F}" type="datetimeFigureOut">
              <a:rPr lang="hu-HU" smtClean="0"/>
              <a:pPr/>
              <a:t>2022. 10. 14.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FE64C-B9BD-4780-ACDB-3AD05D7192F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C276C-ED6A-4876-A2AB-51E5173C628F}" type="datetimeFigureOut">
              <a:rPr lang="hu-HU" smtClean="0"/>
              <a:pPr/>
              <a:t>2022. 10. 14.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FE64C-B9BD-4780-ACDB-3AD05D7192F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C276C-ED6A-4876-A2AB-51E5173C628F}" type="datetimeFigureOut">
              <a:rPr lang="hu-HU" smtClean="0"/>
              <a:pPr/>
              <a:t>2022. 10. 14.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FE64C-B9BD-4780-ACDB-3AD05D7192F8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zis 3"/>
          <p:cNvSpPr/>
          <p:nvPr/>
        </p:nvSpPr>
        <p:spPr>
          <a:xfrm>
            <a:off x="3707904" y="476672"/>
            <a:ext cx="1296144" cy="38742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4067944" y="47667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00B050"/>
                </a:solidFill>
              </a:rPr>
              <a:t>PRCP</a:t>
            </a:r>
            <a:endParaRPr lang="hu-HU" dirty="0">
              <a:solidFill>
                <a:srgbClr val="00B050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8172400" y="260648"/>
            <a:ext cx="7680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00B050"/>
                </a:solidFill>
              </a:rPr>
              <a:t>IRG</a:t>
            </a:r>
            <a:endParaRPr lang="hu-HU" dirty="0">
              <a:solidFill>
                <a:srgbClr val="00B050"/>
              </a:solidFill>
            </a:endParaRPr>
          </a:p>
        </p:txBody>
      </p:sp>
      <p:cxnSp>
        <p:nvCxnSpPr>
          <p:cNvPr id="10" name="Egyenes összekötő nyíllal 9"/>
          <p:cNvCxnSpPr>
            <a:stCxn id="4" idx="4"/>
          </p:cNvCxnSpPr>
          <p:nvPr/>
        </p:nvCxnSpPr>
        <p:spPr>
          <a:xfrm flipH="1">
            <a:off x="971600" y="864096"/>
            <a:ext cx="3384376" cy="2420888"/>
          </a:xfrm>
          <a:prstGeom prst="straightConnector1">
            <a:avLst/>
          </a:prstGeom>
          <a:ln w="15875"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églalap 11"/>
          <p:cNvSpPr/>
          <p:nvPr/>
        </p:nvSpPr>
        <p:spPr>
          <a:xfrm>
            <a:off x="539552" y="3284984"/>
            <a:ext cx="1536171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Szövegdoboz 12"/>
          <p:cNvSpPr txBox="1"/>
          <p:nvPr/>
        </p:nvSpPr>
        <p:spPr>
          <a:xfrm>
            <a:off x="827584" y="3356992"/>
            <a:ext cx="13441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/>
              <a:t>SNOWW</a:t>
            </a:r>
            <a:endParaRPr lang="hu-HU" sz="1600" dirty="0"/>
          </a:p>
        </p:txBody>
      </p:sp>
      <p:sp>
        <p:nvSpPr>
          <p:cNvPr id="15" name="Téglalap 14"/>
          <p:cNvSpPr/>
          <p:nvPr/>
        </p:nvSpPr>
        <p:spPr>
          <a:xfrm>
            <a:off x="539553" y="3717032"/>
            <a:ext cx="6528726" cy="23042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Téglalap 16"/>
          <p:cNvSpPr/>
          <p:nvPr/>
        </p:nvSpPr>
        <p:spPr>
          <a:xfrm>
            <a:off x="3707904" y="3284984"/>
            <a:ext cx="1440160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Téglalap 17"/>
          <p:cNvSpPr/>
          <p:nvPr/>
        </p:nvSpPr>
        <p:spPr>
          <a:xfrm>
            <a:off x="2195736" y="3284984"/>
            <a:ext cx="1344149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Szövegdoboz 18"/>
          <p:cNvSpPr txBox="1"/>
          <p:nvPr/>
        </p:nvSpPr>
        <p:spPr>
          <a:xfrm>
            <a:off x="2267744" y="3356992"/>
            <a:ext cx="15361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/>
              <a:t>CANOPYW</a:t>
            </a:r>
            <a:endParaRPr lang="hu-HU" sz="1600" dirty="0"/>
          </a:p>
        </p:txBody>
      </p:sp>
      <p:cxnSp>
        <p:nvCxnSpPr>
          <p:cNvPr id="24" name="Egyenes összekötő 23"/>
          <p:cNvCxnSpPr>
            <a:stCxn id="4" idx="4"/>
          </p:cNvCxnSpPr>
          <p:nvPr/>
        </p:nvCxnSpPr>
        <p:spPr>
          <a:xfrm>
            <a:off x="4355976" y="864096"/>
            <a:ext cx="576064" cy="486054"/>
          </a:xfrm>
          <a:prstGeom prst="line">
            <a:avLst/>
          </a:prstGeom>
          <a:ln w="15875"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zövegdoboz 24"/>
          <p:cNvSpPr txBox="1"/>
          <p:nvPr/>
        </p:nvSpPr>
        <p:spPr>
          <a:xfrm>
            <a:off x="8351912" y="5157192"/>
            <a:ext cx="792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>
                <a:solidFill>
                  <a:srgbClr val="00B050"/>
                </a:solidFill>
              </a:rPr>
              <a:t>G</a:t>
            </a:r>
            <a:r>
              <a:rPr lang="hu-HU" sz="1600" dirty="0" smtClean="0">
                <a:solidFill>
                  <a:srgbClr val="00B050"/>
                </a:solidFill>
              </a:rPr>
              <a:t>W</a:t>
            </a:r>
            <a:endParaRPr lang="hu-HU" sz="1600" dirty="0">
              <a:solidFill>
                <a:srgbClr val="00B050"/>
              </a:solidFill>
            </a:endParaRPr>
          </a:p>
        </p:txBody>
      </p:sp>
      <p:sp>
        <p:nvSpPr>
          <p:cNvPr id="29" name="Szövegdoboz 28"/>
          <p:cNvSpPr txBox="1"/>
          <p:nvPr/>
        </p:nvSpPr>
        <p:spPr>
          <a:xfrm>
            <a:off x="4139952" y="1124744"/>
            <a:ext cx="432048" cy="246221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000" b="1" dirty="0" err="1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T</a:t>
            </a:r>
            <a:r>
              <a:rPr lang="hu-HU" sz="1000" b="1" baseline="-25000" dirty="0" err="1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avg</a:t>
            </a:r>
            <a:r>
              <a:rPr lang="hu-HU" sz="1000" b="1" dirty="0" smtClean="0">
                <a:solidFill>
                  <a:schemeClr val="bg2">
                    <a:lumMod val="25000"/>
                  </a:schemeClr>
                </a:solidFill>
                <a:cs typeface="Arial" pitchFamily="34" charset="0"/>
              </a:rPr>
              <a:t> </a:t>
            </a:r>
            <a:endParaRPr lang="hu-HU" sz="1000" b="1" dirty="0">
              <a:solidFill>
                <a:schemeClr val="bg2">
                  <a:lumMod val="25000"/>
                </a:schemeClr>
              </a:solidFill>
              <a:cs typeface="Arial" pitchFamily="34" charset="0"/>
            </a:endParaRPr>
          </a:p>
        </p:txBody>
      </p:sp>
      <p:cxnSp>
        <p:nvCxnSpPr>
          <p:cNvPr id="30" name="Egyenes összekötő nyíllal 29"/>
          <p:cNvCxnSpPr/>
          <p:nvPr/>
        </p:nvCxnSpPr>
        <p:spPr>
          <a:xfrm>
            <a:off x="5436096" y="1916832"/>
            <a:ext cx="1944216" cy="0"/>
          </a:xfrm>
          <a:prstGeom prst="straightConnector1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Szövegdoboz 34"/>
          <p:cNvSpPr txBox="1"/>
          <p:nvPr/>
        </p:nvSpPr>
        <p:spPr>
          <a:xfrm>
            <a:off x="4499992" y="1628800"/>
            <a:ext cx="864096" cy="246221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LAI</a:t>
            </a:r>
            <a:endParaRPr lang="hu-HU" sz="10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</p:txBody>
      </p:sp>
      <p:cxnSp>
        <p:nvCxnSpPr>
          <p:cNvPr id="42" name="Egyenes összekötő nyíllal 41"/>
          <p:cNvCxnSpPr/>
          <p:nvPr/>
        </p:nvCxnSpPr>
        <p:spPr>
          <a:xfrm flipH="1">
            <a:off x="2339752" y="1340768"/>
            <a:ext cx="2592290" cy="1944216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gyenes összekötő 45"/>
          <p:cNvCxnSpPr/>
          <p:nvPr/>
        </p:nvCxnSpPr>
        <p:spPr>
          <a:xfrm>
            <a:off x="4932040" y="1340768"/>
            <a:ext cx="504056" cy="576064"/>
          </a:xfrm>
          <a:prstGeom prst="line">
            <a:avLst/>
          </a:prstGeom>
          <a:ln w="15875"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Szövegdoboz 52"/>
          <p:cNvSpPr txBox="1"/>
          <p:nvPr/>
        </p:nvSpPr>
        <p:spPr>
          <a:xfrm>
            <a:off x="3563888" y="4869160"/>
            <a:ext cx="2952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/>
              <a:t>SOILW:</a:t>
            </a:r>
          </a:p>
          <a:p>
            <a:r>
              <a:rPr lang="hu-HU" sz="1600" dirty="0" smtClean="0"/>
              <a:t>9 </a:t>
            </a:r>
            <a:r>
              <a:rPr lang="hu-HU" sz="1600" dirty="0" err="1" smtClean="0"/>
              <a:t>active</a:t>
            </a:r>
            <a:r>
              <a:rPr lang="hu-HU" sz="1600" dirty="0" smtClean="0"/>
              <a:t> </a:t>
            </a:r>
            <a:r>
              <a:rPr lang="hu-HU" sz="1600" dirty="0" err="1" smtClean="0"/>
              <a:t>layer</a:t>
            </a:r>
            <a:r>
              <a:rPr lang="hu-HU" sz="1600" dirty="0" smtClean="0"/>
              <a:t> (0-4 m)</a:t>
            </a:r>
          </a:p>
          <a:p>
            <a:r>
              <a:rPr lang="hu-HU" sz="1600" dirty="0" smtClean="0"/>
              <a:t>1 </a:t>
            </a:r>
            <a:r>
              <a:rPr lang="hu-HU" sz="1600" dirty="0" err="1" smtClean="0"/>
              <a:t>boundary</a:t>
            </a:r>
            <a:r>
              <a:rPr lang="hu-HU" sz="1600" dirty="0" smtClean="0"/>
              <a:t> </a:t>
            </a:r>
            <a:r>
              <a:rPr lang="hu-HU" sz="1600" dirty="0" err="1" smtClean="0"/>
              <a:t>layer</a:t>
            </a:r>
            <a:r>
              <a:rPr lang="hu-HU" sz="1600" dirty="0" smtClean="0"/>
              <a:t> (4-10m)</a:t>
            </a:r>
            <a:endParaRPr lang="hu-HU" sz="1600" dirty="0"/>
          </a:p>
        </p:txBody>
      </p:sp>
      <p:cxnSp>
        <p:nvCxnSpPr>
          <p:cNvPr id="57" name="Egyenes összekötő nyíllal 56"/>
          <p:cNvCxnSpPr/>
          <p:nvPr/>
        </p:nvCxnSpPr>
        <p:spPr>
          <a:xfrm>
            <a:off x="5436096" y="1916832"/>
            <a:ext cx="0" cy="1296144"/>
          </a:xfrm>
          <a:prstGeom prst="straightConnector1">
            <a:avLst/>
          </a:prstGeom>
          <a:ln w="15875"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Szövegdoboz 64"/>
          <p:cNvSpPr txBox="1"/>
          <p:nvPr/>
        </p:nvSpPr>
        <p:spPr>
          <a:xfrm rot="19424293">
            <a:off x="1835696" y="1772816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dirty="0" err="1" smtClean="0">
                <a:solidFill>
                  <a:srgbClr val="0070C0"/>
                </a:solidFill>
              </a:rPr>
              <a:t>prcp</a:t>
            </a:r>
            <a:r>
              <a:rPr lang="hu-HU" sz="1000" dirty="0" smtClean="0">
                <a:solidFill>
                  <a:srgbClr val="0070C0"/>
                </a:solidFill>
              </a:rPr>
              <a:t>_</a:t>
            </a:r>
            <a:r>
              <a:rPr lang="hu-HU" sz="1000" dirty="0" err="1" smtClean="0">
                <a:solidFill>
                  <a:srgbClr val="0070C0"/>
                </a:solidFill>
              </a:rPr>
              <a:t>to</a:t>
            </a:r>
            <a:r>
              <a:rPr lang="hu-HU" sz="1000" dirty="0" smtClean="0">
                <a:solidFill>
                  <a:srgbClr val="0070C0"/>
                </a:solidFill>
              </a:rPr>
              <a:t>_</a:t>
            </a:r>
            <a:r>
              <a:rPr lang="hu-HU" sz="1000" dirty="0" err="1" smtClean="0">
                <a:solidFill>
                  <a:srgbClr val="0070C0"/>
                </a:solidFill>
              </a:rPr>
              <a:t>snoww</a:t>
            </a:r>
            <a:endParaRPr lang="hu-HU" sz="1000" dirty="0">
              <a:solidFill>
                <a:srgbClr val="0070C0"/>
              </a:solidFill>
            </a:endParaRPr>
          </a:p>
        </p:txBody>
      </p:sp>
      <p:sp>
        <p:nvSpPr>
          <p:cNvPr id="66" name="Szövegdoboz 65"/>
          <p:cNvSpPr txBox="1"/>
          <p:nvPr/>
        </p:nvSpPr>
        <p:spPr>
          <a:xfrm rot="19411522">
            <a:off x="2729451" y="2072175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dirty="0" err="1" smtClean="0">
                <a:solidFill>
                  <a:srgbClr val="0070C0"/>
                </a:solidFill>
              </a:rPr>
              <a:t>prcp</a:t>
            </a:r>
            <a:r>
              <a:rPr lang="hu-HU" sz="1000" dirty="0" smtClean="0">
                <a:solidFill>
                  <a:srgbClr val="0070C0"/>
                </a:solidFill>
              </a:rPr>
              <a:t>_</a:t>
            </a:r>
            <a:r>
              <a:rPr lang="hu-HU" sz="1000" dirty="0" err="1" smtClean="0">
                <a:solidFill>
                  <a:srgbClr val="0070C0"/>
                </a:solidFill>
              </a:rPr>
              <a:t>to</a:t>
            </a:r>
            <a:r>
              <a:rPr lang="hu-HU" sz="1000" dirty="0" smtClean="0">
                <a:solidFill>
                  <a:srgbClr val="0070C0"/>
                </a:solidFill>
              </a:rPr>
              <a:t>_</a:t>
            </a:r>
            <a:r>
              <a:rPr lang="hu-HU" sz="1000" dirty="0" err="1" smtClean="0">
                <a:solidFill>
                  <a:srgbClr val="0070C0"/>
                </a:solidFill>
              </a:rPr>
              <a:t>canopyw</a:t>
            </a:r>
            <a:endParaRPr lang="hu-HU" sz="1000" dirty="0">
              <a:solidFill>
                <a:srgbClr val="0070C0"/>
              </a:solidFill>
            </a:endParaRPr>
          </a:p>
        </p:txBody>
      </p:sp>
      <p:sp>
        <p:nvSpPr>
          <p:cNvPr id="67" name="Szövegdoboz 66"/>
          <p:cNvSpPr txBox="1"/>
          <p:nvPr/>
        </p:nvSpPr>
        <p:spPr>
          <a:xfrm rot="5400000">
            <a:off x="4911134" y="2729825"/>
            <a:ext cx="12961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dirty="0" err="1" smtClean="0">
                <a:solidFill>
                  <a:srgbClr val="0070C0"/>
                </a:solidFill>
              </a:rPr>
              <a:t>prcp</a:t>
            </a:r>
            <a:r>
              <a:rPr lang="hu-HU" sz="1000" dirty="0" smtClean="0">
                <a:solidFill>
                  <a:srgbClr val="0070C0"/>
                </a:solidFill>
              </a:rPr>
              <a:t>_</a:t>
            </a:r>
            <a:r>
              <a:rPr lang="hu-HU" sz="1000" dirty="0" err="1" smtClean="0">
                <a:solidFill>
                  <a:srgbClr val="0070C0"/>
                </a:solidFill>
              </a:rPr>
              <a:t>to</a:t>
            </a:r>
            <a:r>
              <a:rPr lang="hu-HU" sz="1000" dirty="0" smtClean="0">
                <a:solidFill>
                  <a:srgbClr val="0070C0"/>
                </a:solidFill>
              </a:rPr>
              <a:t>_</a:t>
            </a:r>
            <a:r>
              <a:rPr lang="hu-HU" sz="1000" dirty="0" err="1" smtClean="0">
                <a:solidFill>
                  <a:srgbClr val="0070C0"/>
                </a:solidFill>
              </a:rPr>
              <a:t>soilSurface</a:t>
            </a:r>
            <a:endParaRPr lang="hu-HU" sz="1000" dirty="0">
              <a:solidFill>
                <a:srgbClr val="0070C0"/>
              </a:solidFill>
            </a:endParaRPr>
          </a:p>
        </p:txBody>
      </p:sp>
      <p:sp>
        <p:nvSpPr>
          <p:cNvPr id="75" name="Szövegdoboz 74"/>
          <p:cNvSpPr txBox="1"/>
          <p:nvPr/>
        </p:nvSpPr>
        <p:spPr>
          <a:xfrm>
            <a:off x="323528" y="2564904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dirty="0" err="1" smtClean="0">
                <a:solidFill>
                  <a:schemeClr val="accent6">
                    <a:lumMod val="75000"/>
                  </a:schemeClr>
                </a:solidFill>
              </a:rPr>
              <a:t>snoww</a:t>
            </a:r>
            <a:r>
              <a:rPr lang="hu-HU" sz="1000" dirty="0" smtClean="0">
                <a:solidFill>
                  <a:schemeClr val="accent6">
                    <a:lumMod val="75000"/>
                  </a:schemeClr>
                </a:solidFill>
              </a:rPr>
              <a:t>_</a:t>
            </a:r>
            <a:r>
              <a:rPr lang="hu-HU" sz="1000" dirty="0" err="1" smtClean="0">
                <a:solidFill>
                  <a:schemeClr val="accent6">
                    <a:lumMod val="75000"/>
                  </a:schemeClr>
                </a:solidFill>
              </a:rPr>
              <a:t>subl</a:t>
            </a:r>
            <a:endParaRPr lang="hu-HU" sz="10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76" name="Egyenes összekötő nyíllal 75"/>
          <p:cNvCxnSpPr/>
          <p:nvPr/>
        </p:nvCxnSpPr>
        <p:spPr>
          <a:xfrm>
            <a:off x="1883701" y="3717032"/>
            <a:ext cx="0" cy="378042"/>
          </a:xfrm>
          <a:prstGeom prst="straightConnector1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Szövegdoboz 78"/>
          <p:cNvSpPr txBox="1"/>
          <p:nvPr/>
        </p:nvSpPr>
        <p:spPr>
          <a:xfrm>
            <a:off x="1259632" y="4077072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dirty="0" err="1" smtClean="0">
                <a:solidFill>
                  <a:schemeClr val="bg1">
                    <a:lumMod val="50000"/>
                  </a:schemeClr>
                </a:solidFill>
              </a:rPr>
              <a:t>snoww</a:t>
            </a:r>
            <a:r>
              <a:rPr lang="hu-HU" sz="1000" dirty="0" smtClean="0">
                <a:solidFill>
                  <a:schemeClr val="bg1">
                    <a:lumMod val="50000"/>
                  </a:schemeClr>
                </a:solidFill>
              </a:rPr>
              <a:t>_</a:t>
            </a:r>
            <a:r>
              <a:rPr lang="hu-HU" sz="1000" dirty="0" err="1" smtClean="0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hu-HU" sz="1000" dirty="0" smtClean="0">
                <a:solidFill>
                  <a:schemeClr val="bg1">
                    <a:lumMod val="50000"/>
                  </a:schemeClr>
                </a:solidFill>
              </a:rPr>
              <a:t>_</a:t>
            </a:r>
            <a:r>
              <a:rPr lang="hu-HU" sz="1000" dirty="0" err="1" smtClean="0">
                <a:solidFill>
                  <a:schemeClr val="bg1">
                    <a:lumMod val="50000"/>
                  </a:schemeClr>
                </a:solidFill>
              </a:rPr>
              <a:t>soilw</a:t>
            </a:r>
            <a:endParaRPr lang="hu-HU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1" name="Egyenes összekötő nyíllal 80"/>
          <p:cNvCxnSpPr/>
          <p:nvPr/>
        </p:nvCxnSpPr>
        <p:spPr>
          <a:xfrm flipH="1" flipV="1">
            <a:off x="3347864" y="2852936"/>
            <a:ext cx="2" cy="432048"/>
          </a:xfrm>
          <a:prstGeom prst="straightConnector1">
            <a:avLst/>
          </a:prstGeom>
          <a:ln w="15875">
            <a:solidFill>
              <a:schemeClr val="accent6">
                <a:lumMod val="75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Szövegdoboz 81"/>
          <p:cNvSpPr txBox="1"/>
          <p:nvPr/>
        </p:nvSpPr>
        <p:spPr>
          <a:xfrm>
            <a:off x="3203848" y="2564904"/>
            <a:ext cx="11521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dirty="0" err="1" smtClean="0">
                <a:solidFill>
                  <a:schemeClr val="accent6">
                    <a:lumMod val="75000"/>
                  </a:schemeClr>
                </a:solidFill>
              </a:rPr>
              <a:t>canopywEvap</a:t>
            </a:r>
            <a:endParaRPr lang="hu-HU" sz="1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1" name="Szövegdoboz 90"/>
          <p:cNvSpPr txBox="1"/>
          <p:nvPr/>
        </p:nvSpPr>
        <p:spPr>
          <a:xfrm>
            <a:off x="3851920" y="2348880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dirty="0" err="1" smtClean="0">
                <a:solidFill>
                  <a:schemeClr val="accent6">
                    <a:lumMod val="75000"/>
                  </a:schemeClr>
                </a:solidFill>
              </a:rPr>
              <a:t>pondwEvap</a:t>
            </a:r>
            <a:endParaRPr lang="hu-HU" sz="10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93" name="Egyenes összekötő nyíllal 92"/>
          <p:cNvCxnSpPr/>
          <p:nvPr/>
        </p:nvCxnSpPr>
        <p:spPr>
          <a:xfrm flipV="1">
            <a:off x="6228184" y="2996952"/>
            <a:ext cx="0" cy="720080"/>
          </a:xfrm>
          <a:prstGeom prst="straightConnector1">
            <a:avLst/>
          </a:prstGeom>
          <a:ln w="15875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Szövegdoboz 95"/>
          <p:cNvSpPr txBox="1"/>
          <p:nvPr/>
        </p:nvSpPr>
        <p:spPr>
          <a:xfrm>
            <a:off x="5724128" y="2780928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dirty="0" err="1" smtClean="0">
                <a:solidFill>
                  <a:schemeClr val="accent6">
                    <a:lumMod val="75000"/>
                  </a:schemeClr>
                </a:solidFill>
              </a:rPr>
              <a:t>soilwEvap</a:t>
            </a:r>
            <a:endParaRPr lang="hu-HU" sz="10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00" name="Egyenes összekötő nyíllal 99"/>
          <p:cNvCxnSpPr/>
          <p:nvPr/>
        </p:nvCxnSpPr>
        <p:spPr>
          <a:xfrm>
            <a:off x="2987824" y="3717032"/>
            <a:ext cx="0" cy="378042"/>
          </a:xfrm>
          <a:prstGeom prst="straightConnector1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Szövegdoboz 100"/>
          <p:cNvSpPr txBox="1"/>
          <p:nvPr/>
        </p:nvSpPr>
        <p:spPr>
          <a:xfrm>
            <a:off x="2411760" y="4077072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dirty="0" err="1" smtClean="0">
                <a:solidFill>
                  <a:schemeClr val="bg1">
                    <a:lumMod val="50000"/>
                  </a:schemeClr>
                </a:solidFill>
              </a:rPr>
              <a:t>canopyw</a:t>
            </a:r>
            <a:r>
              <a:rPr lang="hu-HU" sz="1000" dirty="0" smtClean="0">
                <a:solidFill>
                  <a:schemeClr val="bg1">
                    <a:lumMod val="50000"/>
                  </a:schemeClr>
                </a:solidFill>
              </a:rPr>
              <a:t>_</a:t>
            </a:r>
            <a:r>
              <a:rPr lang="hu-HU" sz="1000" dirty="0" err="1" smtClean="0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hu-HU" sz="1000" dirty="0" smtClean="0">
                <a:solidFill>
                  <a:schemeClr val="bg1">
                    <a:lumMod val="50000"/>
                  </a:schemeClr>
                </a:solidFill>
              </a:rPr>
              <a:t>_</a:t>
            </a:r>
            <a:r>
              <a:rPr lang="hu-HU" sz="1000" dirty="0" err="1" smtClean="0">
                <a:solidFill>
                  <a:schemeClr val="bg1">
                    <a:lumMod val="50000"/>
                  </a:schemeClr>
                </a:solidFill>
              </a:rPr>
              <a:t>soilw</a:t>
            </a:r>
            <a:endParaRPr lang="hu-HU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02" name="Egyenes összekötő nyíllal 101"/>
          <p:cNvCxnSpPr/>
          <p:nvPr/>
        </p:nvCxnSpPr>
        <p:spPr>
          <a:xfrm flipH="1" flipV="1">
            <a:off x="611560" y="2852936"/>
            <a:ext cx="2" cy="432048"/>
          </a:xfrm>
          <a:prstGeom prst="straightConnector1">
            <a:avLst/>
          </a:prstGeom>
          <a:ln w="15875">
            <a:solidFill>
              <a:schemeClr val="accent6">
                <a:lumMod val="75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Egyenes összekötő nyíllal 102"/>
          <p:cNvCxnSpPr/>
          <p:nvPr/>
        </p:nvCxnSpPr>
        <p:spPr>
          <a:xfrm flipH="1" flipV="1">
            <a:off x="4211960" y="2636912"/>
            <a:ext cx="1" cy="648072"/>
          </a:xfrm>
          <a:prstGeom prst="straightConnector1">
            <a:avLst/>
          </a:prstGeom>
          <a:ln w="15875">
            <a:solidFill>
              <a:schemeClr val="accent6">
                <a:lumMod val="75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Szövegdoboz 109"/>
          <p:cNvSpPr txBox="1"/>
          <p:nvPr/>
        </p:nvSpPr>
        <p:spPr>
          <a:xfrm>
            <a:off x="5724128" y="1700808"/>
            <a:ext cx="1224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prcp</a:t>
            </a:r>
            <a:r>
              <a:rPr lang="hu-HU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_</a:t>
            </a:r>
            <a:r>
              <a:rPr lang="hu-HU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to</a:t>
            </a:r>
            <a:r>
              <a:rPr lang="hu-HU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_</a:t>
            </a:r>
            <a:r>
              <a:rPr lang="hu-HU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Hrunoff</a:t>
            </a:r>
            <a:endParaRPr lang="hu-HU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12" name="Egyenes összekötő nyíllal 111"/>
          <p:cNvCxnSpPr/>
          <p:nvPr/>
        </p:nvCxnSpPr>
        <p:spPr>
          <a:xfrm flipH="1">
            <a:off x="1979712" y="6021288"/>
            <a:ext cx="2" cy="576064"/>
          </a:xfrm>
          <a:prstGeom prst="straightConnector1">
            <a:avLst/>
          </a:prstGeom>
          <a:ln w="15875">
            <a:solidFill>
              <a:schemeClr val="accent6">
                <a:lumMod val="75000"/>
              </a:schemeClr>
            </a:solidFill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Szövegdoboz 113"/>
          <p:cNvSpPr txBox="1"/>
          <p:nvPr/>
        </p:nvSpPr>
        <p:spPr>
          <a:xfrm>
            <a:off x="1547664" y="6611779"/>
            <a:ext cx="1728192" cy="246221"/>
          </a:xfrm>
          <a:prstGeom prst="rect">
            <a:avLst/>
          </a:prstGeom>
          <a:noFill/>
          <a:ln>
            <a:noFill/>
            <a:headEnd type="none"/>
          </a:ln>
        </p:spPr>
        <p:txBody>
          <a:bodyPr wrap="square" rtlCol="0">
            <a:spAutoFit/>
          </a:bodyPr>
          <a:lstStyle/>
          <a:p>
            <a:r>
              <a:rPr lang="hu-HU" sz="1000" dirty="0" err="1" smtClean="0">
                <a:solidFill>
                  <a:schemeClr val="accent6">
                    <a:lumMod val="75000"/>
                  </a:schemeClr>
                </a:solidFill>
              </a:rPr>
              <a:t>deep</a:t>
            </a:r>
            <a:r>
              <a:rPr lang="hu-HU" sz="1000" dirty="0" smtClean="0">
                <a:solidFill>
                  <a:schemeClr val="accent6">
                    <a:lumMod val="75000"/>
                  </a:schemeClr>
                </a:solidFill>
              </a:rPr>
              <a:t>_percol</a:t>
            </a:r>
            <a:endParaRPr lang="hu-HU" sz="1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6" name="Szövegdoboz 115"/>
          <p:cNvSpPr txBox="1"/>
          <p:nvPr/>
        </p:nvSpPr>
        <p:spPr>
          <a:xfrm>
            <a:off x="2699792" y="6611779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dirty="0" err="1" smtClean="0">
                <a:solidFill>
                  <a:srgbClr val="0070C0"/>
                </a:solidFill>
              </a:rPr>
              <a:t>deep</a:t>
            </a:r>
            <a:r>
              <a:rPr lang="hu-HU" sz="1000" dirty="0" smtClean="0">
                <a:solidFill>
                  <a:schemeClr val="accent6">
                    <a:lumMod val="75000"/>
                  </a:schemeClr>
                </a:solidFill>
              </a:rPr>
              <a:t>_</a:t>
            </a:r>
            <a:r>
              <a:rPr lang="hu-HU" sz="1000" dirty="0" err="1" smtClean="0">
                <a:solidFill>
                  <a:schemeClr val="accent6">
                    <a:lumMod val="75000"/>
                  </a:schemeClr>
                </a:solidFill>
              </a:rPr>
              <a:t>diffus</a:t>
            </a:r>
            <a:endParaRPr lang="hu-HU" sz="10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17" name="Egyenes összekötő nyíllal 116"/>
          <p:cNvCxnSpPr/>
          <p:nvPr/>
        </p:nvCxnSpPr>
        <p:spPr>
          <a:xfrm flipH="1">
            <a:off x="1547664" y="4725144"/>
            <a:ext cx="2" cy="576064"/>
          </a:xfrm>
          <a:prstGeom prst="straightConnector1">
            <a:avLst/>
          </a:prstGeom>
          <a:ln w="15875">
            <a:solidFill>
              <a:schemeClr val="bg1">
                <a:lumMod val="50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Egyenes összekötő nyíllal 117"/>
          <p:cNvCxnSpPr/>
          <p:nvPr/>
        </p:nvCxnSpPr>
        <p:spPr>
          <a:xfrm flipH="1">
            <a:off x="2411760" y="4725144"/>
            <a:ext cx="2" cy="576064"/>
          </a:xfrm>
          <a:prstGeom prst="straightConnector1">
            <a:avLst/>
          </a:prstGeom>
          <a:ln w="15875">
            <a:solidFill>
              <a:schemeClr val="bg1">
                <a:lumMod val="50000"/>
              </a:schemeClr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Szövegdoboz 118"/>
          <p:cNvSpPr txBox="1"/>
          <p:nvPr/>
        </p:nvSpPr>
        <p:spPr>
          <a:xfrm>
            <a:off x="1619672" y="4725144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dirty="0" smtClean="0">
                <a:solidFill>
                  <a:schemeClr val="bg1">
                    <a:lumMod val="50000"/>
                  </a:schemeClr>
                </a:solidFill>
              </a:rPr>
              <a:t>percol[10]</a:t>
            </a:r>
            <a:endParaRPr lang="hu-HU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0" name="Szövegdoboz 119"/>
          <p:cNvSpPr txBox="1"/>
          <p:nvPr/>
        </p:nvSpPr>
        <p:spPr>
          <a:xfrm>
            <a:off x="2411760" y="4869160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dirty="0" err="1" smtClean="0">
                <a:solidFill>
                  <a:schemeClr val="bg1">
                    <a:lumMod val="50000"/>
                  </a:schemeClr>
                </a:solidFill>
              </a:rPr>
              <a:t>diffus</a:t>
            </a:r>
            <a:r>
              <a:rPr lang="hu-HU" sz="1000" dirty="0" smtClean="0">
                <a:solidFill>
                  <a:schemeClr val="bg1">
                    <a:lumMod val="50000"/>
                  </a:schemeClr>
                </a:solidFill>
              </a:rPr>
              <a:t>[10]</a:t>
            </a:r>
            <a:endParaRPr lang="hu-HU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2" name="Szövegdoboz 121"/>
          <p:cNvSpPr txBox="1"/>
          <p:nvPr/>
        </p:nvSpPr>
        <p:spPr>
          <a:xfrm>
            <a:off x="3707904" y="3356992"/>
            <a:ext cx="15361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 smtClean="0"/>
              <a:t>PONDW</a:t>
            </a:r>
            <a:endParaRPr lang="hu-HU" sz="1600" dirty="0"/>
          </a:p>
        </p:txBody>
      </p:sp>
      <p:sp>
        <p:nvSpPr>
          <p:cNvPr id="123" name="Ellipszis 122"/>
          <p:cNvSpPr/>
          <p:nvPr/>
        </p:nvSpPr>
        <p:spPr>
          <a:xfrm>
            <a:off x="8207896" y="5013176"/>
            <a:ext cx="936104" cy="57606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25" name="Egyenes összekötő nyíllal 124"/>
          <p:cNvCxnSpPr/>
          <p:nvPr/>
        </p:nvCxnSpPr>
        <p:spPr>
          <a:xfrm flipH="1">
            <a:off x="7020273" y="5373216"/>
            <a:ext cx="1224135" cy="0"/>
          </a:xfrm>
          <a:prstGeom prst="straightConnector1">
            <a:avLst/>
          </a:prstGeom>
          <a:ln w="15875"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Szövegdoboz 129"/>
          <p:cNvSpPr txBox="1"/>
          <p:nvPr/>
        </p:nvSpPr>
        <p:spPr>
          <a:xfrm>
            <a:off x="7092280" y="5301208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dirty="0" err="1" smtClean="0">
                <a:solidFill>
                  <a:srgbClr val="0070C0"/>
                </a:solidFill>
              </a:rPr>
              <a:t>Gw</a:t>
            </a:r>
            <a:r>
              <a:rPr lang="hu-HU" sz="1000" dirty="0" err="1" smtClean="0">
                <a:solidFill>
                  <a:schemeClr val="accent6">
                    <a:lumMod val="75000"/>
                  </a:schemeClr>
                </a:solidFill>
              </a:rPr>
              <a:t>movchange</a:t>
            </a:r>
            <a:r>
              <a:rPr lang="hu-HU" sz="1000" dirty="0" smtClean="0">
                <a:solidFill>
                  <a:schemeClr val="accent6">
                    <a:lumMod val="75000"/>
                  </a:schemeClr>
                </a:solidFill>
              </a:rPr>
              <a:t>[10]</a:t>
            </a:r>
            <a:endParaRPr lang="hu-HU" sz="10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32" name="Egyenes összekötő nyíllal 131"/>
          <p:cNvCxnSpPr>
            <a:stCxn id="123" idx="0"/>
          </p:cNvCxnSpPr>
          <p:nvPr/>
        </p:nvCxnSpPr>
        <p:spPr>
          <a:xfrm flipH="1" flipV="1">
            <a:off x="4788024" y="3717032"/>
            <a:ext cx="3887924" cy="1296144"/>
          </a:xfrm>
          <a:prstGeom prst="straightConnector1">
            <a:avLst/>
          </a:prstGeom>
          <a:ln w="15875"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Szövegdoboz 133"/>
          <p:cNvSpPr txBox="1"/>
          <p:nvPr/>
        </p:nvSpPr>
        <p:spPr>
          <a:xfrm rot="1113564">
            <a:off x="5873008" y="3987239"/>
            <a:ext cx="1158179" cy="251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dirty="0" smtClean="0">
                <a:solidFill>
                  <a:srgbClr val="0070C0"/>
                </a:solidFill>
              </a:rPr>
              <a:t>GW_</a:t>
            </a:r>
            <a:r>
              <a:rPr lang="hu-HU" sz="1000" dirty="0" err="1" smtClean="0">
                <a:solidFill>
                  <a:srgbClr val="0070C0"/>
                </a:solidFill>
              </a:rPr>
              <a:t>to</a:t>
            </a:r>
            <a:r>
              <a:rPr lang="hu-HU" sz="1000" dirty="0" smtClean="0">
                <a:solidFill>
                  <a:srgbClr val="0070C0"/>
                </a:solidFill>
              </a:rPr>
              <a:t>_</a:t>
            </a:r>
            <a:r>
              <a:rPr lang="hu-HU" sz="1000" dirty="0" err="1" smtClean="0">
                <a:solidFill>
                  <a:srgbClr val="0070C0"/>
                </a:solidFill>
              </a:rPr>
              <a:t>pondw</a:t>
            </a:r>
            <a:endParaRPr lang="hu-HU" sz="1000" dirty="0">
              <a:solidFill>
                <a:srgbClr val="0070C0"/>
              </a:solidFill>
            </a:endParaRPr>
          </a:p>
        </p:txBody>
      </p:sp>
      <p:cxnSp>
        <p:nvCxnSpPr>
          <p:cNvPr id="135" name="Egyenes összekötő nyíllal 134"/>
          <p:cNvCxnSpPr>
            <a:stCxn id="123" idx="1"/>
          </p:cNvCxnSpPr>
          <p:nvPr/>
        </p:nvCxnSpPr>
        <p:spPr>
          <a:xfrm flipH="1" flipV="1">
            <a:off x="7020272" y="4653136"/>
            <a:ext cx="1324713" cy="444403"/>
          </a:xfrm>
          <a:prstGeom prst="straightConnector1">
            <a:avLst/>
          </a:prstGeom>
          <a:ln w="15875"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Szövegdoboz 137"/>
          <p:cNvSpPr txBox="1"/>
          <p:nvPr/>
        </p:nvSpPr>
        <p:spPr>
          <a:xfrm rot="1188428">
            <a:off x="7171409" y="5040162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dirty="0" err="1" smtClean="0">
                <a:solidFill>
                  <a:srgbClr val="0070C0"/>
                </a:solidFill>
              </a:rPr>
              <a:t>Gwdischarge</a:t>
            </a:r>
            <a:r>
              <a:rPr lang="hu-HU" sz="1000" dirty="0" smtClean="0">
                <a:solidFill>
                  <a:srgbClr val="0070C0"/>
                </a:solidFill>
              </a:rPr>
              <a:t>[10]</a:t>
            </a:r>
            <a:endParaRPr lang="hu-HU" sz="1000" dirty="0">
              <a:solidFill>
                <a:srgbClr val="0070C0"/>
              </a:solidFill>
            </a:endParaRPr>
          </a:p>
        </p:txBody>
      </p:sp>
      <p:cxnSp>
        <p:nvCxnSpPr>
          <p:cNvPr id="141" name="Egyenes összekötő nyíllal 140"/>
          <p:cNvCxnSpPr>
            <a:endCxn id="123" idx="4"/>
          </p:cNvCxnSpPr>
          <p:nvPr/>
        </p:nvCxnSpPr>
        <p:spPr>
          <a:xfrm flipV="1">
            <a:off x="7092280" y="5589240"/>
            <a:ext cx="1583668" cy="360040"/>
          </a:xfrm>
          <a:prstGeom prst="straightConnector1">
            <a:avLst/>
          </a:prstGeom>
          <a:ln w="15875">
            <a:solidFill>
              <a:schemeClr val="accent6">
                <a:lumMod val="75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Szövegdoboz 144"/>
          <p:cNvSpPr txBox="1"/>
          <p:nvPr/>
        </p:nvSpPr>
        <p:spPr>
          <a:xfrm>
            <a:off x="7415808" y="5805264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dirty="0" err="1" smtClean="0">
                <a:solidFill>
                  <a:schemeClr val="accent6">
                    <a:lumMod val="75000"/>
                  </a:schemeClr>
                </a:solidFill>
              </a:rPr>
              <a:t>Gwrecharge</a:t>
            </a:r>
            <a:r>
              <a:rPr lang="hu-HU" sz="1000" dirty="0" smtClean="0">
                <a:solidFill>
                  <a:schemeClr val="accent6">
                    <a:lumMod val="75000"/>
                  </a:schemeClr>
                </a:solidFill>
              </a:rPr>
              <a:t>[10]</a:t>
            </a:r>
            <a:endParaRPr lang="hu-HU" sz="10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46" name="Egyenes összekötő nyíllal 145"/>
          <p:cNvCxnSpPr/>
          <p:nvPr/>
        </p:nvCxnSpPr>
        <p:spPr>
          <a:xfrm>
            <a:off x="5148064" y="3501008"/>
            <a:ext cx="2664296" cy="0"/>
          </a:xfrm>
          <a:prstGeom prst="straightConnector1">
            <a:avLst/>
          </a:prstGeom>
          <a:ln w="15875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Szövegdoboz 147"/>
          <p:cNvSpPr txBox="1"/>
          <p:nvPr/>
        </p:nvSpPr>
        <p:spPr>
          <a:xfrm>
            <a:off x="7884368" y="3356992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dirty="0" err="1" smtClean="0">
                <a:solidFill>
                  <a:schemeClr val="accent6">
                    <a:lumMod val="75000"/>
                  </a:schemeClr>
                </a:solidFill>
              </a:rPr>
              <a:t>pondw</a:t>
            </a:r>
            <a:r>
              <a:rPr lang="hu-HU" sz="1000" dirty="0" smtClean="0">
                <a:solidFill>
                  <a:schemeClr val="accent6">
                    <a:lumMod val="75000"/>
                  </a:schemeClr>
                </a:solidFill>
              </a:rPr>
              <a:t>_</a:t>
            </a:r>
            <a:r>
              <a:rPr lang="hu-HU" sz="1000" dirty="0" err="1" smtClean="0">
                <a:solidFill>
                  <a:schemeClr val="accent6">
                    <a:lumMod val="75000"/>
                  </a:schemeClr>
                </a:solidFill>
              </a:rPr>
              <a:t>to</a:t>
            </a:r>
            <a:r>
              <a:rPr lang="hu-HU" sz="1000" dirty="0" smtClean="0">
                <a:solidFill>
                  <a:schemeClr val="accent6">
                    <a:lumMod val="75000"/>
                  </a:schemeClr>
                </a:solidFill>
              </a:rPr>
              <a:t>_</a:t>
            </a:r>
            <a:r>
              <a:rPr lang="hu-HU" sz="1000" dirty="0" err="1" smtClean="0">
                <a:solidFill>
                  <a:schemeClr val="accent6">
                    <a:lumMod val="75000"/>
                  </a:schemeClr>
                </a:solidFill>
              </a:rPr>
              <a:t>Drunoff</a:t>
            </a:r>
            <a:endParaRPr lang="hu-HU" sz="10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49" name="Egyenes összekötő nyíllal 148"/>
          <p:cNvCxnSpPr/>
          <p:nvPr/>
        </p:nvCxnSpPr>
        <p:spPr>
          <a:xfrm flipV="1">
            <a:off x="3995936" y="3717032"/>
            <a:ext cx="0" cy="414046"/>
          </a:xfrm>
          <a:prstGeom prst="straightConnector1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Szövegdoboz 150"/>
          <p:cNvSpPr txBox="1"/>
          <p:nvPr/>
        </p:nvSpPr>
        <p:spPr>
          <a:xfrm>
            <a:off x="3563888" y="4077072"/>
            <a:ext cx="11521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dirty="0" err="1" smtClean="0">
                <a:solidFill>
                  <a:schemeClr val="bg1">
                    <a:lumMod val="50000"/>
                  </a:schemeClr>
                </a:solidFill>
              </a:rPr>
              <a:t>soilw</a:t>
            </a:r>
            <a:r>
              <a:rPr lang="hu-HU" sz="1000" dirty="0" smtClean="0">
                <a:solidFill>
                  <a:schemeClr val="bg1">
                    <a:lumMod val="50000"/>
                  </a:schemeClr>
                </a:solidFill>
              </a:rPr>
              <a:t>_</a:t>
            </a:r>
            <a:r>
              <a:rPr lang="hu-HU" sz="1000" dirty="0" err="1" smtClean="0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hu-HU" sz="1000" dirty="0" smtClean="0">
                <a:solidFill>
                  <a:schemeClr val="bg1">
                    <a:lumMod val="50000"/>
                  </a:schemeClr>
                </a:solidFill>
              </a:rPr>
              <a:t>_</a:t>
            </a:r>
            <a:r>
              <a:rPr lang="hu-HU" sz="1000" dirty="0" err="1" smtClean="0">
                <a:solidFill>
                  <a:schemeClr val="bg1">
                    <a:lumMod val="50000"/>
                  </a:schemeClr>
                </a:solidFill>
              </a:rPr>
              <a:t>pondw</a:t>
            </a:r>
            <a:endParaRPr lang="hu-HU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69" name="Egyenes összekötő nyíllal 68"/>
          <p:cNvCxnSpPr/>
          <p:nvPr/>
        </p:nvCxnSpPr>
        <p:spPr>
          <a:xfrm flipV="1">
            <a:off x="6588224" y="2996952"/>
            <a:ext cx="0" cy="720080"/>
          </a:xfrm>
          <a:prstGeom prst="straightConnector1">
            <a:avLst/>
          </a:prstGeom>
          <a:ln w="15875">
            <a:solidFill>
              <a:schemeClr val="accent6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Szövegdoboz 69"/>
          <p:cNvSpPr txBox="1"/>
          <p:nvPr/>
        </p:nvSpPr>
        <p:spPr>
          <a:xfrm>
            <a:off x="6372200" y="2780928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dirty="0" err="1" smtClean="0">
                <a:solidFill>
                  <a:schemeClr val="accent6">
                    <a:lumMod val="75000"/>
                  </a:schemeClr>
                </a:solidFill>
              </a:rPr>
              <a:t>soilwTransp</a:t>
            </a:r>
            <a:r>
              <a:rPr lang="hu-HU" sz="1000" dirty="0" smtClean="0">
                <a:solidFill>
                  <a:schemeClr val="accent6">
                    <a:lumMod val="75000"/>
                  </a:schemeClr>
                </a:solidFill>
              </a:rPr>
              <a:t>[10]</a:t>
            </a:r>
            <a:endParaRPr lang="hu-HU" sz="10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08" name="Egyenes összekötő nyíllal 107"/>
          <p:cNvCxnSpPr/>
          <p:nvPr/>
        </p:nvCxnSpPr>
        <p:spPr>
          <a:xfrm flipH="1">
            <a:off x="3131840" y="6021288"/>
            <a:ext cx="2" cy="576064"/>
          </a:xfrm>
          <a:prstGeom prst="straightConnector1">
            <a:avLst/>
          </a:prstGeom>
          <a:ln w="15875">
            <a:solidFill>
              <a:schemeClr val="accent6">
                <a:lumMod val="75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Egyenes összekötő nyíllal 108"/>
          <p:cNvCxnSpPr/>
          <p:nvPr/>
        </p:nvCxnSpPr>
        <p:spPr>
          <a:xfrm flipV="1">
            <a:off x="2987824" y="6021288"/>
            <a:ext cx="0" cy="576064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Egyenes összekötő nyíllal 142"/>
          <p:cNvCxnSpPr/>
          <p:nvPr/>
        </p:nvCxnSpPr>
        <p:spPr>
          <a:xfrm flipV="1">
            <a:off x="7092280" y="5517232"/>
            <a:ext cx="1324713" cy="12355"/>
          </a:xfrm>
          <a:prstGeom prst="straightConnector1">
            <a:avLst/>
          </a:prstGeom>
          <a:ln w="15875">
            <a:solidFill>
              <a:schemeClr val="accent6">
                <a:lumMod val="75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Ellipszis 153"/>
          <p:cNvSpPr/>
          <p:nvPr/>
        </p:nvSpPr>
        <p:spPr>
          <a:xfrm>
            <a:off x="7812360" y="188640"/>
            <a:ext cx="1331640" cy="50405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62" name="Egyenes összekötő nyíllal 161"/>
          <p:cNvCxnSpPr>
            <a:stCxn id="187" idx="0"/>
          </p:cNvCxnSpPr>
          <p:nvPr/>
        </p:nvCxnSpPr>
        <p:spPr>
          <a:xfrm flipH="1">
            <a:off x="6948264" y="692696"/>
            <a:ext cx="1512168" cy="3024336"/>
          </a:xfrm>
          <a:prstGeom prst="straightConnector1">
            <a:avLst/>
          </a:prstGeom>
          <a:ln w="15875"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Szövegdoboz 163"/>
          <p:cNvSpPr txBox="1"/>
          <p:nvPr/>
        </p:nvSpPr>
        <p:spPr>
          <a:xfrm rot="17782101">
            <a:off x="7006799" y="2136019"/>
            <a:ext cx="9635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dirty="0" smtClean="0">
                <a:solidFill>
                  <a:srgbClr val="0070C0"/>
                </a:solidFill>
              </a:rPr>
              <a:t>IRG_</a:t>
            </a:r>
            <a:r>
              <a:rPr lang="hu-HU" sz="1000" dirty="0" err="1" smtClean="0">
                <a:solidFill>
                  <a:srgbClr val="0070C0"/>
                </a:solidFill>
              </a:rPr>
              <a:t>to</a:t>
            </a:r>
            <a:r>
              <a:rPr lang="hu-HU" sz="1000" dirty="0" smtClean="0">
                <a:solidFill>
                  <a:srgbClr val="0070C0"/>
                </a:solidFill>
              </a:rPr>
              <a:t>_</a:t>
            </a:r>
            <a:r>
              <a:rPr lang="hu-HU" sz="1000" dirty="0" err="1" smtClean="0">
                <a:solidFill>
                  <a:srgbClr val="0070C0"/>
                </a:solidFill>
              </a:rPr>
              <a:t>soilw</a:t>
            </a:r>
            <a:endParaRPr lang="hu-HU" sz="1000" dirty="0">
              <a:solidFill>
                <a:srgbClr val="0070C0"/>
              </a:solidFill>
            </a:endParaRPr>
          </a:p>
        </p:txBody>
      </p:sp>
      <p:cxnSp>
        <p:nvCxnSpPr>
          <p:cNvPr id="165" name="Egyenes összekötő nyíllal 164"/>
          <p:cNvCxnSpPr>
            <a:stCxn id="154" idx="4"/>
            <a:endCxn id="4" idx="6"/>
          </p:cNvCxnSpPr>
          <p:nvPr/>
        </p:nvCxnSpPr>
        <p:spPr>
          <a:xfrm flipH="1" flipV="1">
            <a:off x="5004048" y="670384"/>
            <a:ext cx="3474132" cy="22312"/>
          </a:xfrm>
          <a:prstGeom prst="straightConnector1">
            <a:avLst/>
          </a:prstGeom>
          <a:ln w="15875"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Szövegdoboz 180"/>
          <p:cNvSpPr txBox="1"/>
          <p:nvPr/>
        </p:nvSpPr>
        <p:spPr>
          <a:xfrm>
            <a:off x="6012160" y="476672"/>
            <a:ext cx="9635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dirty="0" smtClean="0">
                <a:solidFill>
                  <a:srgbClr val="0070C0"/>
                </a:solidFill>
              </a:rPr>
              <a:t>IRG_</a:t>
            </a:r>
            <a:r>
              <a:rPr lang="hu-HU" sz="1000" dirty="0" err="1" smtClean="0">
                <a:solidFill>
                  <a:srgbClr val="0070C0"/>
                </a:solidFill>
              </a:rPr>
              <a:t>to</a:t>
            </a:r>
            <a:r>
              <a:rPr lang="hu-HU" sz="1000" dirty="0" smtClean="0">
                <a:solidFill>
                  <a:srgbClr val="0070C0"/>
                </a:solidFill>
              </a:rPr>
              <a:t>_</a:t>
            </a:r>
            <a:r>
              <a:rPr lang="hu-HU" sz="1000" dirty="0" err="1" smtClean="0">
                <a:solidFill>
                  <a:srgbClr val="0070C0"/>
                </a:solidFill>
              </a:rPr>
              <a:t>prcp</a:t>
            </a:r>
            <a:endParaRPr lang="hu-HU" sz="1000" dirty="0">
              <a:solidFill>
                <a:srgbClr val="0070C0"/>
              </a:solidFill>
            </a:endParaRPr>
          </a:p>
        </p:txBody>
      </p:sp>
      <p:sp>
        <p:nvSpPr>
          <p:cNvPr id="183" name="Háromszög 182"/>
          <p:cNvSpPr/>
          <p:nvPr/>
        </p:nvSpPr>
        <p:spPr>
          <a:xfrm>
            <a:off x="4139952" y="908720"/>
            <a:ext cx="432048" cy="432048"/>
          </a:xfrm>
          <a:prstGeom prst="triangle">
            <a:avLst/>
          </a:prstGeom>
          <a:noFill/>
          <a:ln w="158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4" name="Háromszög 183"/>
          <p:cNvSpPr/>
          <p:nvPr/>
        </p:nvSpPr>
        <p:spPr>
          <a:xfrm>
            <a:off x="4716016" y="1412776"/>
            <a:ext cx="432048" cy="432048"/>
          </a:xfrm>
          <a:prstGeom prst="triangle">
            <a:avLst/>
          </a:prstGeom>
          <a:noFill/>
          <a:ln w="158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7" name="Háromszög 186"/>
          <p:cNvSpPr/>
          <p:nvPr/>
        </p:nvSpPr>
        <p:spPr>
          <a:xfrm>
            <a:off x="8244408" y="692696"/>
            <a:ext cx="432048" cy="432048"/>
          </a:xfrm>
          <a:prstGeom prst="triangle">
            <a:avLst/>
          </a:prstGeom>
          <a:noFill/>
          <a:ln w="158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15" name="Szövegdoboz 214"/>
          <p:cNvSpPr txBox="1"/>
          <p:nvPr/>
        </p:nvSpPr>
        <p:spPr>
          <a:xfrm>
            <a:off x="8028384" y="836712"/>
            <a:ext cx="864096" cy="338554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IRG</a:t>
            </a:r>
          </a:p>
          <a:p>
            <a:pPr algn="ctr"/>
            <a:r>
              <a:rPr lang="hu-HU" sz="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height</a:t>
            </a:r>
            <a:endParaRPr lang="hu-HU" sz="8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</p:txBody>
      </p:sp>
      <p:cxnSp>
        <p:nvCxnSpPr>
          <p:cNvPr id="77" name="Egyenes összekötő nyíllal 76"/>
          <p:cNvCxnSpPr/>
          <p:nvPr/>
        </p:nvCxnSpPr>
        <p:spPr>
          <a:xfrm flipH="1">
            <a:off x="4644008" y="3717032"/>
            <a:ext cx="8384" cy="360040"/>
          </a:xfrm>
          <a:prstGeom prst="straightConnector1">
            <a:avLst/>
          </a:prstGeom>
          <a:ln w="15875">
            <a:solidFill>
              <a:schemeClr val="tx1">
                <a:lumMod val="50000"/>
                <a:lumOff val="50000"/>
              </a:schemeClr>
            </a:solidFill>
            <a:headEnd type="non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Szövegdoboz 79"/>
          <p:cNvSpPr txBox="1"/>
          <p:nvPr/>
        </p:nvSpPr>
        <p:spPr>
          <a:xfrm>
            <a:off x="4572000" y="4077072"/>
            <a:ext cx="11521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dirty="0" err="1" smtClean="0">
                <a:solidFill>
                  <a:schemeClr val="bg1">
                    <a:lumMod val="50000"/>
                  </a:schemeClr>
                </a:solidFill>
              </a:rPr>
              <a:t>pondw</a:t>
            </a:r>
            <a:r>
              <a:rPr lang="hu-HU" sz="1000" dirty="0" smtClean="0">
                <a:solidFill>
                  <a:schemeClr val="bg1">
                    <a:lumMod val="50000"/>
                  </a:schemeClr>
                </a:solidFill>
              </a:rPr>
              <a:t>_</a:t>
            </a:r>
            <a:r>
              <a:rPr lang="hu-HU" sz="1000" dirty="0" err="1" smtClean="0">
                <a:solidFill>
                  <a:schemeClr val="bg1">
                    <a:lumMod val="50000"/>
                  </a:schemeClr>
                </a:solidFill>
              </a:rPr>
              <a:t>to</a:t>
            </a:r>
            <a:r>
              <a:rPr lang="hu-HU" sz="1000" dirty="0" smtClean="0">
                <a:solidFill>
                  <a:schemeClr val="bg1">
                    <a:lumMod val="50000"/>
                  </a:schemeClr>
                </a:solidFill>
              </a:rPr>
              <a:t>_</a:t>
            </a:r>
            <a:r>
              <a:rPr lang="hu-HU" sz="1000" dirty="0" err="1" smtClean="0">
                <a:solidFill>
                  <a:schemeClr val="bg1">
                    <a:lumMod val="50000"/>
                  </a:schemeClr>
                </a:solidFill>
              </a:rPr>
              <a:t>soilw</a:t>
            </a:r>
            <a:endParaRPr lang="hu-HU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84" name="Egyenes összekötő nyíllal 83"/>
          <p:cNvCxnSpPr/>
          <p:nvPr/>
        </p:nvCxnSpPr>
        <p:spPr>
          <a:xfrm flipH="1">
            <a:off x="5148064" y="3212976"/>
            <a:ext cx="288032" cy="72008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Egyenes összekötő nyíllal 86"/>
          <p:cNvCxnSpPr/>
          <p:nvPr/>
        </p:nvCxnSpPr>
        <p:spPr>
          <a:xfrm>
            <a:off x="5436096" y="3212976"/>
            <a:ext cx="0" cy="576064"/>
          </a:xfrm>
          <a:prstGeom prst="straightConnector1">
            <a:avLst/>
          </a:prstGeom>
          <a:ln w="158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Szövegdoboz 82"/>
          <p:cNvSpPr txBox="1"/>
          <p:nvPr/>
        </p:nvSpPr>
        <p:spPr>
          <a:xfrm>
            <a:off x="5004048" y="1412776"/>
            <a:ext cx="864096" cy="246221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Arial" pitchFamily="34" charset="0"/>
              </a:rPr>
              <a:t>RCN</a:t>
            </a:r>
            <a:endParaRPr lang="hu-HU" sz="10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85" name="Háromszög 84"/>
          <p:cNvSpPr/>
          <p:nvPr/>
        </p:nvSpPr>
        <p:spPr>
          <a:xfrm rot="10800000">
            <a:off x="5220072" y="1412776"/>
            <a:ext cx="432048" cy="432048"/>
          </a:xfrm>
          <a:prstGeom prst="triangle">
            <a:avLst/>
          </a:prstGeom>
          <a:noFill/>
          <a:ln w="15875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476672"/>
          </a:xfrm>
        </p:spPr>
        <p:txBody>
          <a:bodyPr>
            <a:normAutofit/>
          </a:bodyPr>
          <a:lstStyle/>
          <a:p>
            <a:r>
              <a:rPr lang="hu-HU" sz="1800" dirty="0" err="1" smtClean="0"/>
              <a:t>Legend</a:t>
            </a:r>
            <a:endParaRPr lang="hu-HU" sz="1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476672"/>
            <a:ext cx="8820472" cy="6381328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4000" b="1" dirty="0" err="1" smtClean="0"/>
              <a:t>Boudary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conditions</a:t>
            </a:r>
            <a:r>
              <a:rPr lang="hu-HU" sz="4000" b="1" dirty="0" smtClean="0"/>
              <a:t> (input </a:t>
            </a:r>
            <a:r>
              <a:rPr lang="hu-HU" sz="4000" b="1" dirty="0" err="1" smtClean="0"/>
              <a:t>data</a:t>
            </a:r>
            <a:r>
              <a:rPr lang="hu-HU" sz="4000" b="1" dirty="0" smtClean="0"/>
              <a:t>) – </a:t>
            </a:r>
            <a:r>
              <a:rPr lang="hu-HU" sz="4000" b="1" dirty="0" err="1" smtClean="0"/>
              <a:t>green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ellipse</a:t>
            </a:r>
            <a:endParaRPr lang="hu-HU" sz="4000" b="1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4000" dirty="0" smtClean="0"/>
              <a:t>PRCP: </a:t>
            </a:r>
            <a:r>
              <a:rPr lang="hu-HU" sz="4000" dirty="0" err="1" smtClean="0"/>
              <a:t>daily</a:t>
            </a:r>
            <a:r>
              <a:rPr lang="hu-HU" sz="4000" dirty="0" smtClean="0"/>
              <a:t> sum of </a:t>
            </a:r>
            <a:r>
              <a:rPr lang="hu-HU" sz="4000" dirty="0" err="1" smtClean="0"/>
              <a:t>precipitation</a:t>
            </a:r>
            <a:endParaRPr lang="hu-HU" sz="4000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4000" dirty="0" smtClean="0"/>
              <a:t>IRG: </a:t>
            </a:r>
            <a:r>
              <a:rPr lang="hu-HU" sz="4000" dirty="0" err="1" smtClean="0"/>
              <a:t>amount</a:t>
            </a:r>
            <a:r>
              <a:rPr lang="hu-HU" sz="4000" dirty="0" smtClean="0"/>
              <a:t> of </a:t>
            </a:r>
            <a:r>
              <a:rPr lang="hu-HU" sz="4000" dirty="0" err="1" smtClean="0"/>
              <a:t>irrigated</a:t>
            </a:r>
            <a:r>
              <a:rPr lang="hu-HU" sz="4000" dirty="0" smtClean="0"/>
              <a:t> </a:t>
            </a:r>
            <a:r>
              <a:rPr lang="hu-HU" sz="4000" dirty="0" err="1" smtClean="0"/>
              <a:t>water</a:t>
            </a:r>
            <a:r>
              <a:rPr lang="hu-HU" sz="4000" dirty="0" smtClean="0"/>
              <a:t> (</a:t>
            </a:r>
            <a:r>
              <a:rPr lang="hu-HU" sz="4000" dirty="0" err="1" smtClean="0"/>
              <a:t>height</a:t>
            </a:r>
            <a:r>
              <a:rPr lang="hu-HU" sz="4000" dirty="0" smtClean="0"/>
              <a:t> </a:t>
            </a:r>
            <a:r>
              <a:rPr lang="hu-HU" sz="4000" dirty="0" smtClean="0">
                <a:latin typeface="Arial"/>
                <a:cs typeface="Arial"/>
              </a:rPr>
              <a:t>→ </a:t>
            </a:r>
            <a:r>
              <a:rPr lang="hu-HU" sz="4000" dirty="0" err="1" smtClean="0"/>
              <a:t>above</a:t>
            </a:r>
            <a:r>
              <a:rPr lang="hu-HU" sz="4000" dirty="0" smtClean="0"/>
              <a:t> </a:t>
            </a:r>
            <a:r>
              <a:rPr lang="hu-HU" sz="4000" dirty="0" err="1" smtClean="0"/>
              <a:t>or</a:t>
            </a:r>
            <a:r>
              <a:rPr lang="hu-HU" sz="4000" dirty="0" smtClean="0"/>
              <a:t> </a:t>
            </a:r>
            <a:r>
              <a:rPr lang="hu-HU" sz="4000" dirty="0" err="1" smtClean="0"/>
              <a:t>below</a:t>
            </a:r>
            <a:r>
              <a:rPr lang="hu-HU" sz="4000" dirty="0" smtClean="0"/>
              <a:t> </a:t>
            </a:r>
            <a:r>
              <a:rPr lang="hu-HU" sz="4000" dirty="0" err="1" smtClean="0"/>
              <a:t>canopy</a:t>
            </a:r>
            <a:r>
              <a:rPr lang="hu-HU" sz="4000" dirty="0" smtClean="0"/>
              <a:t>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4000" dirty="0" smtClean="0"/>
              <a:t>GW: </a:t>
            </a:r>
            <a:r>
              <a:rPr lang="hu-HU" sz="4000" dirty="0" err="1" smtClean="0"/>
              <a:t>groundwater</a:t>
            </a:r>
            <a:r>
              <a:rPr lang="hu-HU" sz="4000" dirty="0" smtClean="0"/>
              <a:t>  (GWD: </a:t>
            </a:r>
            <a:r>
              <a:rPr lang="hu-HU" sz="4000" dirty="0" err="1" smtClean="0"/>
              <a:t>groundwater</a:t>
            </a:r>
            <a:r>
              <a:rPr lang="hu-HU" sz="4000" dirty="0" smtClean="0"/>
              <a:t> </a:t>
            </a:r>
            <a:r>
              <a:rPr lang="hu-HU" sz="4000" dirty="0" err="1" smtClean="0"/>
              <a:t>depth</a:t>
            </a:r>
            <a:r>
              <a:rPr lang="hu-HU" sz="4000" dirty="0" smtClean="0"/>
              <a:t> – </a:t>
            </a:r>
            <a:r>
              <a:rPr lang="hu-HU" sz="4000" dirty="0" err="1" smtClean="0"/>
              <a:t>if</a:t>
            </a:r>
            <a:r>
              <a:rPr lang="hu-HU" sz="4000" dirty="0" smtClean="0"/>
              <a:t> </a:t>
            </a:r>
            <a:r>
              <a:rPr lang="hu-HU" sz="4000" dirty="0" err="1" smtClean="0"/>
              <a:t>positive</a:t>
            </a:r>
            <a:r>
              <a:rPr lang="hu-HU" sz="4000" dirty="0" smtClean="0"/>
              <a:t>: </a:t>
            </a:r>
            <a:r>
              <a:rPr lang="hu-HU" sz="4000" dirty="0" err="1" smtClean="0"/>
              <a:t>below</a:t>
            </a:r>
            <a:r>
              <a:rPr lang="hu-HU" sz="4000" dirty="0" smtClean="0"/>
              <a:t> </a:t>
            </a:r>
            <a:r>
              <a:rPr lang="hu-HU" sz="4000" dirty="0" err="1" smtClean="0"/>
              <a:t>surface</a:t>
            </a:r>
            <a:r>
              <a:rPr lang="hu-HU" sz="4000" dirty="0" smtClean="0"/>
              <a:t>, </a:t>
            </a:r>
            <a:r>
              <a:rPr lang="hu-HU" sz="4000" dirty="0" err="1" smtClean="0"/>
              <a:t>if</a:t>
            </a:r>
            <a:r>
              <a:rPr lang="hu-HU" sz="4000" dirty="0" smtClean="0"/>
              <a:t> </a:t>
            </a:r>
            <a:r>
              <a:rPr lang="hu-HU" sz="4000" dirty="0" err="1" smtClean="0"/>
              <a:t>negative</a:t>
            </a:r>
            <a:r>
              <a:rPr lang="hu-HU" sz="4000" dirty="0" smtClean="0"/>
              <a:t>: </a:t>
            </a:r>
            <a:r>
              <a:rPr lang="hu-HU" sz="4000" dirty="0" err="1" smtClean="0"/>
              <a:t>above</a:t>
            </a:r>
            <a:r>
              <a:rPr lang="hu-HU" sz="4000" dirty="0" smtClean="0"/>
              <a:t> </a:t>
            </a:r>
            <a:r>
              <a:rPr lang="hu-HU" sz="4000" dirty="0" err="1" smtClean="0"/>
              <a:t>surface-waterlogging</a:t>
            </a:r>
            <a:r>
              <a:rPr lang="hu-HU" sz="4000" dirty="0" smtClean="0"/>
              <a:t>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4000" dirty="0" smtClean="0"/>
              <a:t>CF: </a:t>
            </a:r>
            <a:r>
              <a:rPr lang="hu-HU" sz="4000" dirty="0" err="1" smtClean="0"/>
              <a:t>capillary</a:t>
            </a:r>
            <a:r>
              <a:rPr lang="hu-HU" sz="4000" dirty="0" smtClean="0"/>
              <a:t> </a:t>
            </a:r>
            <a:r>
              <a:rPr lang="hu-HU" sz="4000" dirty="0" err="1" smtClean="0"/>
              <a:t>fringe</a:t>
            </a:r>
            <a:r>
              <a:rPr lang="hu-HU" sz="4000" dirty="0" smtClean="0"/>
              <a:t> – </a:t>
            </a:r>
            <a:r>
              <a:rPr lang="hu-HU" sz="4000" dirty="0" err="1" smtClean="0"/>
              <a:t>capillary</a:t>
            </a:r>
            <a:r>
              <a:rPr lang="hu-HU" sz="4000" dirty="0" smtClean="0"/>
              <a:t> </a:t>
            </a:r>
            <a:r>
              <a:rPr lang="hu-HU" sz="4000" dirty="0" err="1" smtClean="0"/>
              <a:t>zone</a:t>
            </a:r>
            <a:endParaRPr lang="hu-HU" sz="4000" dirty="0" smtClean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4000" dirty="0" err="1" smtClean="0"/>
              <a:t>GWeff</a:t>
            </a:r>
            <a:r>
              <a:rPr lang="hu-HU" sz="4000" dirty="0" smtClean="0"/>
              <a:t>: </a:t>
            </a:r>
            <a:r>
              <a:rPr lang="hu-HU" sz="4000" dirty="0" err="1" smtClean="0"/>
              <a:t>saturation</a:t>
            </a:r>
            <a:r>
              <a:rPr lang="hu-HU" sz="4000" dirty="0" smtClean="0"/>
              <a:t> </a:t>
            </a:r>
            <a:r>
              <a:rPr lang="hu-HU" sz="4000" dirty="0" err="1" smtClean="0"/>
              <a:t>effect</a:t>
            </a:r>
            <a:r>
              <a:rPr lang="hu-HU" sz="4000" dirty="0" smtClean="0"/>
              <a:t> of </a:t>
            </a:r>
            <a:r>
              <a:rPr lang="hu-HU" sz="4000" dirty="0" err="1" smtClean="0"/>
              <a:t>groundwater</a:t>
            </a:r>
            <a:r>
              <a:rPr lang="hu-HU" sz="4000" dirty="0" smtClean="0"/>
              <a:t>  (-9999: </a:t>
            </a:r>
            <a:r>
              <a:rPr lang="hu-HU" sz="4000" dirty="0" err="1" smtClean="0"/>
              <a:t>normal</a:t>
            </a:r>
            <a:r>
              <a:rPr lang="hu-HU" sz="4000" dirty="0" smtClean="0"/>
              <a:t> </a:t>
            </a:r>
            <a:r>
              <a:rPr lang="hu-HU" sz="4000" dirty="0" err="1" smtClean="0"/>
              <a:t>zone</a:t>
            </a:r>
            <a:r>
              <a:rPr lang="hu-HU" sz="4000" dirty="0" smtClean="0"/>
              <a:t>, 0: CF, 0-1: </a:t>
            </a:r>
            <a:r>
              <a:rPr lang="hu-HU" sz="4000" dirty="0" err="1" smtClean="0"/>
              <a:t>in</a:t>
            </a:r>
            <a:r>
              <a:rPr lang="hu-HU" sz="4000" dirty="0" smtClean="0"/>
              <a:t> </a:t>
            </a:r>
            <a:r>
              <a:rPr lang="hu-HU" sz="4000" dirty="0" err="1" smtClean="0"/>
              <a:t>GW-layer</a:t>
            </a:r>
            <a:r>
              <a:rPr lang="hu-HU" sz="4000" dirty="0" smtClean="0"/>
              <a:t>, 1: </a:t>
            </a:r>
            <a:r>
              <a:rPr lang="hu-HU" sz="4000" dirty="0" err="1" smtClean="0"/>
              <a:t>below</a:t>
            </a:r>
            <a:r>
              <a:rPr lang="hu-HU" sz="4000" dirty="0" smtClean="0"/>
              <a:t> GW)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hu-HU" sz="4000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4000" b="1" dirty="0" smtClean="0"/>
              <a:t>Input </a:t>
            </a:r>
            <a:r>
              <a:rPr lang="hu-HU" sz="4000" b="1" dirty="0" err="1" smtClean="0"/>
              <a:t>fluxes</a:t>
            </a:r>
            <a:r>
              <a:rPr lang="hu-HU" sz="4000" b="1" dirty="0" smtClean="0"/>
              <a:t> – </a:t>
            </a:r>
            <a:r>
              <a:rPr lang="hu-HU" sz="4000" b="1" dirty="0" err="1" smtClean="0"/>
              <a:t>blue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arrows</a:t>
            </a:r>
            <a:endParaRPr lang="hu-HU" sz="4000" b="1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4000" dirty="0" smtClean="0"/>
              <a:t>IRG_</a:t>
            </a:r>
            <a:r>
              <a:rPr lang="hu-HU" sz="4000" dirty="0" err="1" smtClean="0"/>
              <a:t>to</a:t>
            </a:r>
            <a:r>
              <a:rPr lang="hu-HU" sz="4000" dirty="0" smtClean="0"/>
              <a:t>_</a:t>
            </a:r>
            <a:r>
              <a:rPr lang="hu-HU" sz="4000" dirty="0" err="1" smtClean="0"/>
              <a:t>prcp</a:t>
            </a:r>
            <a:r>
              <a:rPr lang="hu-HU" sz="4000" dirty="0" smtClean="0"/>
              <a:t>: </a:t>
            </a:r>
            <a:r>
              <a:rPr lang="hu-HU" sz="4000" dirty="0" err="1" smtClean="0"/>
              <a:t>irrigatied</a:t>
            </a:r>
            <a:r>
              <a:rPr lang="hu-HU" sz="4000" dirty="0" smtClean="0"/>
              <a:t> </a:t>
            </a:r>
            <a:r>
              <a:rPr lang="hu-HU" sz="4000" dirty="0" err="1" smtClean="0"/>
              <a:t>water</a:t>
            </a:r>
            <a:r>
              <a:rPr lang="hu-HU" sz="4000" dirty="0" smtClean="0"/>
              <a:t> </a:t>
            </a:r>
            <a:r>
              <a:rPr lang="hu-HU" sz="4000" dirty="0" err="1" smtClean="0"/>
              <a:t>amount</a:t>
            </a:r>
            <a:r>
              <a:rPr lang="hu-HU" sz="4000" dirty="0" smtClean="0"/>
              <a:t> </a:t>
            </a:r>
            <a:r>
              <a:rPr lang="hu-HU" sz="4000" dirty="0" err="1" smtClean="0"/>
              <a:t>above</a:t>
            </a:r>
            <a:r>
              <a:rPr lang="hu-HU" sz="4000" dirty="0" smtClean="0"/>
              <a:t> </a:t>
            </a:r>
            <a:r>
              <a:rPr lang="hu-HU" sz="4000" dirty="0" err="1" smtClean="0"/>
              <a:t>canopy</a:t>
            </a:r>
            <a:r>
              <a:rPr lang="hu-HU" sz="4000" dirty="0" smtClean="0"/>
              <a:t> </a:t>
            </a:r>
            <a:r>
              <a:rPr lang="hu-HU" sz="4000" dirty="0" err="1" smtClean="0"/>
              <a:t>height</a:t>
            </a:r>
            <a:r>
              <a:rPr lang="hu-HU" sz="4000" dirty="0" smtClean="0"/>
              <a:t>	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4000" dirty="0" smtClean="0"/>
              <a:t>IRG_</a:t>
            </a:r>
            <a:r>
              <a:rPr lang="hu-HU" sz="4000" dirty="0" err="1" smtClean="0"/>
              <a:t>to</a:t>
            </a:r>
            <a:r>
              <a:rPr lang="hu-HU" sz="4000" dirty="0" smtClean="0"/>
              <a:t>_</a:t>
            </a:r>
            <a:r>
              <a:rPr lang="hu-HU" sz="4000" dirty="0" err="1" smtClean="0"/>
              <a:t>soilw</a:t>
            </a:r>
            <a:r>
              <a:rPr lang="hu-HU" sz="4000" dirty="0" smtClean="0"/>
              <a:t>: </a:t>
            </a:r>
            <a:r>
              <a:rPr lang="hu-HU" sz="4000" dirty="0" err="1" smtClean="0"/>
              <a:t>irrigatied</a:t>
            </a:r>
            <a:r>
              <a:rPr lang="hu-HU" sz="4000" dirty="0" smtClean="0"/>
              <a:t> </a:t>
            </a:r>
            <a:r>
              <a:rPr lang="hu-HU" sz="4000" dirty="0" err="1" smtClean="0"/>
              <a:t>water</a:t>
            </a:r>
            <a:r>
              <a:rPr lang="hu-HU" sz="4000" dirty="0" smtClean="0"/>
              <a:t> </a:t>
            </a:r>
            <a:r>
              <a:rPr lang="hu-HU" sz="4000" dirty="0" err="1" smtClean="0"/>
              <a:t>amount</a:t>
            </a:r>
            <a:r>
              <a:rPr lang="hu-HU" sz="4000" dirty="0" smtClean="0"/>
              <a:t> </a:t>
            </a:r>
            <a:r>
              <a:rPr lang="hu-HU" sz="4000" dirty="0" err="1" smtClean="0"/>
              <a:t>below</a:t>
            </a:r>
            <a:r>
              <a:rPr lang="hu-HU" sz="4000" dirty="0" smtClean="0"/>
              <a:t> </a:t>
            </a:r>
            <a:r>
              <a:rPr lang="hu-HU" sz="4000" dirty="0" err="1" smtClean="0"/>
              <a:t>canopy</a:t>
            </a:r>
            <a:r>
              <a:rPr lang="hu-HU" sz="4000" dirty="0" smtClean="0"/>
              <a:t> </a:t>
            </a:r>
            <a:r>
              <a:rPr lang="hu-HU" sz="4000" dirty="0" err="1" smtClean="0"/>
              <a:t>height</a:t>
            </a:r>
            <a:r>
              <a:rPr lang="hu-HU" sz="4000" dirty="0" smtClean="0"/>
              <a:t>	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4000" dirty="0" err="1" smtClean="0"/>
              <a:t>prcp</a:t>
            </a:r>
            <a:r>
              <a:rPr lang="hu-HU" sz="4000" dirty="0" smtClean="0"/>
              <a:t>_</a:t>
            </a:r>
            <a:r>
              <a:rPr lang="hu-HU" sz="4000" dirty="0" err="1" smtClean="0"/>
              <a:t>to</a:t>
            </a:r>
            <a:r>
              <a:rPr lang="hu-HU" sz="4000" dirty="0" smtClean="0"/>
              <a:t>_</a:t>
            </a:r>
            <a:r>
              <a:rPr lang="hu-HU" sz="4000" dirty="0" err="1" smtClean="0"/>
              <a:t>snoww</a:t>
            </a:r>
            <a:r>
              <a:rPr lang="hu-HU" sz="4000" dirty="0" smtClean="0"/>
              <a:t>: </a:t>
            </a:r>
            <a:r>
              <a:rPr lang="hu-HU" sz="4000" dirty="0" err="1" smtClean="0"/>
              <a:t>snowpack</a:t>
            </a:r>
            <a:r>
              <a:rPr lang="hu-HU" sz="4000" dirty="0" smtClean="0"/>
              <a:t> </a:t>
            </a:r>
            <a:r>
              <a:rPr lang="hu-HU" sz="4000" dirty="0" err="1" smtClean="0"/>
              <a:t>accumulation</a:t>
            </a:r>
            <a:endParaRPr lang="hu-HU" sz="4000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4000" dirty="0" err="1" smtClean="0"/>
              <a:t>prcp</a:t>
            </a:r>
            <a:r>
              <a:rPr lang="hu-HU" sz="4000" dirty="0" smtClean="0"/>
              <a:t>_</a:t>
            </a:r>
            <a:r>
              <a:rPr lang="hu-HU" sz="4000" dirty="0" err="1" smtClean="0"/>
              <a:t>to</a:t>
            </a:r>
            <a:r>
              <a:rPr lang="hu-HU" sz="4000" dirty="0" smtClean="0"/>
              <a:t>_</a:t>
            </a:r>
            <a:r>
              <a:rPr lang="hu-HU" sz="4000" dirty="0" err="1" smtClean="0"/>
              <a:t>canopyw</a:t>
            </a:r>
            <a:r>
              <a:rPr lang="hu-HU" sz="4000" dirty="0" smtClean="0"/>
              <a:t>: </a:t>
            </a:r>
            <a:r>
              <a:rPr lang="hu-HU" sz="4000" dirty="0" err="1" smtClean="0"/>
              <a:t>interception</a:t>
            </a:r>
            <a:r>
              <a:rPr lang="hu-HU" sz="4000" dirty="0" smtClean="0"/>
              <a:t> </a:t>
            </a:r>
            <a:r>
              <a:rPr lang="hu-HU" sz="4000" dirty="0" err="1" smtClean="0"/>
              <a:t>on</a:t>
            </a:r>
            <a:r>
              <a:rPr lang="hu-HU" sz="4000" dirty="0" smtClean="0"/>
              <a:t> </a:t>
            </a:r>
            <a:r>
              <a:rPr lang="hu-HU" sz="4000" dirty="0" err="1" smtClean="0"/>
              <a:t>canopy</a:t>
            </a:r>
            <a:endParaRPr lang="hu-HU" sz="4000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4000" dirty="0" err="1" smtClean="0"/>
              <a:t>prcp</a:t>
            </a:r>
            <a:r>
              <a:rPr lang="hu-HU" sz="4000" dirty="0" smtClean="0"/>
              <a:t>_</a:t>
            </a:r>
            <a:r>
              <a:rPr lang="hu-HU" sz="4000" dirty="0" err="1" smtClean="0"/>
              <a:t>to</a:t>
            </a:r>
            <a:r>
              <a:rPr lang="hu-HU" sz="4000" dirty="0" smtClean="0"/>
              <a:t>_</a:t>
            </a:r>
            <a:r>
              <a:rPr lang="hu-HU" sz="4000" dirty="0" err="1" smtClean="0"/>
              <a:t>soilSurface</a:t>
            </a:r>
            <a:r>
              <a:rPr lang="hu-HU" sz="4000" dirty="0" smtClean="0"/>
              <a:t>: </a:t>
            </a:r>
            <a:r>
              <a:rPr lang="hu-HU" sz="4000" dirty="0" err="1" smtClean="0"/>
              <a:t>precipitation</a:t>
            </a:r>
            <a:r>
              <a:rPr lang="hu-HU" sz="4000" dirty="0" smtClean="0"/>
              <a:t> </a:t>
            </a:r>
            <a:r>
              <a:rPr lang="hu-HU" sz="4000" dirty="0" err="1" smtClean="0"/>
              <a:t>reaching</a:t>
            </a:r>
            <a:r>
              <a:rPr lang="hu-HU" sz="4000" dirty="0" smtClean="0"/>
              <a:t> </a:t>
            </a:r>
            <a:r>
              <a:rPr lang="hu-HU" sz="4000" dirty="0" err="1" smtClean="0"/>
              <a:t>souil</a:t>
            </a:r>
            <a:r>
              <a:rPr lang="hu-HU" sz="4000" dirty="0" smtClean="0"/>
              <a:t> </a:t>
            </a:r>
            <a:r>
              <a:rPr lang="hu-HU" sz="4000" dirty="0" err="1" smtClean="0"/>
              <a:t>surface</a:t>
            </a:r>
            <a:r>
              <a:rPr lang="hu-HU" sz="4000" dirty="0" smtClean="0"/>
              <a:t> (</a:t>
            </a:r>
            <a:r>
              <a:rPr lang="hu-HU" sz="4000" dirty="0" err="1" smtClean="0"/>
              <a:t>pondw</a:t>
            </a:r>
            <a:r>
              <a:rPr lang="hu-HU" sz="4000" dirty="0" smtClean="0"/>
              <a:t> </a:t>
            </a:r>
            <a:r>
              <a:rPr lang="hu-HU" sz="4000" dirty="0" err="1" smtClean="0"/>
              <a:t>or</a:t>
            </a:r>
            <a:r>
              <a:rPr lang="hu-HU" sz="4000" dirty="0" smtClean="0"/>
              <a:t> top </a:t>
            </a:r>
            <a:r>
              <a:rPr lang="hu-HU" sz="4000" dirty="0" err="1" smtClean="0"/>
              <a:t>soil</a:t>
            </a:r>
            <a:r>
              <a:rPr lang="hu-HU" sz="4000" dirty="0" smtClean="0"/>
              <a:t> </a:t>
            </a:r>
            <a:r>
              <a:rPr lang="hu-HU" sz="4000" dirty="0" err="1" smtClean="0"/>
              <a:t>layer</a:t>
            </a:r>
            <a:r>
              <a:rPr lang="hu-HU" sz="4000" dirty="0" smtClean="0"/>
              <a:t>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hu-HU" sz="4000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4000" b="1" dirty="0" smtClean="0"/>
              <a:t>Output </a:t>
            </a:r>
            <a:r>
              <a:rPr lang="hu-HU" sz="4000" b="1" dirty="0" err="1" smtClean="0"/>
              <a:t>fluxes</a:t>
            </a:r>
            <a:r>
              <a:rPr lang="hu-HU" sz="4000" b="1" dirty="0" smtClean="0"/>
              <a:t> –  </a:t>
            </a:r>
            <a:r>
              <a:rPr lang="hu-HU" sz="4000" b="1" dirty="0" err="1" smtClean="0"/>
              <a:t>yellow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arrows</a:t>
            </a:r>
            <a:endParaRPr lang="hu-HU" sz="4000" b="1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4000" dirty="0" err="1" smtClean="0"/>
              <a:t>prcp</a:t>
            </a:r>
            <a:r>
              <a:rPr lang="hu-HU" sz="4000" dirty="0" smtClean="0"/>
              <a:t>_</a:t>
            </a:r>
            <a:r>
              <a:rPr lang="hu-HU" sz="4000" dirty="0" err="1" smtClean="0"/>
              <a:t>to</a:t>
            </a:r>
            <a:r>
              <a:rPr lang="hu-HU" sz="4000" dirty="0" smtClean="0"/>
              <a:t>_</a:t>
            </a:r>
            <a:r>
              <a:rPr lang="hu-HU" sz="4000" dirty="0" err="1" smtClean="0"/>
              <a:t>Hrunoff</a:t>
            </a:r>
            <a:r>
              <a:rPr lang="hu-HU" sz="4000" dirty="0" smtClean="0"/>
              <a:t>: </a:t>
            </a:r>
            <a:r>
              <a:rPr lang="hu-HU" sz="4000" dirty="0" err="1" smtClean="0"/>
              <a:t>Hortonian</a:t>
            </a:r>
            <a:r>
              <a:rPr lang="hu-HU" sz="4000" dirty="0" smtClean="0"/>
              <a:t> </a:t>
            </a:r>
            <a:r>
              <a:rPr lang="hu-HU" sz="4000" dirty="0" err="1" smtClean="0"/>
              <a:t>runoff</a:t>
            </a:r>
            <a:r>
              <a:rPr lang="hu-HU" sz="4000" dirty="0" smtClean="0"/>
              <a:t> </a:t>
            </a:r>
            <a:r>
              <a:rPr lang="hu-HU" sz="4000" dirty="0" err="1" smtClean="0"/>
              <a:t>flux</a:t>
            </a:r>
            <a:r>
              <a:rPr lang="hu-HU" sz="4000" dirty="0" smtClean="0"/>
              <a:t> (no </a:t>
            </a:r>
            <a:r>
              <a:rPr lang="hu-HU" sz="4000" dirty="0" err="1" smtClean="0"/>
              <a:t>real</a:t>
            </a:r>
            <a:r>
              <a:rPr lang="hu-HU" sz="4000" dirty="0" smtClean="0"/>
              <a:t> output: </a:t>
            </a:r>
            <a:r>
              <a:rPr lang="hu-HU" sz="4000" dirty="0" err="1" smtClean="0"/>
              <a:t>calculation</a:t>
            </a:r>
            <a:r>
              <a:rPr lang="hu-HU" sz="4000" dirty="0" smtClean="0"/>
              <a:t> </a:t>
            </a:r>
            <a:r>
              <a:rPr lang="hu-HU" sz="4000" dirty="0" err="1" smtClean="0"/>
              <a:t>before</a:t>
            </a:r>
            <a:r>
              <a:rPr lang="hu-HU" sz="4000" dirty="0" smtClean="0"/>
              <a:t> RPCP </a:t>
            </a:r>
            <a:r>
              <a:rPr lang="hu-HU" sz="4000" dirty="0" err="1" smtClean="0"/>
              <a:t>enters</a:t>
            </a:r>
            <a:r>
              <a:rPr lang="hu-HU" sz="4000" dirty="0" smtClean="0"/>
              <a:t> </a:t>
            </a:r>
            <a:r>
              <a:rPr lang="hu-HU" sz="4000" dirty="0" err="1" smtClean="0"/>
              <a:t>into</a:t>
            </a:r>
            <a:r>
              <a:rPr lang="hu-HU" sz="4000" dirty="0" smtClean="0"/>
              <a:t> </a:t>
            </a:r>
            <a:r>
              <a:rPr lang="hu-HU" sz="4000" dirty="0" err="1" smtClean="0"/>
              <a:t>system</a:t>
            </a:r>
            <a:r>
              <a:rPr lang="hu-HU" sz="4000" dirty="0" smtClean="0"/>
              <a:t> </a:t>
            </a:r>
            <a:r>
              <a:rPr lang="hu-HU" sz="4000" dirty="0" err="1" smtClean="0"/>
              <a:t>based</a:t>
            </a:r>
            <a:r>
              <a:rPr lang="hu-HU" sz="4000" dirty="0" smtClean="0"/>
              <a:t> </a:t>
            </a:r>
            <a:r>
              <a:rPr lang="hu-HU" sz="4000" dirty="0" err="1" smtClean="0"/>
              <a:t>on</a:t>
            </a:r>
            <a:r>
              <a:rPr lang="hu-HU" sz="4000" dirty="0" smtClean="0"/>
              <a:t> RCN)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4000" dirty="0" err="1" smtClean="0"/>
              <a:t>snoww</a:t>
            </a:r>
            <a:r>
              <a:rPr lang="hu-HU" sz="4000" dirty="0" smtClean="0"/>
              <a:t>_</a:t>
            </a:r>
            <a:r>
              <a:rPr lang="hu-HU" sz="4000" dirty="0" err="1" smtClean="0"/>
              <a:t>subl</a:t>
            </a:r>
            <a:r>
              <a:rPr lang="hu-HU" sz="4000" dirty="0" smtClean="0"/>
              <a:t>: </a:t>
            </a:r>
            <a:r>
              <a:rPr lang="hu-HU" sz="4000" dirty="0" err="1" smtClean="0"/>
              <a:t>sublimation</a:t>
            </a:r>
            <a:r>
              <a:rPr lang="hu-HU" sz="4000" dirty="0" smtClean="0"/>
              <a:t> </a:t>
            </a:r>
            <a:r>
              <a:rPr lang="hu-HU" sz="4000" dirty="0" err="1" smtClean="0"/>
              <a:t>from</a:t>
            </a:r>
            <a:r>
              <a:rPr lang="hu-HU" sz="4000" dirty="0" smtClean="0"/>
              <a:t> </a:t>
            </a:r>
            <a:r>
              <a:rPr lang="hu-HU" sz="4000" dirty="0" err="1" smtClean="0"/>
              <a:t>snowpack</a:t>
            </a:r>
            <a:endParaRPr lang="hu-HU" sz="4000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4000" dirty="0" err="1" smtClean="0"/>
              <a:t>snoww</a:t>
            </a:r>
            <a:r>
              <a:rPr lang="hu-HU" sz="4000" dirty="0" smtClean="0"/>
              <a:t>_</a:t>
            </a:r>
            <a:r>
              <a:rPr lang="hu-HU" sz="4000" dirty="0" err="1" smtClean="0"/>
              <a:t>to</a:t>
            </a:r>
            <a:r>
              <a:rPr lang="hu-HU" sz="4000" dirty="0" smtClean="0"/>
              <a:t>_</a:t>
            </a:r>
            <a:r>
              <a:rPr lang="hu-HU" sz="4000" dirty="0" err="1" smtClean="0"/>
              <a:t>soilw</a:t>
            </a:r>
            <a:r>
              <a:rPr lang="hu-HU" sz="4000" dirty="0" smtClean="0"/>
              <a:t>: </a:t>
            </a:r>
            <a:r>
              <a:rPr lang="hu-HU" sz="4000" dirty="0" err="1" smtClean="0"/>
              <a:t>melt</a:t>
            </a:r>
            <a:r>
              <a:rPr lang="hu-HU" sz="4000" dirty="0" smtClean="0"/>
              <a:t> </a:t>
            </a:r>
            <a:r>
              <a:rPr lang="hu-HU" sz="4000" dirty="0" err="1" smtClean="0"/>
              <a:t>from</a:t>
            </a:r>
            <a:r>
              <a:rPr lang="hu-HU" sz="4000" dirty="0" smtClean="0"/>
              <a:t> </a:t>
            </a:r>
            <a:r>
              <a:rPr lang="hu-HU" sz="4000" dirty="0" err="1" smtClean="0"/>
              <a:t>snowpack</a:t>
            </a:r>
            <a:r>
              <a:rPr lang="hu-HU" sz="4000" dirty="0" smtClean="0"/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4000" dirty="0" err="1" smtClean="0"/>
              <a:t>pondw</a:t>
            </a:r>
            <a:r>
              <a:rPr lang="hu-HU" sz="4000" dirty="0" smtClean="0"/>
              <a:t>_</a:t>
            </a:r>
            <a:r>
              <a:rPr lang="hu-HU" sz="4000" dirty="0" err="1" smtClean="0"/>
              <a:t>to</a:t>
            </a:r>
            <a:r>
              <a:rPr lang="hu-HU" sz="4000" dirty="0" smtClean="0"/>
              <a:t>_</a:t>
            </a:r>
            <a:r>
              <a:rPr lang="hu-HU" sz="4000" dirty="0" err="1" smtClean="0"/>
              <a:t>Drunoff</a:t>
            </a:r>
            <a:r>
              <a:rPr lang="hu-HU" sz="4000" dirty="0" smtClean="0"/>
              <a:t>: </a:t>
            </a:r>
            <a:r>
              <a:rPr lang="hu-HU" sz="4000" dirty="0" err="1" smtClean="0"/>
              <a:t>Dunnian</a:t>
            </a:r>
            <a:r>
              <a:rPr lang="hu-HU" sz="4000" dirty="0" smtClean="0"/>
              <a:t> </a:t>
            </a:r>
            <a:r>
              <a:rPr lang="hu-HU" sz="4000" dirty="0" err="1" smtClean="0"/>
              <a:t>runoff</a:t>
            </a:r>
            <a:r>
              <a:rPr lang="hu-HU" sz="4000" dirty="0" smtClean="0"/>
              <a:t> </a:t>
            </a:r>
            <a:r>
              <a:rPr lang="hu-HU" sz="4000" dirty="0" err="1" smtClean="0"/>
              <a:t>flux</a:t>
            </a:r>
            <a:r>
              <a:rPr lang="hu-HU" sz="4000" dirty="0" smtClean="0"/>
              <a:t> </a:t>
            </a:r>
            <a:r>
              <a:rPr lang="hu-HU" sz="4000" dirty="0" err="1" smtClean="0"/>
              <a:t>from</a:t>
            </a:r>
            <a:r>
              <a:rPr lang="hu-HU" sz="4000" dirty="0" smtClean="0"/>
              <a:t> </a:t>
            </a:r>
            <a:r>
              <a:rPr lang="hu-HU" sz="4000" dirty="0" err="1" smtClean="0"/>
              <a:t>pondw</a:t>
            </a:r>
            <a:endParaRPr lang="hu-HU" sz="4000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4000" dirty="0" err="1" smtClean="0"/>
              <a:t>canopyw</a:t>
            </a:r>
            <a:r>
              <a:rPr lang="hu-HU" sz="4000" dirty="0" smtClean="0"/>
              <a:t>_EVP: </a:t>
            </a:r>
            <a:r>
              <a:rPr lang="hu-HU" sz="4000" dirty="0" err="1" smtClean="0"/>
              <a:t>evaporation</a:t>
            </a:r>
            <a:r>
              <a:rPr lang="hu-HU" sz="4000" dirty="0" smtClean="0"/>
              <a:t> </a:t>
            </a:r>
            <a:r>
              <a:rPr lang="hu-HU" sz="4000" dirty="0" err="1" smtClean="0"/>
              <a:t>from</a:t>
            </a:r>
            <a:r>
              <a:rPr lang="hu-HU" sz="4000" dirty="0" smtClean="0"/>
              <a:t> </a:t>
            </a:r>
            <a:r>
              <a:rPr lang="hu-HU" sz="4000" dirty="0" err="1" smtClean="0"/>
              <a:t>canopy</a:t>
            </a:r>
            <a:endParaRPr lang="hu-HU" sz="4000" dirty="0" smtClean="0"/>
          </a:p>
          <a:p>
            <a:pPr lvl="0">
              <a:lnSpc>
                <a:spcPct val="120000"/>
              </a:lnSpc>
              <a:spcAft>
                <a:spcPts val="300"/>
              </a:spcAft>
              <a:buNone/>
              <a:defRPr/>
            </a:pPr>
            <a:r>
              <a:rPr lang="hu-HU" sz="4000" dirty="0" err="1" smtClean="0"/>
              <a:t>canopyw</a:t>
            </a:r>
            <a:r>
              <a:rPr lang="hu-HU" sz="4000" dirty="0" smtClean="0"/>
              <a:t>_</a:t>
            </a:r>
            <a:r>
              <a:rPr lang="hu-HU" sz="4000" dirty="0" err="1" smtClean="0"/>
              <a:t>to</a:t>
            </a:r>
            <a:r>
              <a:rPr lang="hu-HU" sz="4000" dirty="0" smtClean="0"/>
              <a:t>_</a:t>
            </a:r>
            <a:r>
              <a:rPr lang="hu-HU" sz="4000" dirty="0" err="1" smtClean="0"/>
              <a:t>soilw</a:t>
            </a:r>
            <a:r>
              <a:rPr lang="hu-HU" sz="4000" dirty="0" smtClean="0"/>
              <a:t>: </a:t>
            </a:r>
            <a:r>
              <a:rPr lang="hu-HU" sz="4000" dirty="0" err="1" smtClean="0"/>
              <a:t>canopy</a:t>
            </a:r>
            <a:r>
              <a:rPr lang="hu-HU" sz="4000" dirty="0" smtClean="0"/>
              <a:t> </a:t>
            </a:r>
            <a:r>
              <a:rPr lang="hu-HU" sz="4000" dirty="0" err="1" smtClean="0"/>
              <a:t>drip</a:t>
            </a:r>
            <a:r>
              <a:rPr lang="hu-HU" sz="4000" dirty="0" smtClean="0"/>
              <a:t> and </a:t>
            </a:r>
            <a:r>
              <a:rPr lang="hu-HU" sz="4000" dirty="0" err="1" smtClean="0"/>
              <a:t>stemflow</a:t>
            </a:r>
            <a:r>
              <a:rPr lang="hu-HU" sz="4000" dirty="0" smtClean="0"/>
              <a:t>  (no </a:t>
            </a:r>
            <a:r>
              <a:rPr lang="hu-HU" sz="4000" dirty="0" err="1" smtClean="0"/>
              <a:t>canopyw</a:t>
            </a:r>
            <a:r>
              <a:rPr lang="hu-HU" sz="4000" dirty="0" smtClean="0"/>
              <a:t> </a:t>
            </a:r>
            <a:r>
              <a:rPr lang="hu-HU" sz="4000" dirty="0" err="1" smtClean="0"/>
              <a:t>at</a:t>
            </a:r>
            <a:r>
              <a:rPr lang="hu-HU" sz="4000" dirty="0" smtClean="0"/>
              <a:t> </a:t>
            </a:r>
            <a:r>
              <a:rPr lang="hu-HU" sz="4000" dirty="0" err="1" smtClean="0"/>
              <a:t>the</a:t>
            </a:r>
            <a:r>
              <a:rPr lang="hu-HU" sz="4000" dirty="0" smtClean="0"/>
              <a:t> end of </a:t>
            </a:r>
            <a:r>
              <a:rPr lang="hu-HU" sz="4000" dirty="0" err="1" smtClean="0"/>
              <a:t>the</a:t>
            </a:r>
            <a:r>
              <a:rPr lang="hu-HU" sz="4000" dirty="0" smtClean="0"/>
              <a:t> </a:t>
            </a:r>
            <a:r>
              <a:rPr lang="hu-HU" sz="4000" dirty="0" err="1" smtClean="0"/>
              <a:t>simulation</a:t>
            </a:r>
            <a:r>
              <a:rPr lang="hu-HU" sz="4000" dirty="0" smtClean="0"/>
              <a:t> </a:t>
            </a:r>
            <a:r>
              <a:rPr lang="hu-HU" sz="4000" dirty="0" err="1" smtClean="0"/>
              <a:t>day</a:t>
            </a:r>
            <a:r>
              <a:rPr lang="hu-HU" sz="4000" dirty="0" smtClean="0"/>
              <a:t> (</a:t>
            </a:r>
            <a:r>
              <a:rPr lang="en-US" sz="4000" dirty="0" err="1" smtClean="0"/>
              <a:t>canopyw_to_soilw</a:t>
            </a:r>
            <a:r>
              <a:rPr lang="en-US" sz="4000" dirty="0" smtClean="0"/>
              <a:t> </a:t>
            </a:r>
            <a:r>
              <a:rPr lang="hu-HU" sz="4000" dirty="0" smtClean="0"/>
              <a:t>=</a:t>
            </a:r>
            <a:r>
              <a:rPr lang="en-US" sz="4000" dirty="0" err="1" smtClean="0"/>
              <a:t>prcp_to_canopyw</a:t>
            </a:r>
            <a:r>
              <a:rPr lang="en-US" sz="4000" dirty="0" smtClean="0"/>
              <a:t> – </a:t>
            </a:r>
            <a:r>
              <a:rPr lang="hu-HU" sz="4000" dirty="0" err="1" smtClean="0"/>
              <a:t>canopywEVP</a:t>
            </a:r>
            <a:r>
              <a:rPr lang="hu-HU" sz="4000" dirty="0" smtClean="0"/>
              <a:t>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4000" dirty="0" err="1" smtClean="0"/>
              <a:t>pondwEVP</a:t>
            </a:r>
            <a:r>
              <a:rPr lang="hu-HU" sz="4000" dirty="0" smtClean="0"/>
              <a:t>: pond </a:t>
            </a:r>
            <a:r>
              <a:rPr lang="hu-HU" sz="4000" dirty="0" err="1" smtClean="0"/>
              <a:t>water</a:t>
            </a:r>
            <a:r>
              <a:rPr lang="hu-HU" sz="4000" dirty="0" smtClean="0"/>
              <a:t> </a:t>
            </a:r>
            <a:r>
              <a:rPr lang="hu-HU" sz="4000" dirty="0" err="1" smtClean="0"/>
              <a:t>evaporation</a:t>
            </a:r>
            <a:r>
              <a:rPr lang="hu-HU" sz="4000" dirty="0" smtClean="0"/>
              <a:t> </a:t>
            </a:r>
            <a:r>
              <a:rPr lang="hu-HU" sz="4000" dirty="0" err="1" smtClean="0"/>
              <a:t>based</a:t>
            </a:r>
            <a:r>
              <a:rPr lang="hu-HU" sz="4000" dirty="0" smtClean="0"/>
              <a:t> </a:t>
            </a:r>
            <a:r>
              <a:rPr lang="hu-HU" sz="4000" dirty="0" err="1" smtClean="0"/>
              <a:t>on</a:t>
            </a:r>
            <a:r>
              <a:rPr lang="hu-HU" sz="4000" dirty="0" smtClean="0"/>
              <a:t> </a:t>
            </a:r>
            <a:r>
              <a:rPr lang="hu-HU" sz="4000" dirty="0" err="1" smtClean="0"/>
              <a:t>potEVP</a:t>
            </a:r>
            <a:r>
              <a:rPr lang="hu-HU" sz="4000" dirty="0" smtClean="0"/>
              <a:t> (</a:t>
            </a:r>
            <a:r>
              <a:rPr lang="hu-HU" sz="4000" dirty="0" err="1" smtClean="0"/>
              <a:t>potential</a:t>
            </a:r>
            <a:r>
              <a:rPr lang="hu-HU" sz="4000" dirty="0" smtClean="0"/>
              <a:t> </a:t>
            </a:r>
            <a:r>
              <a:rPr lang="hu-HU" sz="4000" dirty="0" err="1" smtClean="0"/>
              <a:t>evaporation</a:t>
            </a:r>
            <a:r>
              <a:rPr lang="hu-HU" sz="4000" dirty="0" smtClean="0"/>
              <a:t>: </a:t>
            </a:r>
            <a:r>
              <a:rPr lang="hu-HU" sz="4000" dirty="0" err="1" smtClean="0"/>
              <a:t>potEVP</a:t>
            </a:r>
            <a:r>
              <a:rPr lang="hu-HU" sz="4000" dirty="0" smtClean="0"/>
              <a:t> &gt;= </a:t>
            </a:r>
            <a:r>
              <a:rPr lang="hu-HU" sz="4000" dirty="0" err="1" smtClean="0"/>
              <a:t>soilwEVP</a:t>
            </a:r>
            <a:r>
              <a:rPr lang="hu-HU" sz="4000" dirty="0" smtClean="0"/>
              <a:t> + </a:t>
            </a:r>
            <a:r>
              <a:rPr lang="hu-HU" sz="4000" dirty="0" err="1" smtClean="0"/>
              <a:t>pondwEVP</a:t>
            </a:r>
            <a:r>
              <a:rPr lang="hu-HU" sz="4000" dirty="0" smtClean="0"/>
              <a:t>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4000" dirty="0" err="1" smtClean="0"/>
              <a:t>soilwEVP</a:t>
            </a:r>
            <a:r>
              <a:rPr lang="hu-HU" sz="4000" dirty="0" smtClean="0"/>
              <a:t>: </a:t>
            </a:r>
            <a:r>
              <a:rPr lang="hu-HU" sz="4000" dirty="0" err="1" smtClean="0"/>
              <a:t>evaporation</a:t>
            </a:r>
            <a:r>
              <a:rPr lang="hu-HU" sz="4000" dirty="0" smtClean="0"/>
              <a:t> </a:t>
            </a:r>
            <a:r>
              <a:rPr lang="hu-HU" sz="4000" dirty="0" err="1" smtClean="0"/>
              <a:t>from</a:t>
            </a:r>
            <a:r>
              <a:rPr lang="hu-HU" sz="4000" dirty="0" smtClean="0"/>
              <a:t> </a:t>
            </a:r>
            <a:r>
              <a:rPr lang="hu-HU" sz="4000" dirty="0" err="1" smtClean="0"/>
              <a:t>soil</a:t>
            </a:r>
            <a:r>
              <a:rPr lang="hu-HU" sz="4000" dirty="0" smtClean="0"/>
              <a:t> </a:t>
            </a:r>
            <a:r>
              <a:rPr lang="hu-HU" sz="4000" dirty="0" err="1" smtClean="0"/>
              <a:t>based</a:t>
            </a:r>
            <a:r>
              <a:rPr lang="hu-HU" sz="4000" dirty="0" smtClean="0"/>
              <a:t> </a:t>
            </a:r>
            <a:r>
              <a:rPr lang="hu-HU" sz="4000" dirty="0" err="1" smtClean="0"/>
              <a:t>on</a:t>
            </a:r>
            <a:r>
              <a:rPr lang="hu-HU" sz="4000" dirty="0" smtClean="0"/>
              <a:t> </a:t>
            </a:r>
            <a:r>
              <a:rPr lang="hu-HU" sz="4000" dirty="0" err="1" smtClean="0"/>
              <a:t>potEVP</a:t>
            </a:r>
            <a:r>
              <a:rPr lang="hu-HU" sz="4000" dirty="0" smtClean="0"/>
              <a:t> (</a:t>
            </a:r>
            <a:r>
              <a:rPr lang="hu-HU" sz="4000" dirty="0" err="1" smtClean="0"/>
              <a:t>potential</a:t>
            </a:r>
            <a:r>
              <a:rPr lang="hu-HU" sz="4000" dirty="0" smtClean="0"/>
              <a:t> </a:t>
            </a:r>
            <a:r>
              <a:rPr lang="hu-HU" sz="4000" dirty="0" err="1" smtClean="0"/>
              <a:t>evaporation</a:t>
            </a:r>
            <a:r>
              <a:rPr lang="hu-HU" sz="4000" dirty="0" smtClean="0"/>
              <a:t>: </a:t>
            </a:r>
            <a:r>
              <a:rPr lang="hu-HU" sz="4000" dirty="0" err="1" smtClean="0"/>
              <a:t>potEVP</a:t>
            </a:r>
            <a:r>
              <a:rPr lang="hu-HU" sz="4000" dirty="0" smtClean="0"/>
              <a:t> &gt;= </a:t>
            </a:r>
            <a:r>
              <a:rPr lang="hu-HU" sz="4000" dirty="0" err="1" smtClean="0"/>
              <a:t>soilwEVP</a:t>
            </a:r>
            <a:r>
              <a:rPr lang="hu-HU" sz="4000" dirty="0" smtClean="0"/>
              <a:t> + </a:t>
            </a:r>
            <a:r>
              <a:rPr lang="hu-HU" sz="4000" dirty="0" err="1" smtClean="0"/>
              <a:t>pondwEVP</a:t>
            </a:r>
            <a:r>
              <a:rPr lang="hu-HU" sz="4000" dirty="0" smtClean="0"/>
              <a:t>)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4000" dirty="0" err="1" smtClean="0"/>
              <a:t>soilwTRP</a:t>
            </a:r>
            <a:r>
              <a:rPr lang="hu-HU" sz="4000" dirty="0" smtClean="0"/>
              <a:t>[10]: </a:t>
            </a:r>
            <a:r>
              <a:rPr lang="hu-HU" sz="4000" dirty="0" err="1" smtClean="0"/>
              <a:t>transpiration</a:t>
            </a:r>
            <a:r>
              <a:rPr lang="hu-HU" sz="4000" dirty="0" smtClean="0"/>
              <a:t> </a:t>
            </a:r>
            <a:r>
              <a:rPr lang="hu-HU" sz="4000" dirty="0" err="1" smtClean="0"/>
              <a:t>from</a:t>
            </a:r>
            <a:r>
              <a:rPr lang="hu-HU" sz="4000" dirty="0" smtClean="0"/>
              <a:t> </a:t>
            </a:r>
            <a:r>
              <a:rPr lang="hu-HU" sz="4000" dirty="0" err="1" smtClean="0"/>
              <a:t>the</a:t>
            </a:r>
            <a:r>
              <a:rPr lang="hu-HU" sz="4000" dirty="0" smtClean="0"/>
              <a:t> </a:t>
            </a:r>
            <a:r>
              <a:rPr lang="hu-HU" sz="4000" dirty="0" err="1" smtClean="0"/>
              <a:t>10</a:t>
            </a:r>
            <a:r>
              <a:rPr lang="hu-HU" sz="4000" dirty="0" smtClean="0"/>
              <a:t> </a:t>
            </a:r>
            <a:r>
              <a:rPr lang="hu-HU" sz="4000" dirty="0" err="1" smtClean="0"/>
              <a:t>soil</a:t>
            </a:r>
            <a:r>
              <a:rPr lang="hu-HU" sz="4000" dirty="0" smtClean="0"/>
              <a:t> </a:t>
            </a:r>
            <a:r>
              <a:rPr lang="hu-HU" sz="4000" dirty="0" err="1" smtClean="0"/>
              <a:t>layers</a:t>
            </a:r>
            <a:r>
              <a:rPr lang="hu-HU" sz="4000" dirty="0" smtClean="0"/>
              <a:t> </a:t>
            </a:r>
            <a:r>
              <a:rPr lang="hu-HU" sz="4000" dirty="0" err="1" smtClean="0"/>
              <a:t>based</a:t>
            </a:r>
            <a:r>
              <a:rPr lang="hu-HU" sz="4000" dirty="0" smtClean="0"/>
              <a:t> </a:t>
            </a:r>
            <a:r>
              <a:rPr lang="hu-HU" sz="4000" dirty="0" err="1" smtClean="0"/>
              <a:t>on</a:t>
            </a:r>
            <a:r>
              <a:rPr lang="hu-HU" sz="4000" dirty="0" smtClean="0"/>
              <a:t> </a:t>
            </a:r>
            <a:r>
              <a:rPr lang="hu-HU" sz="4000" dirty="0" err="1" smtClean="0"/>
              <a:t>soilwTRPdemand</a:t>
            </a:r>
            <a:r>
              <a:rPr lang="hu-HU" sz="4000" dirty="0" smtClean="0"/>
              <a:t>_SUM (</a:t>
            </a:r>
            <a:r>
              <a:rPr lang="hu-HU" sz="4000" dirty="0" err="1" smtClean="0"/>
              <a:t>transpiration</a:t>
            </a:r>
            <a:r>
              <a:rPr lang="hu-HU" sz="4000" dirty="0" smtClean="0"/>
              <a:t> </a:t>
            </a:r>
            <a:r>
              <a:rPr lang="hu-HU" sz="4000" dirty="0" err="1" smtClean="0"/>
              <a:t>demand</a:t>
            </a:r>
            <a:r>
              <a:rPr lang="hu-HU" sz="4000" dirty="0" smtClean="0"/>
              <a:t> </a:t>
            </a:r>
            <a:r>
              <a:rPr lang="hu-HU" sz="4000" dirty="0" err="1" smtClean="0"/>
              <a:t>for</a:t>
            </a:r>
            <a:r>
              <a:rPr lang="hu-HU" sz="4000" dirty="0" smtClean="0"/>
              <a:t> </a:t>
            </a:r>
            <a:r>
              <a:rPr lang="hu-HU" sz="4000" dirty="0" err="1" smtClean="0"/>
              <a:t>the</a:t>
            </a:r>
            <a:r>
              <a:rPr lang="hu-HU" sz="4000" dirty="0" smtClean="0"/>
              <a:t> </a:t>
            </a:r>
            <a:r>
              <a:rPr lang="hu-HU" sz="4000" dirty="0" err="1" smtClean="0"/>
              <a:t>whole</a:t>
            </a:r>
            <a:r>
              <a:rPr lang="hu-HU" sz="4000" dirty="0" smtClean="0"/>
              <a:t> </a:t>
            </a:r>
            <a:r>
              <a:rPr lang="hu-HU" sz="4000" dirty="0" err="1" smtClean="0"/>
              <a:t>soil</a:t>
            </a:r>
            <a:r>
              <a:rPr lang="hu-HU" sz="4000" dirty="0" smtClean="0"/>
              <a:t> </a:t>
            </a:r>
            <a:r>
              <a:rPr lang="hu-HU" sz="4000" dirty="0" err="1" smtClean="0"/>
              <a:t>system</a:t>
            </a:r>
            <a:r>
              <a:rPr lang="hu-HU" sz="4000" dirty="0" smtClean="0"/>
              <a:t>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hu-HU" sz="4000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4000" b="1" dirty="0" err="1" smtClean="0"/>
              <a:t>Internal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fluxes</a:t>
            </a:r>
            <a:r>
              <a:rPr lang="hu-HU" sz="4000" b="1" dirty="0" smtClean="0"/>
              <a:t> – </a:t>
            </a:r>
            <a:r>
              <a:rPr lang="hu-HU" sz="4000" b="1" dirty="0" err="1" smtClean="0"/>
              <a:t>grey</a:t>
            </a:r>
            <a:r>
              <a:rPr lang="hu-HU" sz="4000" b="1" dirty="0" smtClean="0"/>
              <a:t> </a:t>
            </a:r>
            <a:r>
              <a:rPr lang="hu-HU" sz="4000" b="1" dirty="0" err="1" smtClean="0"/>
              <a:t>arrows</a:t>
            </a:r>
            <a:endParaRPr lang="hu-HU" sz="4000" b="1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4000" dirty="0" err="1" smtClean="0"/>
              <a:t>pondw</a:t>
            </a:r>
            <a:r>
              <a:rPr lang="hu-HU" sz="4000" dirty="0" smtClean="0"/>
              <a:t>_</a:t>
            </a:r>
            <a:r>
              <a:rPr lang="hu-HU" sz="4000" dirty="0" err="1" smtClean="0"/>
              <a:t>to</a:t>
            </a:r>
            <a:r>
              <a:rPr lang="hu-HU" sz="4000" dirty="0" smtClean="0"/>
              <a:t>_</a:t>
            </a:r>
            <a:r>
              <a:rPr lang="hu-HU" sz="4000" dirty="0" err="1" smtClean="0"/>
              <a:t>soilw</a:t>
            </a:r>
            <a:r>
              <a:rPr lang="hu-HU" sz="4000" dirty="0" smtClean="0"/>
              <a:t>: </a:t>
            </a:r>
            <a:r>
              <a:rPr lang="hu-HU" sz="4000" dirty="0" err="1" smtClean="0"/>
              <a:t>water</a:t>
            </a:r>
            <a:r>
              <a:rPr lang="hu-HU" sz="4000" dirty="0" smtClean="0"/>
              <a:t> </a:t>
            </a:r>
            <a:r>
              <a:rPr lang="hu-HU" sz="4000" dirty="0" err="1" smtClean="0"/>
              <a:t>flux</a:t>
            </a:r>
            <a:r>
              <a:rPr lang="hu-HU" sz="4000" dirty="0" smtClean="0"/>
              <a:t> </a:t>
            </a:r>
            <a:r>
              <a:rPr lang="hu-HU" sz="4000" dirty="0" err="1" smtClean="0"/>
              <a:t>from</a:t>
            </a:r>
            <a:r>
              <a:rPr lang="hu-HU" sz="4000" dirty="0" smtClean="0"/>
              <a:t> pond </a:t>
            </a:r>
            <a:r>
              <a:rPr lang="hu-HU" sz="4000" dirty="0" err="1" smtClean="0"/>
              <a:t>to</a:t>
            </a:r>
            <a:r>
              <a:rPr lang="hu-HU" sz="4000" dirty="0" smtClean="0"/>
              <a:t> </a:t>
            </a:r>
            <a:r>
              <a:rPr lang="hu-HU" sz="4000" dirty="0" err="1" smtClean="0"/>
              <a:t>soil</a:t>
            </a:r>
            <a:endParaRPr lang="hu-HU" sz="4000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4000" dirty="0" err="1" smtClean="0"/>
              <a:t>soilw</a:t>
            </a:r>
            <a:r>
              <a:rPr lang="hu-HU" sz="4000" dirty="0" smtClean="0"/>
              <a:t>_</a:t>
            </a:r>
            <a:r>
              <a:rPr lang="hu-HU" sz="4000" dirty="0" err="1" smtClean="0"/>
              <a:t>to</a:t>
            </a:r>
            <a:r>
              <a:rPr lang="hu-HU" sz="4000" dirty="0" smtClean="0"/>
              <a:t>_</a:t>
            </a:r>
            <a:r>
              <a:rPr lang="hu-HU" sz="4000" dirty="0" err="1" smtClean="0"/>
              <a:t>pondw</a:t>
            </a:r>
            <a:r>
              <a:rPr lang="hu-HU" sz="4000" dirty="0" smtClean="0"/>
              <a:t>: </a:t>
            </a:r>
            <a:r>
              <a:rPr lang="hu-HU" sz="4000" dirty="0" err="1" smtClean="0"/>
              <a:t>flux</a:t>
            </a:r>
            <a:r>
              <a:rPr lang="hu-HU" sz="4000" dirty="0" smtClean="0"/>
              <a:t> </a:t>
            </a:r>
            <a:r>
              <a:rPr lang="hu-HU" sz="4000" dirty="0" err="1" smtClean="0"/>
              <a:t>from</a:t>
            </a:r>
            <a:r>
              <a:rPr lang="hu-HU" sz="4000" dirty="0" smtClean="0"/>
              <a:t> </a:t>
            </a:r>
            <a:r>
              <a:rPr lang="hu-HU" sz="4000" dirty="0" err="1" smtClean="0"/>
              <a:t>soil</a:t>
            </a:r>
            <a:r>
              <a:rPr lang="hu-HU" sz="4000" dirty="0" smtClean="0"/>
              <a:t> </a:t>
            </a:r>
            <a:r>
              <a:rPr lang="hu-HU" sz="4000" dirty="0" err="1" smtClean="0"/>
              <a:t>to</a:t>
            </a:r>
            <a:r>
              <a:rPr lang="hu-HU" sz="4000" dirty="0" smtClean="0"/>
              <a:t> pond (</a:t>
            </a:r>
            <a:r>
              <a:rPr lang="hu-HU" sz="4000" dirty="0" err="1" smtClean="0"/>
              <a:t>oversaturation</a:t>
            </a:r>
            <a:r>
              <a:rPr lang="hu-HU" sz="4000" dirty="0" smtClean="0"/>
              <a:t>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4000" dirty="0" smtClean="0"/>
              <a:t>GW_</a:t>
            </a:r>
            <a:r>
              <a:rPr lang="hu-HU" sz="4000" dirty="0" err="1" smtClean="0"/>
              <a:t>to</a:t>
            </a:r>
            <a:r>
              <a:rPr lang="hu-HU" sz="4000" dirty="0" smtClean="0"/>
              <a:t>_</a:t>
            </a:r>
            <a:r>
              <a:rPr lang="hu-HU" sz="4000" dirty="0" err="1" smtClean="0"/>
              <a:t>pondw</a:t>
            </a:r>
            <a:r>
              <a:rPr lang="hu-HU" sz="4000" dirty="0" smtClean="0"/>
              <a:t>: </a:t>
            </a:r>
            <a:r>
              <a:rPr lang="hu-HU" sz="4000" dirty="0" err="1" smtClean="0"/>
              <a:t>water</a:t>
            </a:r>
            <a:r>
              <a:rPr lang="hu-HU" sz="4000" dirty="0" smtClean="0"/>
              <a:t> </a:t>
            </a:r>
            <a:r>
              <a:rPr lang="hu-HU" sz="4000" dirty="0" err="1" smtClean="0"/>
              <a:t>flux</a:t>
            </a:r>
            <a:r>
              <a:rPr lang="hu-HU" sz="4000" dirty="0" smtClean="0"/>
              <a:t> </a:t>
            </a:r>
            <a:r>
              <a:rPr lang="hu-HU" sz="4000" dirty="0" err="1" smtClean="0"/>
              <a:t>from</a:t>
            </a:r>
            <a:r>
              <a:rPr lang="hu-HU" sz="4000" dirty="0" smtClean="0"/>
              <a:t> </a:t>
            </a:r>
            <a:r>
              <a:rPr lang="hu-HU" sz="4000" dirty="0" err="1" smtClean="0"/>
              <a:t>groundwater</a:t>
            </a:r>
            <a:r>
              <a:rPr lang="hu-HU" sz="4000" dirty="0" smtClean="0"/>
              <a:t> </a:t>
            </a:r>
            <a:r>
              <a:rPr lang="hu-HU" sz="4000" dirty="0" err="1" smtClean="0"/>
              <a:t>to</a:t>
            </a:r>
            <a:r>
              <a:rPr lang="hu-HU" sz="4000" dirty="0" smtClean="0"/>
              <a:t> </a:t>
            </a:r>
            <a:r>
              <a:rPr lang="hu-HU" sz="4000" dirty="0" err="1" smtClean="0"/>
              <a:t>pondw</a:t>
            </a:r>
            <a:endParaRPr lang="hu-HU" sz="4000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4000" dirty="0" err="1" smtClean="0"/>
              <a:t>GWdischarge</a:t>
            </a:r>
            <a:r>
              <a:rPr lang="hu-HU" sz="4000" dirty="0" smtClean="0"/>
              <a:t>[10]: </a:t>
            </a:r>
            <a:r>
              <a:rPr lang="hu-HU" sz="4000" dirty="0" err="1" smtClean="0"/>
              <a:t>soil</a:t>
            </a:r>
            <a:r>
              <a:rPr lang="hu-HU" sz="4000" dirty="0" smtClean="0"/>
              <a:t> </a:t>
            </a:r>
            <a:r>
              <a:rPr lang="hu-HU" sz="4000" dirty="0" err="1" smtClean="0"/>
              <a:t>water</a:t>
            </a:r>
            <a:r>
              <a:rPr lang="hu-HU" sz="4000" dirty="0" smtClean="0"/>
              <a:t> plus </a:t>
            </a:r>
            <a:r>
              <a:rPr lang="hu-HU" sz="4000" dirty="0" err="1" smtClean="0"/>
              <a:t>from</a:t>
            </a:r>
            <a:r>
              <a:rPr lang="hu-HU" sz="4000" dirty="0" smtClean="0"/>
              <a:t> </a:t>
            </a:r>
            <a:r>
              <a:rPr lang="hu-HU" sz="4000" dirty="0" err="1" smtClean="0"/>
              <a:t>groundwater</a:t>
            </a:r>
            <a:r>
              <a:rPr lang="hu-HU" sz="4000" dirty="0" smtClean="0"/>
              <a:t> (</a:t>
            </a:r>
            <a:r>
              <a:rPr lang="hu-HU" sz="4000" dirty="0" err="1" smtClean="0"/>
              <a:t>in</a:t>
            </a:r>
            <a:r>
              <a:rPr lang="hu-HU" sz="4000" dirty="0" smtClean="0"/>
              <a:t> </a:t>
            </a:r>
            <a:r>
              <a:rPr lang="hu-HU" sz="4000" dirty="0" err="1" smtClean="0"/>
              <a:t>GW-layers</a:t>
            </a:r>
            <a:r>
              <a:rPr lang="hu-HU" sz="4000" dirty="0" smtClean="0"/>
              <a:t>, </a:t>
            </a:r>
            <a:r>
              <a:rPr lang="hu-HU" sz="4000" dirty="0" err="1" smtClean="0"/>
              <a:t>source</a:t>
            </a:r>
            <a:r>
              <a:rPr lang="hu-HU" sz="4000" dirty="0" smtClean="0"/>
              <a:t> of </a:t>
            </a:r>
            <a:r>
              <a:rPr lang="hu-HU" sz="4000" dirty="0" err="1" smtClean="0"/>
              <a:t>diffusion</a:t>
            </a:r>
            <a:r>
              <a:rPr lang="hu-HU" sz="4000" dirty="0" smtClean="0"/>
              <a:t>, </a:t>
            </a:r>
            <a:r>
              <a:rPr lang="hu-HU" sz="4000" dirty="0" err="1" smtClean="0"/>
              <a:t>evaporation</a:t>
            </a:r>
            <a:r>
              <a:rPr lang="hu-HU" sz="4000" dirty="0" smtClean="0"/>
              <a:t> and </a:t>
            </a:r>
            <a:r>
              <a:rPr lang="hu-HU" sz="4000" dirty="0" err="1" smtClean="0"/>
              <a:t>transpiration</a:t>
            </a:r>
            <a:r>
              <a:rPr lang="hu-HU" sz="4000" dirty="0" smtClean="0"/>
              <a:t> is GW)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4000" dirty="0" err="1" smtClean="0"/>
              <a:t>GWrecharge</a:t>
            </a:r>
            <a:r>
              <a:rPr lang="hu-HU" sz="4000" dirty="0" smtClean="0"/>
              <a:t>[10]: </a:t>
            </a:r>
            <a:r>
              <a:rPr lang="hu-HU" sz="4000" dirty="0" err="1" smtClean="0"/>
              <a:t>recharge</a:t>
            </a:r>
            <a:r>
              <a:rPr lang="hu-HU" sz="4000" dirty="0" smtClean="0"/>
              <a:t>: </a:t>
            </a:r>
            <a:r>
              <a:rPr lang="hu-HU" sz="4000" dirty="0" err="1" smtClean="0"/>
              <a:t>soil</a:t>
            </a:r>
            <a:r>
              <a:rPr lang="hu-HU" sz="4000" dirty="0" smtClean="0"/>
              <a:t> </a:t>
            </a:r>
            <a:r>
              <a:rPr lang="hu-HU" sz="4000" dirty="0" err="1" smtClean="0"/>
              <a:t>water</a:t>
            </a:r>
            <a:r>
              <a:rPr lang="hu-HU" sz="4000" dirty="0" smtClean="0"/>
              <a:t> </a:t>
            </a:r>
            <a:r>
              <a:rPr lang="hu-HU" sz="4000" dirty="0" err="1" smtClean="0"/>
              <a:t>to</a:t>
            </a:r>
            <a:r>
              <a:rPr lang="hu-HU" sz="4000" dirty="0" smtClean="0"/>
              <a:t> </a:t>
            </a:r>
            <a:r>
              <a:rPr lang="hu-HU" sz="4000" dirty="0" err="1" smtClean="0"/>
              <a:t>groundwater</a:t>
            </a:r>
            <a:r>
              <a:rPr lang="hu-HU" sz="4000" dirty="0" smtClean="0"/>
              <a:t> (</a:t>
            </a:r>
            <a:r>
              <a:rPr lang="hu-HU" sz="4000" dirty="0" err="1" smtClean="0"/>
              <a:t>in</a:t>
            </a:r>
            <a:r>
              <a:rPr lang="hu-HU" sz="4000" dirty="0" smtClean="0"/>
              <a:t> </a:t>
            </a:r>
            <a:r>
              <a:rPr lang="hu-HU" sz="4000" dirty="0" err="1" smtClean="0"/>
              <a:t>GW-layers</a:t>
            </a:r>
            <a:r>
              <a:rPr lang="hu-HU" sz="4000" dirty="0" smtClean="0"/>
              <a:t> and </a:t>
            </a:r>
            <a:r>
              <a:rPr lang="hu-HU" sz="4000" dirty="0" err="1" smtClean="0"/>
              <a:t>saturated</a:t>
            </a:r>
            <a:r>
              <a:rPr lang="hu-HU" sz="4000" dirty="0" smtClean="0"/>
              <a:t> </a:t>
            </a:r>
            <a:r>
              <a:rPr lang="hu-HU" sz="4000" dirty="0" err="1" smtClean="0"/>
              <a:t>CF-layers</a:t>
            </a:r>
            <a:r>
              <a:rPr lang="hu-HU" sz="4000" dirty="0" smtClean="0"/>
              <a:t> – </a:t>
            </a:r>
            <a:r>
              <a:rPr lang="hu-HU" sz="4000" dirty="0" err="1" smtClean="0"/>
              <a:t>drainage</a:t>
            </a:r>
            <a:r>
              <a:rPr lang="hu-HU" sz="4000" dirty="0" smtClean="0"/>
              <a:t>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4000" dirty="0" err="1" smtClean="0"/>
              <a:t>GWmovchange</a:t>
            </a:r>
            <a:r>
              <a:rPr lang="hu-HU" sz="4000" dirty="0" smtClean="0"/>
              <a:t>[10]: </a:t>
            </a:r>
            <a:r>
              <a:rPr lang="hu-HU" sz="4000" dirty="0" err="1" smtClean="0"/>
              <a:t>water</a:t>
            </a:r>
            <a:r>
              <a:rPr lang="hu-HU" sz="4000" dirty="0" smtClean="0"/>
              <a:t> </a:t>
            </a:r>
            <a:r>
              <a:rPr lang="hu-HU" sz="4000" dirty="0" err="1" smtClean="0"/>
              <a:t>change</a:t>
            </a:r>
            <a:r>
              <a:rPr lang="hu-HU" sz="4000" dirty="0" smtClean="0"/>
              <a:t> </a:t>
            </a:r>
            <a:r>
              <a:rPr lang="hu-HU" sz="4000" dirty="0" err="1" smtClean="0"/>
              <a:t>due</a:t>
            </a:r>
            <a:r>
              <a:rPr lang="hu-HU" sz="4000" dirty="0" smtClean="0"/>
              <a:t> </a:t>
            </a:r>
            <a:r>
              <a:rPr lang="hu-HU" sz="4000" dirty="0" err="1" smtClean="0"/>
              <a:t>to</a:t>
            </a:r>
            <a:r>
              <a:rPr lang="hu-HU" sz="4000" dirty="0" smtClean="0"/>
              <a:t> </a:t>
            </a:r>
            <a:r>
              <a:rPr lang="hu-HU" sz="4000" dirty="0" err="1" smtClean="0"/>
              <a:t>the</a:t>
            </a:r>
            <a:r>
              <a:rPr lang="hu-HU" sz="4000" dirty="0" smtClean="0"/>
              <a:t> </a:t>
            </a:r>
            <a:r>
              <a:rPr lang="hu-HU" sz="4000" dirty="0" err="1" smtClean="0"/>
              <a:t>movement</a:t>
            </a:r>
            <a:r>
              <a:rPr lang="hu-HU" sz="4000" dirty="0" smtClean="0"/>
              <a:t> of </a:t>
            </a:r>
            <a:r>
              <a:rPr lang="hu-HU" sz="4000" dirty="0" smtClean="0"/>
              <a:t>GW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4000" dirty="0" err="1" smtClean="0"/>
              <a:t>wflux</a:t>
            </a:r>
            <a:r>
              <a:rPr lang="hu-HU" sz="4000" dirty="0" smtClean="0"/>
              <a:t>: </a:t>
            </a:r>
            <a:r>
              <a:rPr lang="hu-HU" sz="4000" dirty="0" err="1" smtClean="0"/>
              <a:t>water</a:t>
            </a:r>
            <a:r>
              <a:rPr lang="hu-HU" sz="4000" dirty="0" smtClean="0"/>
              <a:t> </a:t>
            </a:r>
            <a:r>
              <a:rPr lang="hu-HU" sz="4000" dirty="0" err="1" smtClean="0"/>
              <a:t>flux</a:t>
            </a:r>
            <a:r>
              <a:rPr lang="hu-HU" sz="4000" dirty="0" smtClean="0"/>
              <a:t> </a:t>
            </a:r>
            <a:r>
              <a:rPr lang="hu-HU" sz="4000" dirty="0" err="1" smtClean="0"/>
              <a:t>between</a:t>
            </a:r>
            <a:r>
              <a:rPr lang="hu-HU" sz="4000" dirty="0" smtClean="0"/>
              <a:t> </a:t>
            </a:r>
            <a:r>
              <a:rPr lang="hu-HU" sz="4000" dirty="0" err="1" smtClean="0"/>
              <a:t>soil</a:t>
            </a:r>
            <a:r>
              <a:rPr lang="hu-HU" sz="4000" dirty="0" smtClean="0"/>
              <a:t> </a:t>
            </a:r>
            <a:r>
              <a:rPr lang="hu-HU" sz="4000" dirty="0" err="1" smtClean="0"/>
              <a:t>layers</a:t>
            </a:r>
            <a:r>
              <a:rPr lang="hu-HU" sz="4000" dirty="0" smtClean="0"/>
              <a:t> - </a:t>
            </a:r>
            <a:r>
              <a:rPr lang="hu-HU" sz="4000" dirty="0" err="1" smtClean="0"/>
              <a:t>signed</a:t>
            </a:r>
            <a:r>
              <a:rPr lang="hu-HU" sz="4000" dirty="0" smtClean="0"/>
              <a:t> </a:t>
            </a:r>
            <a:r>
              <a:rPr lang="hu-HU" sz="4000" dirty="0" smtClean="0"/>
              <a:t>sum (</a:t>
            </a:r>
            <a:r>
              <a:rPr lang="hu-HU" sz="4000" dirty="0" err="1" smtClean="0"/>
              <a:t>downward</a:t>
            </a:r>
            <a:r>
              <a:rPr lang="hu-HU" sz="4000" dirty="0" smtClean="0"/>
              <a:t>: </a:t>
            </a:r>
            <a:r>
              <a:rPr lang="hu-HU" sz="4000" dirty="0" err="1" smtClean="0"/>
              <a:t>positive</a:t>
            </a:r>
            <a:r>
              <a:rPr lang="hu-HU" sz="4000" dirty="0" smtClean="0"/>
              <a:t>, </a:t>
            </a:r>
            <a:r>
              <a:rPr lang="hu-HU" sz="4000" dirty="0" err="1" smtClean="0"/>
              <a:t>upward</a:t>
            </a:r>
            <a:r>
              <a:rPr lang="hu-HU" sz="4000" dirty="0" smtClean="0"/>
              <a:t>: </a:t>
            </a:r>
            <a:r>
              <a:rPr lang="hu-HU" sz="4000" dirty="0" err="1" smtClean="0"/>
              <a:t>negative</a:t>
            </a:r>
            <a:r>
              <a:rPr lang="hu-HU" sz="4000" dirty="0" smtClean="0"/>
              <a:t>) of </a:t>
            </a:r>
            <a:r>
              <a:rPr lang="hu-HU" sz="4000" dirty="0" err="1" smtClean="0"/>
              <a:t>percolation</a:t>
            </a:r>
            <a:r>
              <a:rPr lang="hu-HU" sz="4000" dirty="0" smtClean="0"/>
              <a:t> (percol) and </a:t>
            </a:r>
            <a:r>
              <a:rPr lang="hu-HU" sz="4000" dirty="0" err="1" smtClean="0"/>
              <a:t>diffusion</a:t>
            </a:r>
            <a:r>
              <a:rPr lang="hu-HU" sz="4000" dirty="0" smtClean="0"/>
              <a:t> (</a:t>
            </a:r>
            <a:r>
              <a:rPr lang="hu-HU" sz="4000" dirty="0" err="1" smtClean="0"/>
              <a:t>diffus</a:t>
            </a:r>
            <a:r>
              <a:rPr lang="hu-HU" sz="4000" dirty="0" smtClean="0"/>
              <a:t>); </a:t>
            </a:r>
            <a:endParaRPr lang="hu-HU" sz="4000" dirty="0" smtClean="0"/>
          </a:p>
          <a:p>
            <a:pPr>
              <a:buNone/>
            </a:pPr>
            <a:endParaRPr lang="hu-HU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6804248" y="764704"/>
            <a:ext cx="2160240" cy="2062103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u-HU" sz="1000" b="1" u="sng" dirty="0" err="1" smtClean="0"/>
              <a:t>Others</a:t>
            </a:r>
            <a:r>
              <a:rPr lang="hu-HU" sz="1000" b="1" u="sng" dirty="0" smtClean="0"/>
              <a:t>:</a:t>
            </a:r>
          </a:p>
          <a:p>
            <a:r>
              <a:rPr lang="hu-HU" sz="1000" dirty="0" smtClean="0"/>
              <a:t>VWC – </a:t>
            </a:r>
            <a:r>
              <a:rPr lang="hu-HU" sz="1000" dirty="0" err="1" smtClean="0"/>
              <a:t>volumetric</a:t>
            </a:r>
            <a:r>
              <a:rPr lang="hu-HU" sz="1000" dirty="0" smtClean="0"/>
              <a:t> </a:t>
            </a:r>
            <a:r>
              <a:rPr lang="hu-HU" sz="1000" dirty="0" err="1" smtClean="0"/>
              <a:t>water</a:t>
            </a:r>
            <a:r>
              <a:rPr lang="hu-HU" sz="1000" dirty="0" smtClean="0"/>
              <a:t> </a:t>
            </a:r>
            <a:r>
              <a:rPr lang="hu-HU" sz="1000" dirty="0" err="1" smtClean="0"/>
              <a:t>content</a:t>
            </a:r>
            <a:endParaRPr lang="hu-HU" sz="1000" dirty="0" smtClean="0"/>
          </a:p>
          <a:p>
            <a:r>
              <a:rPr lang="hu-HU" sz="1000" dirty="0" smtClean="0"/>
              <a:t>SAT: </a:t>
            </a:r>
            <a:r>
              <a:rPr lang="hu-HU" sz="1000" dirty="0" err="1" smtClean="0"/>
              <a:t>saturation</a:t>
            </a:r>
            <a:endParaRPr lang="hu-HU" sz="1000" dirty="0" smtClean="0"/>
          </a:p>
          <a:p>
            <a:r>
              <a:rPr lang="hu-HU" sz="1000" dirty="0" smtClean="0"/>
              <a:t>FC: </a:t>
            </a:r>
            <a:r>
              <a:rPr lang="hu-HU" sz="1000" dirty="0" err="1" smtClean="0"/>
              <a:t>field</a:t>
            </a:r>
            <a:r>
              <a:rPr lang="hu-HU" sz="1000" dirty="0" smtClean="0"/>
              <a:t> </a:t>
            </a:r>
            <a:r>
              <a:rPr lang="hu-HU" sz="1000" dirty="0" err="1" smtClean="0"/>
              <a:t>capacity</a:t>
            </a:r>
            <a:endParaRPr lang="hu-HU" sz="1000" dirty="0" smtClean="0"/>
          </a:p>
          <a:p>
            <a:r>
              <a:rPr lang="hu-HU" sz="1000" dirty="0" smtClean="0"/>
              <a:t>WP: </a:t>
            </a:r>
            <a:r>
              <a:rPr lang="hu-HU" sz="1000" dirty="0" err="1" smtClean="0"/>
              <a:t>wilting</a:t>
            </a:r>
            <a:r>
              <a:rPr lang="hu-HU" sz="1000" dirty="0" smtClean="0"/>
              <a:t> </a:t>
            </a:r>
            <a:r>
              <a:rPr lang="hu-HU" sz="1000" dirty="0" err="1" smtClean="0"/>
              <a:t>point</a:t>
            </a:r>
            <a:endParaRPr lang="hu-HU" sz="1000" dirty="0" smtClean="0"/>
          </a:p>
          <a:p>
            <a:r>
              <a:rPr lang="hu-HU" sz="1000" dirty="0" err="1" smtClean="0"/>
              <a:t>z</a:t>
            </a:r>
            <a:r>
              <a:rPr lang="hu-HU" sz="1000" baseline="-25000" dirty="0" err="1" smtClean="0"/>
              <a:t>low</a:t>
            </a:r>
            <a:r>
              <a:rPr lang="hu-HU" sz="1000" dirty="0" smtClean="0"/>
              <a:t>: </a:t>
            </a:r>
            <a:r>
              <a:rPr lang="hu-HU" sz="1000" dirty="0" err="1" smtClean="0"/>
              <a:t>lower</a:t>
            </a:r>
            <a:r>
              <a:rPr lang="hu-HU" sz="1000" dirty="0" smtClean="0"/>
              <a:t> </a:t>
            </a:r>
            <a:r>
              <a:rPr lang="hu-HU" sz="1000" dirty="0" err="1" smtClean="0"/>
              <a:t>boundary</a:t>
            </a:r>
            <a:r>
              <a:rPr lang="hu-HU" sz="1000" dirty="0" smtClean="0"/>
              <a:t> of </a:t>
            </a:r>
            <a:r>
              <a:rPr lang="hu-HU" sz="1000" dirty="0" err="1" smtClean="0"/>
              <a:t>soil</a:t>
            </a:r>
            <a:r>
              <a:rPr lang="hu-HU" sz="1000" dirty="0" smtClean="0"/>
              <a:t> </a:t>
            </a:r>
            <a:r>
              <a:rPr lang="hu-HU" sz="1000" dirty="0" err="1" smtClean="0"/>
              <a:t>layer</a:t>
            </a:r>
            <a:endParaRPr lang="hu-HU" sz="1000" dirty="0" smtClean="0"/>
          </a:p>
          <a:p>
            <a:r>
              <a:rPr lang="hu-HU" sz="1000" dirty="0" err="1" smtClean="0"/>
              <a:t>z</a:t>
            </a:r>
            <a:r>
              <a:rPr lang="hu-HU" sz="1000" baseline="-25000" dirty="0" err="1" smtClean="0"/>
              <a:t>up</a:t>
            </a:r>
            <a:r>
              <a:rPr lang="hu-HU" sz="1000" dirty="0" smtClean="0"/>
              <a:t>: </a:t>
            </a:r>
            <a:r>
              <a:rPr lang="hu-HU" sz="1000" dirty="0" err="1" smtClean="0"/>
              <a:t>upper</a:t>
            </a:r>
            <a:r>
              <a:rPr lang="hu-HU" sz="1000" dirty="0" smtClean="0"/>
              <a:t> </a:t>
            </a:r>
            <a:r>
              <a:rPr lang="hu-HU" sz="1000" dirty="0" err="1" smtClean="0"/>
              <a:t>boundary</a:t>
            </a:r>
            <a:r>
              <a:rPr lang="hu-HU" sz="1000" dirty="0" smtClean="0"/>
              <a:t> of </a:t>
            </a:r>
            <a:r>
              <a:rPr lang="hu-HU" sz="1000" dirty="0" err="1" smtClean="0"/>
              <a:t>soil</a:t>
            </a:r>
            <a:r>
              <a:rPr lang="hu-HU" sz="1000" dirty="0" smtClean="0"/>
              <a:t> </a:t>
            </a:r>
            <a:r>
              <a:rPr lang="hu-HU" sz="1000" dirty="0" err="1" smtClean="0"/>
              <a:t>layer</a:t>
            </a:r>
            <a:endParaRPr lang="hu-HU" sz="1000" dirty="0" smtClean="0"/>
          </a:p>
          <a:p>
            <a:r>
              <a:rPr lang="hu-HU" sz="1000" dirty="0" err="1" smtClean="0"/>
              <a:t>dz</a:t>
            </a:r>
            <a:r>
              <a:rPr lang="hu-HU" sz="1000" dirty="0" smtClean="0"/>
              <a:t>: </a:t>
            </a:r>
            <a:r>
              <a:rPr lang="hu-HU" sz="1000" dirty="0" err="1" smtClean="0"/>
              <a:t>thickness</a:t>
            </a:r>
            <a:r>
              <a:rPr lang="hu-HU" sz="1000" dirty="0" smtClean="0"/>
              <a:t> of </a:t>
            </a:r>
            <a:r>
              <a:rPr lang="hu-HU" sz="1000" dirty="0" err="1" smtClean="0"/>
              <a:t>soil</a:t>
            </a:r>
            <a:r>
              <a:rPr lang="hu-HU" sz="1000" dirty="0" smtClean="0"/>
              <a:t> </a:t>
            </a:r>
            <a:r>
              <a:rPr lang="hu-HU" sz="1000" dirty="0" err="1" smtClean="0"/>
              <a:t>layer</a:t>
            </a:r>
            <a:endParaRPr lang="hu-HU" sz="1000" dirty="0" smtClean="0"/>
          </a:p>
          <a:p>
            <a:r>
              <a:rPr lang="hu-HU" sz="1000" dirty="0" smtClean="0"/>
              <a:t>RCN: </a:t>
            </a:r>
            <a:r>
              <a:rPr lang="hu-HU" sz="1000" dirty="0" err="1" smtClean="0"/>
              <a:t>runoff</a:t>
            </a:r>
            <a:r>
              <a:rPr lang="hu-HU" sz="1000" dirty="0" smtClean="0"/>
              <a:t> </a:t>
            </a:r>
            <a:r>
              <a:rPr lang="hu-HU" sz="1000" dirty="0" err="1" smtClean="0"/>
              <a:t>curve</a:t>
            </a:r>
            <a:r>
              <a:rPr lang="hu-HU" sz="1000" dirty="0" smtClean="0"/>
              <a:t> </a:t>
            </a:r>
            <a:r>
              <a:rPr lang="hu-HU" sz="1000" dirty="0" err="1" smtClean="0"/>
              <a:t>number</a:t>
            </a:r>
            <a:endParaRPr lang="hu-HU" sz="1000" dirty="0" smtClean="0"/>
          </a:p>
          <a:p>
            <a:r>
              <a:rPr lang="hu-HU" sz="1000" dirty="0" smtClean="0"/>
              <a:t>LAI: </a:t>
            </a:r>
            <a:r>
              <a:rPr lang="hu-HU" sz="1000" dirty="0" err="1" smtClean="0"/>
              <a:t>leaf</a:t>
            </a:r>
            <a:r>
              <a:rPr lang="hu-HU" sz="1000" dirty="0" smtClean="0"/>
              <a:t> </a:t>
            </a:r>
            <a:r>
              <a:rPr lang="hu-HU" sz="1000" dirty="0" err="1" smtClean="0"/>
              <a:t>area</a:t>
            </a:r>
            <a:r>
              <a:rPr lang="hu-HU" sz="1000" dirty="0" smtClean="0"/>
              <a:t> index</a:t>
            </a:r>
          </a:p>
          <a:p>
            <a:r>
              <a:rPr lang="hu-HU" sz="1000" dirty="0" err="1" smtClean="0"/>
              <a:t>T</a:t>
            </a:r>
            <a:r>
              <a:rPr lang="hu-HU" sz="1000" baseline="-25000" dirty="0" err="1" smtClean="0"/>
              <a:t>avg</a:t>
            </a:r>
            <a:r>
              <a:rPr lang="hu-HU" sz="1000" dirty="0" smtClean="0"/>
              <a:t>: </a:t>
            </a:r>
            <a:r>
              <a:rPr lang="hu-HU" sz="1000" dirty="0" err="1" smtClean="0"/>
              <a:t>averaged</a:t>
            </a:r>
            <a:r>
              <a:rPr lang="hu-HU" sz="1000" dirty="0" smtClean="0"/>
              <a:t> </a:t>
            </a:r>
            <a:r>
              <a:rPr lang="hu-HU" sz="1000" dirty="0" err="1" smtClean="0"/>
              <a:t>daily</a:t>
            </a:r>
            <a:r>
              <a:rPr lang="hu-HU" sz="1000" dirty="0" smtClean="0"/>
              <a:t> air </a:t>
            </a:r>
            <a:r>
              <a:rPr lang="hu-HU" sz="1000" dirty="0" err="1" smtClean="0"/>
              <a:t>temperature</a:t>
            </a:r>
            <a:endParaRPr lang="hu-HU" sz="1000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/>
          </a:bodyPr>
          <a:lstStyle/>
          <a:p>
            <a:r>
              <a:rPr lang="hu-HU" sz="1800" dirty="0" err="1" smtClean="0"/>
              <a:t>Sequence</a:t>
            </a:r>
            <a:r>
              <a:rPr lang="hu-HU" sz="1800" dirty="0" smtClean="0"/>
              <a:t> of </a:t>
            </a:r>
            <a:r>
              <a:rPr lang="hu-HU" sz="1800" dirty="0" err="1" smtClean="0"/>
              <a:t>routines</a:t>
            </a:r>
            <a:endParaRPr lang="hu-HU" sz="1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940152" y="692696"/>
            <a:ext cx="3322712" cy="604867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1000" b="1" dirty="0" smtClean="0"/>
              <a:t>8. </a:t>
            </a:r>
            <a:r>
              <a:rPr lang="hu-HU" sz="1000" b="1" dirty="0" err="1" smtClean="0"/>
              <a:t>soilEVP</a:t>
            </a:r>
            <a:r>
              <a:rPr lang="hu-HU" sz="1000" b="1" dirty="0" smtClean="0"/>
              <a:t>_</a:t>
            </a:r>
            <a:r>
              <a:rPr lang="hu-HU" sz="1000" b="1" dirty="0" err="1" smtClean="0"/>
              <a:t>calc</a:t>
            </a:r>
            <a:endParaRPr lang="hu-HU" sz="1000" b="1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1000" dirty="0" err="1" smtClean="0"/>
              <a:t>limitation</a:t>
            </a:r>
            <a:r>
              <a:rPr lang="hu-HU" sz="1000" dirty="0" smtClean="0"/>
              <a:t> and update </a:t>
            </a:r>
            <a:r>
              <a:rPr lang="hu-HU" sz="1000" dirty="0" err="1" smtClean="0"/>
              <a:t>topsoil</a:t>
            </a:r>
            <a:r>
              <a:rPr lang="hu-HU" sz="1000" dirty="0" smtClean="0"/>
              <a:t> </a:t>
            </a:r>
            <a:r>
              <a:rPr lang="hu-HU" sz="1000" dirty="0" err="1" smtClean="0"/>
              <a:t>layer</a:t>
            </a:r>
            <a:endParaRPr lang="hu-HU" sz="1000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1000" dirty="0" err="1" smtClean="0"/>
              <a:t>Gwdischarge</a:t>
            </a:r>
            <a:r>
              <a:rPr lang="hu-HU" sz="1000" dirty="0" smtClean="0"/>
              <a:t>: </a:t>
            </a:r>
            <a:r>
              <a:rPr lang="hu-HU" sz="1000" dirty="0" err="1" smtClean="0"/>
              <a:t>if</a:t>
            </a:r>
            <a:r>
              <a:rPr lang="hu-HU" sz="1000" dirty="0" smtClean="0"/>
              <a:t> </a:t>
            </a:r>
            <a:r>
              <a:rPr lang="hu-HU" sz="1000" dirty="0" err="1" smtClean="0"/>
              <a:t>GWeff</a:t>
            </a:r>
            <a:r>
              <a:rPr lang="hu-HU" sz="1000" dirty="0" smtClean="0"/>
              <a:t> = 1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hu-HU" sz="1000" b="1" dirty="0" smtClean="0">
              <a:latin typeface="+mj-lt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1000" b="1" dirty="0" smtClean="0">
                <a:latin typeface="+mj-lt"/>
              </a:rPr>
              <a:t>9. </a:t>
            </a:r>
            <a:r>
              <a:rPr lang="hu-HU" sz="1000" b="1" dirty="0" err="1" smtClean="0">
                <a:latin typeface="+mj-lt"/>
              </a:rPr>
              <a:t>multilayer</a:t>
            </a:r>
            <a:r>
              <a:rPr lang="hu-HU" sz="1000" b="1" dirty="0" smtClean="0">
                <a:latin typeface="+mj-lt"/>
              </a:rPr>
              <a:t>_</a:t>
            </a:r>
            <a:r>
              <a:rPr lang="hu-HU" sz="1000" b="1" dirty="0" err="1" smtClean="0">
                <a:latin typeface="+mj-lt"/>
              </a:rPr>
              <a:t>transpiration</a:t>
            </a:r>
            <a:endParaRPr lang="hu-HU" sz="1000" b="1" dirty="0" smtClean="0">
              <a:latin typeface="+mj-lt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1000" dirty="0" err="1" smtClean="0">
                <a:latin typeface="+mj-lt"/>
              </a:rPr>
              <a:t>soilwTRP</a:t>
            </a:r>
            <a:r>
              <a:rPr lang="hu-HU" sz="1000" dirty="0" smtClean="0">
                <a:latin typeface="+mj-lt"/>
              </a:rPr>
              <a:t>: </a:t>
            </a:r>
            <a:r>
              <a:rPr lang="hu-HU" sz="1000" dirty="0" err="1" smtClean="0"/>
              <a:t>soilwTRPdemand</a:t>
            </a:r>
            <a:r>
              <a:rPr lang="hu-HU" sz="1000" dirty="0" smtClean="0"/>
              <a:t>_SUM, </a:t>
            </a:r>
            <a:r>
              <a:rPr lang="hu-HU" sz="1000" dirty="0" err="1" smtClean="0"/>
              <a:t>rootlength</a:t>
            </a:r>
            <a:r>
              <a:rPr lang="hu-HU" sz="1000" dirty="0" smtClean="0"/>
              <a:t>_</a:t>
            </a:r>
            <a:r>
              <a:rPr lang="hu-HU" sz="1000" dirty="0" err="1" smtClean="0"/>
              <a:t>prop</a:t>
            </a:r>
            <a:endParaRPr lang="hu-HU" sz="1000" dirty="0" smtClean="0">
              <a:latin typeface="+mj-lt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1000" dirty="0" err="1" smtClean="0">
                <a:latin typeface="+mj-lt"/>
              </a:rPr>
              <a:t>GWdischarge</a:t>
            </a:r>
            <a:r>
              <a:rPr lang="hu-HU" sz="1000" dirty="0" smtClean="0"/>
              <a:t> : </a:t>
            </a:r>
            <a:r>
              <a:rPr lang="hu-HU" sz="1000" dirty="0" err="1" smtClean="0"/>
              <a:t>if</a:t>
            </a:r>
            <a:r>
              <a:rPr lang="hu-HU" sz="1000" dirty="0" smtClean="0"/>
              <a:t> </a:t>
            </a:r>
            <a:r>
              <a:rPr lang="hu-HU" sz="1000" dirty="0" err="1" smtClean="0"/>
              <a:t>GWeff</a:t>
            </a:r>
            <a:r>
              <a:rPr lang="hu-HU" sz="1000" dirty="0" smtClean="0"/>
              <a:t> = 1</a:t>
            </a:r>
            <a:endParaRPr lang="hu-HU" sz="1000" dirty="0" smtClean="0">
              <a:latin typeface="+mj-lt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hu-HU" sz="1000" dirty="0" smtClean="0">
              <a:latin typeface="+mj-lt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1000" b="1" dirty="0" smtClean="0">
                <a:latin typeface="+mj-lt"/>
              </a:rPr>
              <a:t>10. </a:t>
            </a:r>
            <a:r>
              <a:rPr lang="hu-HU" sz="1000" b="1" dirty="0" err="1" smtClean="0">
                <a:latin typeface="+mj-lt"/>
              </a:rPr>
              <a:t>pondANDrunoffD</a:t>
            </a:r>
            <a:endParaRPr lang="hu-HU" sz="1000" b="1" dirty="0" smtClean="0">
              <a:latin typeface="+mj-lt"/>
            </a:endParaRPr>
          </a:p>
          <a:p>
            <a:pPr>
              <a:buNone/>
            </a:pPr>
            <a:r>
              <a:rPr lang="hu-HU" sz="1000" dirty="0" smtClean="0">
                <a:latin typeface="+mj-lt"/>
              </a:rPr>
              <a:t>PONDW update </a:t>
            </a:r>
            <a:r>
              <a:rPr lang="hu-HU" sz="1000" dirty="0" err="1" smtClean="0">
                <a:latin typeface="+mj-lt"/>
              </a:rPr>
              <a:t>with</a:t>
            </a:r>
            <a:r>
              <a:rPr lang="hu-HU" sz="1000" dirty="0" smtClean="0">
                <a:latin typeface="+mj-lt"/>
              </a:rPr>
              <a:t> </a:t>
            </a:r>
            <a:r>
              <a:rPr lang="hu-HU" sz="1000" dirty="0" err="1" smtClean="0">
                <a:latin typeface="+mj-lt"/>
              </a:rPr>
              <a:t>soilw</a:t>
            </a:r>
            <a:r>
              <a:rPr lang="hu-HU" sz="1000" dirty="0" smtClean="0">
                <a:latin typeface="+mj-lt"/>
              </a:rPr>
              <a:t>_</a:t>
            </a:r>
            <a:r>
              <a:rPr lang="hu-HU" sz="1000" dirty="0" err="1" smtClean="0">
                <a:latin typeface="+mj-lt"/>
              </a:rPr>
              <a:t>to</a:t>
            </a:r>
            <a:r>
              <a:rPr lang="hu-HU" sz="1000" dirty="0" smtClean="0">
                <a:latin typeface="+mj-lt"/>
              </a:rPr>
              <a:t>_</a:t>
            </a:r>
            <a:r>
              <a:rPr lang="hu-HU" sz="1000" dirty="0" err="1" smtClean="0">
                <a:latin typeface="+mj-lt"/>
              </a:rPr>
              <a:t>pondw</a:t>
            </a:r>
            <a:endParaRPr lang="hu-HU" sz="1000" dirty="0" smtClean="0">
              <a:latin typeface="+mj-lt"/>
            </a:endParaRPr>
          </a:p>
          <a:p>
            <a:pPr>
              <a:buNone/>
            </a:pPr>
            <a:r>
              <a:rPr lang="hu-HU" sz="1000" dirty="0" err="1" smtClean="0">
                <a:latin typeface="+mj-lt"/>
              </a:rPr>
              <a:t>Dunnian</a:t>
            </a:r>
            <a:r>
              <a:rPr lang="hu-HU" sz="1000" dirty="0" smtClean="0">
                <a:latin typeface="+mj-lt"/>
              </a:rPr>
              <a:t> </a:t>
            </a:r>
            <a:r>
              <a:rPr lang="hu-HU" sz="1000" dirty="0" err="1" smtClean="0">
                <a:latin typeface="+mj-lt"/>
              </a:rPr>
              <a:t>runoff</a:t>
            </a:r>
            <a:r>
              <a:rPr lang="hu-HU" sz="1000" dirty="0" smtClean="0">
                <a:latin typeface="+mj-lt"/>
              </a:rPr>
              <a:t>: </a:t>
            </a:r>
            <a:r>
              <a:rPr lang="en-US" sz="1000" dirty="0" err="1" smtClean="0">
                <a:latin typeface="+mj-lt"/>
              </a:rPr>
              <a:t>pondmax</a:t>
            </a:r>
            <a:endParaRPr lang="hu-HU" sz="1000" dirty="0" smtClean="0">
              <a:latin typeface="+mj-lt"/>
            </a:endParaRPr>
          </a:p>
          <a:p>
            <a:pPr marL="216000" indent="-1440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hu-HU" sz="800" dirty="0" smtClean="0">
                <a:latin typeface="+mj-lt"/>
              </a:rPr>
              <a:t>PONDW update</a:t>
            </a:r>
            <a:endParaRPr lang="en-US" sz="800" dirty="0" smtClean="0">
              <a:latin typeface="+mj-lt"/>
            </a:endParaRPr>
          </a:p>
          <a:p>
            <a:pPr>
              <a:buNone/>
            </a:pPr>
            <a:r>
              <a:rPr lang="hu-HU" sz="1000" dirty="0" err="1" smtClean="0">
                <a:latin typeface="+mj-lt"/>
              </a:rPr>
              <a:t>GW-recharge</a:t>
            </a:r>
            <a:r>
              <a:rPr lang="hu-HU" sz="1000" dirty="0" smtClean="0">
                <a:latin typeface="+mj-lt"/>
              </a:rPr>
              <a:t> - </a:t>
            </a:r>
            <a:r>
              <a:rPr lang="hu-HU" sz="1000" dirty="0" err="1" smtClean="0">
                <a:latin typeface="+mj-lt"/>
              </a:rPr>
              <a:t>waterlogging</a:t>
            </a:r>
            <a:r>
              <a:rPr lang="hu-HU" sz="1000" dirty="0" smtClean="0">
                <a:latin typeface="+mj-lt"/>
              </a:rPr>
              <a:t> </a:t>
            </a:r>
          </a:p>
          <a:p>
            <a:pPr marL="216000" indent="-1440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hu-HU" sz="800" dirty="0" smtClean="0">
                <a:latin typeface="+mj-lt"/>
              </a:rPr>
              <a:t>PONDW update</a:t>
            </a:r>
            <a:endParaRPr lang="hu-HU" sz="1000" dirty="0" smtClean="0">
              <a:latin typeface="+mj-lt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hu-HU" sz="1000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hu-HU" sz="1000" b="1" dirty="0" smtClean="0"/>
              <a:t>11. </a:t>
            </a:r>
            <a:r>
              <a:rPr lang="hu-HU" sz="1000" b="1" dirty="0" err="1" smtClean="0"/>
              <a:t>groundwaterT</a:t>
            </a:r>
            <a:r>
              <a:rPr lang="hu-HU" sz="1000" b="1" dirty="0" smtClean="0"/>
              <a:t>_</a:t>
            </a:r>
            <a:r>
              <a:rPr lang="hu-HU" sz="1000" b="1" dirty="0" err="1" smtClean="0"/>
              <a:t>CFcharge</a:t>
            </a:r>
            <a:endParaRPr lang="hu-HU" sz="1000" b="1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000" dirty="0" smtClean="0"/>
              <a:t>if GW and CF are in the same layer, GW-zone fills the capillary zone in the same layer</a:t>
            </a:r>
          </a:p>
          <a:p>
            <a:pPr marL="216000" indent="-1440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hu-HU" sz="800" dirty="0" smtClean="0"/>
              <a:t>dz0   = GWD – CFD</a:t>
            </a:r>
          </a:p>
          <a:p>
            <a:pPr marL="216000" indent="-1440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hu-HU" sz="800" dirty="0" smtClean="0"/>
              <a:t>VWC0 = </a:t>
            </a:r>
            <a:r>
              <a:rPr lang="hu-HU" sz="800" dirty="0" err="1" smtClean="0"/>
              <a:t>VWCorig</a:t>
            </a:r>
            <a:r>
              <a:rPr lang="hu-HU" sz="800" dirty="0" smtClean="0"/>
              <a:t>, </a:t>
            </a:r>
            <a:r>
              <a:rPr lang="hu-HU" sz="800" dirty="0" err="1" smtClean="0"/>
              <a:t>VWC0</a:t>
            </a:r>
            <a:r>
              <a:rPr lang="hu-HU" sz="800" dirty="0" smtClean="0"/>
              <a:t>_</a:t>
            </a:r>
            <a:r>
              <a:rPr lang="hu-HU" sz="800" dirty="0" err="1" smtClean="0"/>
              <a:t>sat</a:t>
            </a:r>
            <a:r>
              <a:rPr lang="hu-HU" sz="800" dirty="0" smtClean="0"/>
              <a:t> = </a:t>
            </a:r>
            <a:r>
              <a:rPr lang="hu-HU" sz="800" dirty="0" err="1" smtClean="0"/>
              <a:t>VWCsat</a:t>
            </a:r>
            <a:r>
              <a:rPr lang="hu-HU" sz="800" dirty="0" smtClean="0"/>
              <a:t>, </a:t>
            </a:r>
            <a:r>
              <a:rPr lang="hu-HU" sz="800" dirty="0" err="1" smtClean="0"/>
              <a:t>VWC0</a:t>
            </a:r>
            <a:r>
              <a:rPr lang="hu-HU" sz="800" dirty="0" smtClean="0"/>
              <a:t>_</a:t>
            </a:r>
            <a:r>
              <a:rPr lang="hu-HU" sz="800" dirty="0" err="1" smtClean="0"/>
              <a:t>fc</a:t>
            </a:r>
            <a:r>
              <a:rPr lang="hu-HU" sz="800" dirty="0" smtClean="0"/>
              <a:t>  = </a:t>
            </a:r>
            <a:r>
              <a:rPr lang="hu-HU" sz="800" dirty="0" err="1" smtClean="0"/>
              <a:t>VWCsat</a:t>
            </a:r>
            <a:endParaRPr lang="hu-HU" sz="800" dirty="0" smtClean="0"/>
          </a:p>
          <a:p>
            <a:pPr marL="216000" indent="-1440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hu-HU" sz="800" dirty="0" smtClean="0"/>
              <a:t>dz1  = </a:t>
            </a:r>
            <a:r>
              <a:rPr lang="hu-HU" sz="800" dirty="0" err="1" smtClean="0"/>
              <a:t>soillayer</a:t>
            </a:r>
            <a:r>
              <a:rPr lang="hu-HU" sz="800" dirty="0" smtClean="0"/>
              <a:t>_</a:t>
            </a:r>
            <a:r>
              <a:rPr lang="hu-HU" sz="800" dirty="0" err="1" smtClean="0"/>
              <a:t>depth</a:t>
            </a:r>
            <a:r>
              <a:rPr lang="hu-HU" sz="800" dirty="0" smtClean="0"/>
              <a:t> -  GWD</a:t>
            </a:r>
          </a:p>
          <a:p>
            <a:pPr marL="216000" indent="-1440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hu-HU" sz="800" dirty="0" smtClean="0"/>
              <a:t>VWC1  = </a:t>
            </a:r>
            <a:r>
              <a:rPr lang="hu-HU" sz="800" dirty="0" err="1" smtClean="0"/>
              <a:t>VWCsat</a:t>
            </a:r>
            <a:endParaRPr lang="hu-HU" sz="800" dirty="0" smtClean="0"/>
          </a:p>
          <a:p>
            <a:pPr marL="216000" indent="-1440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hu-HU" sz="800" dirty="0" smtClean="0"/>
              <a:t>VWC1_</a:t>
            </a:r>
            <a:r>
              <a:rPr lang="hu-HU" sz="800" dirty="0" err="1" smtClean="0"/>
              <a:t>sat</a:t>
            </a:r>
            <a:r>
              <a:rPr lang="hu-HU" sz="800" dirty="0" smtClean="0"/>
              <a:t> = </a:t>
            </a:r>
            <a:r>
              <a:rPr lang="hu-HU" sz="800" dirty="0" err="1" smtClean="0"/>
              <a:t>VWCsat</a:t>
            </a:r>
            <a:endParaRPr lang="hu-HU" sz="800" dirty="0" smtClean="0"/>
          </a:p>
          <a:p>
            <a:pPr marL="216000" indent="-1440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hu-HU" sz="800" dirty="0" smtClean="0"/>
              <a:t>VWC1_</a:t>
            </a:r>
            <a:r>
              <a:rPr lang="hu-HU" sz="800" dirty="0" err="1" smtClean="0"/>
              <a:t>fc</a:t>
            </a:r>
            <a:r>
              <a:rPr lang="hu-HU" sz="800" dirty="0" smtClean="0"/>
              <a:t>  = </a:t>
            </a:r>
            <a:r>
              <a:rPr lang="hu-HU" sz="800" dirty="0" err="1" smtClean="0"/>
              <a:t>VWCsat</a:t>
            </a:r>
            <a:endParaRPr lang="hu-HU" sz="1000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000" dirty="0" smtClean="0"/>
              <a:t>if GW is below 10, but CF is in the bottom layer, GW-zone</a:t>
            </a:r>
            <a:r>
              <a:rPr lang="hu-HU" sz="1000" dirty="0" smtClean="0"/>
              <a:t> </a:t>
            </a:r>
            <a:r>
              <a:rPr lang="en-US" sz="1000" dirty="0" smtClean="0"/>
              <a:t>fills the capillary zone</a:t>
            </a:r>
          </a:p>
          <a:p>
            <a:pPr marL="216000" indent="-1440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hu-HU" sz="800" dirty="0" smtClean="0"/>
              <a:t>dz0   = </a:t>
            </a:r>
            <a:r>
              <a:rPr lang="hu-HU" sz="800" dirty="0" err="1" smtClean="0"/>
              <a:t>soillayer</a:t>
            </a:r>
            <a:r>
              <a:rPr lang="hu-HU" sz="800" dirty="0" smtClean="0"/>
              <a:t>_</a:t>
            </a:r>
            <a:r>
              <a:rPr lang="hu-HU" sz="800" dirty="0" err="1" smtClean="0"/>
              <a:t>depth</a:t>
            </a:r>
            <a:r>
              <a:rPr lang="hu-HU" sz="800" dirty="0" smtClean="0"/>
              <a:t> - CFD</a:t>
            </a:r>
          </a:p>
          <a:p>
            <a:pPr marL="216000" indent="-1440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hu-HU" sz="800" dirty="0" smtClean="0"/>
              <a:t>VWC0   = </a:t>
            </a:r>
            <a:r>
              <a:rPr lang="hu-HU" sz="800" dirty="0" err="1" smtClean="0"/>
              <a:t>VWCorig</a:t>
            </a:r>
            <a:r>
              <a:rPr lang="hu-HU" sz="800" dirty="0" smtClean="0"/>
              <a:t>, </a:t>
            </a:r>
            <a:r>
              <a:rPr lang="hu-HU" sz="800" dirty="0" err="1" smtClean="0"/>
              <a:t>VWC0</a:t>
            </a:r>
            <a:r>
              <a:rPr lang="hu-HU" sz="800" dirty="0" smtClean="0"/>
              <a:t>_</a:t>
            </a:r>
            <a:r>
              <a:rPr lang="hu-HU" sz="800" dirty="0" err="1" smtClean="0"/>
              <a:t>sat</a:t>
            </a:r>
            <a:r>
              <a:rPr lang="hu-HU" sz="800" dirty="0" smtClean="0"/>
              <a:t> = </a:t>
            </a:r>
            <a:r>
              <a:rPr lang="hu-HU" sz="800" dirty="0" err="1" smtClean="0"/>
              <a:t>VWCsat</a:t>
            </a:r>
            <a:r>
              <a:rPr lang="hu-HU" sz="800" dirty="0" smtClean="0"/>
              <a:t>, </a:t>
            </a:r>
            <a:r>
              <a:rPr lang="hu-HU" sz="800" dirty="0" err="1" smtClean="0"/>
              <a:t>VWC0</a:t>
            </a:r>
            <a:r>
              <a:rPr lang="hu-HU" sz="800" dirty="0" smtClean="0"/>
              <a:t>_</a:t>
            </a:r>
            <a:r>
              <a:rPr lang="hu-HU" sz="800" dirty="0" err="1" smtClean="0"/>
              <a:t>fc</a:t>
            </a:r>
            <a:r>
              <a:rPr lang="hu-HU" sz="800" dirty="0" smtClean="0"/>
              <a:t>  = </a:t>
            </a:r>
            <a:r>
              <a:rPr lang="hu-HU" sz="800" dirty="0" err="1" smtClean="0"/>
              <a:t>VWCsat</a:t>
            </a:r>
            <a:endParaRPr lang="hu-HU" sz="800" dirty="0" smtClean="0"/>
          </a:p>
          <a:p>
            <a:pPr marL="216000" indent="-1440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hu-HU" sz="800" dirty="0" smtClean="0"/>
              <a:t>dz1  = </a:t>
            </a:r>
            <a:r>
              <a:rPr lang="hu-HU" sz="800" dirty="0" err="1" smtClean="0"/>
              <a:t>soillayer</a:t>
            </a:r>
            <a:r>
              <a:rPr lang="hu-HU" sz="800" dirty="0" smtClean="0"/>
              <a:t>_</a:t>
            </a:r>
            <a:r>
              <a:rPr lang="hu-HU" sz="800" dirty="0" err="1" smtClean="0"/>
              <a:t>depth</a:t>
            </a:r>
            <a:r>
              <a:rPr lang="hu-HU" sz="800" dirty="0" smtClean="0"/>
              <a:t> - CFD</a:t>
            </a:r>
          </a:p>
          <a:p>
            <a:pPr marL="216000" indent="-14400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</a:pPr>
            <a:r>
              <a:rPr lang="hu-HU" sz="800" dirty="0" smtClean="0"/>
              <a:t>VWC1  = </a:t>
            </a:r>
            <a:r>
              <a:rPr lang="hu-HU" sz="800" dirty="0" err="1" smtClean="0"/>
              <a:t>VWCsat</a:t>
            </a:r>
            <a:r>
              <a:rPr lang="hu-HU" sz="800" dirty="0" smtClean="0"/>
              <a:t>, </a:t>
            </a:r>
            <a:r>
              <a:rPr lang="hu-HU" sz="800" dirty="0" err="1" smtClean="0"/>
              <a:t>VWC1</a:t>
            </a:r>
            <a:r>
              <a:rPr lang="hu-HU" sz="800" dirty="0" smtClean="0"/>
              <a:t>_</a:t>
            </a:r>
            <a:r>
              <a:rPr lang="hu-HU" sz="800" dirty="0" err="1" smtClean="0"/>
              <a:t>sat</a:t>
            </a:r>
            <a:r>
              <a:rPr lang="hu-HU" sz="800" dirty="0" smtClean="0"/>
              <a:t> = </a:t>
            </a:r>
            <a:r>
              <a:rPr lang="hu-HU" sz="800" dirty="0" err="1" smtClean="0"/>
              <a:t>VWCsat</a:t>
            </a:r>
            <a:r>
              <a:rPr lang="hu-HU" sz="800" dirty="0" smtClean="0"/>
              <a:t>, </a:t>
            </a:r>
            <a:r>
              <a:rPr lang="hu-HU" sz="800" dirty="0" err="1" smtClean="0"/>
              <a:t>VWC1</a:t>
            </a:r>
            <a:r>
              <a:rPr lang="hu-HU" sz="800" dirty="0" smtClean="0"/>
              <a:t>_</a:t>
            </a:r>
            <a:r>
              <a:rPr lang="hu-HU" sz="800" dirty="0" err="1" smtClean="0"/>
              <a:t>fc</a:t>
            </a:r>
            <a:r>
              <a:rPr lang="hu-HU" sz="800" dirty="0" smtClean="0"/>
              <a:t>  = </a:t>
            </a:r>
            <a:r>
              <a:rPr lang="hu-HU" sz="800" dirty="0" err="1" smtClean="0"/>
              <a:t>VWCsat</a:t>
            </a:r>
            <a:endParaRPr lang="hu-HU" sz="800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hu-HU" sz="1000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hu-HU" sz="1000" dirty="0" smtClean="0">
              <a:latin typeface="+mj-lt"/>
            </a:endParaRPr>
          </a:p>
          <a:p>
            <a:pPr>
              <a:lnSpc>
                <a:spcPct val="120000"/>
              </a:lnSpc>
              <a:spcAft>
                <a:spcPts val="600"/>
              </a:spcAft>
              <a:buNone/>
            </a:pPr>
            <a:r>
              <a:rPr lang="en-GB" sz="1000" dirty="0" smtClean="0">
                <a:latin typeface="+mj-lt"/>
              </a:rPr>
              <a:t> </a:t>
            </a:r>
            <a:endParaRPr lang="hu-HU" sz="1000" dirty="0" smtClean="0">
              <a:latin typeface="+mj-lt"/>
            </a:endParaRPr>
          </a:p>
          <a:p>
            <a:pPr>
              <a:lnSpc>
                <a:spcPct val="120000"/>
              </a:lnSpc>
              <a:spcAft>
                <a:spcPts val="600"/>
              </a:spcAft>
              <a:buNone/>
            </a:pPr>
            <a:r>
              <a:rPr lang="en-GB" sz="1000" dirty="0" smtClean="0">
                <a:latin typeface="+mj-lt"/>
              </a:rPr>
              <a:t> </a:t>
            </a:r>
            <a:endParaRPr lang="hu-HU" sz="1000" dirty="0" smtClean="0">
              <a:latin typeface="+mj-lt"/>
            </a:endParaRPr>
          </a:p>
          <a:p>
            <a:endParaRPr lang="hu-HU" sz="1000" dirty="0">
              <a:latin typeface="+mj-lt"/>
            </a:endParaRP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179512" y="692696"/>
            <a:ext cx="2448272" cy="568863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Aft>
                <a:spcPts val="3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irrigation</a:t>
            </a:r>
            <a:endParaRPr kumimoji="0" lang="hu-HU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Aft>
                <a:spcPts val="3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IRG_to_prcp</a:t>
            </a:r>
            <a:r>
              <a:rPr kumimoji="0" lang="hu-H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hu-H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above</a:t>
            </a:r>
            <a:r>
              <a:rPr kumimoji="0" lang="hu-H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hu-H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canopy</a:t>
            </a:r>
            <a:r>
              <a:rPr kumimoji="0" lang="hu-H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Aft>
                <a:spcPts val="3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IRG_to_soil</a:t>
            </a:r>
            <a:r>
              <a:rPr kumimoji="0" lang="hu-H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Surface</a:t>
            </a:r>
            <a:r>
              <a:rPr kumimoji="0" lang="hu-H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hu-H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below</a:t>
            </a:r>
            <a:r>
              <a:rPr kumimoji="0" lang="hu-H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hu-H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canopy</a:t>
            </a:r>
            <a:r>
              <a:rPr kumimoji="0" lang="hu-H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Aft>
                <a:spcPts val="3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IRG_to_soil</a:t>
            </a:r>
            <a:r>
              <a:rPr kumimoji="0" lang="hu-H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 (</a:t>
            </a:r>
            <a:r>
              <a:rPr kumimoji="0" lang="hu-H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into</a:t>
            </a:r>
            <a:r>
              <a:rPr kumimoji="0" lang="hu-H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hu-H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hu-H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hu-H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soil</a:t>
            </a:r>
            <a:r>
              <a:rPr kumimoji="0" lang="hu-H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216000" indent="-144000">
              <a:lnSpc>
                <a:spcPct val="120000"/>
              </a:lnSpc>
              <a:spcAft>
                <a:spcPts val="300"/>
              </a:spcAft>
              <a:buFont typeface="Arial" pitchFamily="34" charset="0"/>
              <a:buChar char="•"/>
            </a:pPr>
            <a:r>
              <a:rPr lang="hu-HU" sz="3200" noProof="0" dirty="0" smtClean="0"/>
              <a:t>SOILW 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update (is </a:t>
            </a:r>
            <a:r>
              <a:rPr kumimoji="0" lang="hu-H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saturation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  <a:r>
              <a:rPr lang="hu-HU" sz="3200" dirty="0" smtClean="0"/>
              <a:t>PONDW </a:t>
            </a:r>
            <a:r>
              <a:rPr kumimoji="0" lang="hu-H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update)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Aft>
                <a:spcPts val="3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hu-H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Aft>
                <a:spcPts val="3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en-GB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prcpANDrunoffH</a:t>
            </a:r>
            <a:endParaRPr kumimoji="0" lang="hu-HU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Aft>
                <a:spcPts val="3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prcp_to_snoww</a:t>
            </a:r>
            <a:endParaRPr kumimoji="0" lang="hu-H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Aft>
                <a:spcPts val="3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prcp</a:t>
            </a:r>
            <a:r>
              <a:rPr kumimoji="0" lang="hu-H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</a:t>
            </a:r>
            <a:r>
              <a:rPr kumimoji="0" lang="hu-H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</a:t>
            </a:r>
            <a:r>
              <a:rPr kumimoji="0" lang="hu-H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</a:t>
            </a:r>
            <a:r>
              <a:rPr kumimoji="0" lang="hu-H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canopyw</a:t>
            </a:r>
            <a:endParaRPr kumimoji="0" lang="hu-H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Aft>
                <a:spcPts val="3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prcp_to_runoff</a:t>
            </a:r>
            <a:endParaRPr kumimoji="0" lang="hu-H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Aft>
                <a:spcPts val="3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prcp_to_soil</a:t>
            </a:r>
            <a:r>
              <a:rPr kumimoji="0" lang="hu-H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Surface</a:t>
            </a:r>
            <a:endParaRPr kumimoji="0" lang="hu-H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Aft>
                <a:spcPts val="3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hu-H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Aft>
                <a:spcPts val="3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snowmelt</a:t>
            </a:r>
            <a:endParaRPr kumimoji="0" lang="hu-HU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Aft>
                <a:spcPts val="3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snoww</a:t>
            </a:r>
            <a:r>
              <a:rPr kumimoji="0" lang="hu-H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</a:t>
            </a:r>
            <a:r>
              <a:rPr kumimoji="0" lang="hu-H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</a:t>
            </a:r>
            <a:r>
              <a:rPr kumimoji="0" lang="hu-H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</a:t>
            </a:r>
            <a:r>
              <a:rPr kumimoji="0" lang="hu-H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soilw</a:t>
            </a:r>
            <a:endParaRPr kumimoji="0" lang="hu-H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Aft>
                <a:spcPts val="3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snoww</a:t>
            </a:r>
            <a:r>
              <a:rPr kumimoji="0" lang="hu-H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</a:t>
            </a:r>
            <a:r>
              <a:rPr kumimoji="0" lang="hu-H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subl</a:t>
            </a:r>
            <a:endParaRPr kumimoji="0" lang="hu-H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Aft>
                <a:spcPts val="3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update</a:t>
            </a:r>
            <a:endParaRPr kumimoji="0" lang="hu-H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Aft>
                <a:spcPts val="3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u-H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Aft>
                <a:spcPts val="3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</a:t>
            </a:r>
            <a:r>
              <a:rPr kumimoji="0" lang="hu-HU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canopy</a:t>
            </a:r>
            <a:r>
              <a:rPr kumimoji="0" lang="hu-H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_et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Aft>
                <a:spcPts val="3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soilwTRPdemand</a:t>
            </a:r>
            <a:r>
              <a:rPr kumimoji="0" lang="hu-H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_SUM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Aft>
                <a:spcPts val="3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canopywEVP</a:t>
            </a:r>
            <a:endParaRPr kumimoji="0" lang="hu-H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Aft>
                <a:spcPts val="3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canopyw_to_soilw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hu-H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Aft>
                <a:spcPts val="3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u-HU" sz="4000" dirty="0" smtClean="0"/>
              <a:t>no  update</a:t>
            </a:r>
            <a:endParaRPr kumimoji="0" lang="hu-H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Aft>
                <a:spcPts val="3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Aft>
                <a:spcPts val="3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GB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GB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pontential_evap</a:t>
            </a:r>
            <a:endParaRPr kumimoji="0" lang="hu-HU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Aft>
                <a:spcPts val="3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potEVP</a:t>
            </a:r>
            <a:endParaRPr kumimoji="0" lang="hu-H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lnSpc>
                <a:spcPct val="120000"/>
              </a:lnSpc>
              <a:spcAft>
                <a:spcPts val="300"/>
              </a:spcAft>
            </a:pPr>
            <a:r>
              <a:rPr lang="hu-HU" sz="4000" dirty="0" smtClean="0"/>
              <a:t>no  update</a:t>
            </a:r>
            <a:endParaRPr kumimoji="0" lang="hu-H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5" name="Tartalom helye 2"/>
          <p:cNvSpPr txBox="1">
            <a:spLocks/>
          </p:cNvSpPr>
          <p:nvPr/>
        </p:nvSpPr>
        <p:spPr>
          <a:xfrm>
            <a:off x="2627784" y="692696"/>
            <a:ext cx="3322712" cy="60486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5. </a:t>
            </a:r>
            <a:r>
              <a:rPr kumimoji="0" lang="hu-HU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groundwaterT</a:t>
            </a:r>
            <a:r>
              <a:rPr kumimoji="0" lang="hu-HU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_</a:t>
            </a:r>
            <a:r>
              <a:rPr kumimoji="0" lang="hu-HU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preproc</a:t>
            </a:r>
            <a:endParaRPr kumimoji="0" lang="hu-HU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GWD, CWD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Gwlayer</a:t>
            </a:r>
            <a:r>
              <a:rPr kumimoji="0" lang="hu-H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, </a:t>
            </a:r>
            <a:r>
              <a:rPr kumimoji="0" lang="hu-HU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CFlayer</a:t>
            </a:r>
            <a:endParaRPr kumimoji="0" lang="hu-HU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GWmovchange</a:t>
            </a:r>
            <a:r>
              <a:rPr kumimoji="0" lang="hu-H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[10]: </a:t>
            </a:r>
            <a:r>
              <a:rPr kumimoji="0" lang="hu-HU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soilw</a:t>
            </a:r>
            <a:r>
              <a:rPr kumimoji="0" lang="hu-H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update – </a:t>
            </a:r>
            <a:r>
              <a:rPr kumimoji="0" lang="hu-HU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if</a:t>
            </a:r>
            <a:r>
              <a:rPr kumimoji="0" lang="hu-H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GWD </a:t>
            </a:r>
            <a:r>
              <a:rPr kumimoji="0" lang="hu-H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cs typeface="Arial"/>
              </a:rPr>
              <a:t>≠ </a:t>
            </a:r>
            <a:r>
              <a:rPr lang="hu-HU" sz="1000" dirty="0" err="1" smtClean="0">
                <a:latin typeface="+mj-lt"/>
              </a:rPr>
              <a:t>preGWD</a:t>
            </a:r>
            <a:endParaRPr lang="hu-HU" sz="1000" dirty="0" smtClean="0">
              <a:latin typeface="+mj-lt"/>
            </a:endParaRPr>
          </a:p>
          <a:p>
            <a:pPr marL="342900" lvl="0" indent="-342900">
              <a:lnSpc>
                <a:spcPct val="120000"/>
              </a:lnSpc>
              <a:spcAft>
                <a:spcPts val="300"/>
              </a:spcAft>
            </a:pPr>
            <a:r>
              <a:rPr lang="hu-HU" sz="1000" dirty="0" err="1" smtClean="0">
                <a:latin typeface="+mj-lt"/>
              </a:rPr>
              <a:t>Gwdischarge</a:t>
            </a:r>
            <a:r>
              <a:rPr lang="hu-HU" sz="1000" dirty="0" smtClean="0">
                <a:latin typeface="+mj-lt"/>
              </a:rPr>
              <a:t>[</a:t>
            </a:r>
            <a:r>
              <a:rPr lang="hu-HU" sz="1000" dirty="0" err="1" smtClean="0">
                <a:latin typeface="+mj-lt"/>
              </a:rPr>
              <a:t>Gwlayer</a:t>
            </a:r>
            <a:r>
              <a:rPr lang="hu-HU" sz="1000" dirty="0" smtClean="0">
                <a:latin typeface="+mj-lt"/>
              </a:rPr>
              <a:t>]: </a:t>
            </a:r>
            <a:r>
              <a:rPr lang="hu-HU" sz="1000" dirty="0" err="1" smtClean="0">
                <a:latin typeface="+mj-lt"/>
              </a:rPr>
              <a:t>if</a:t>
            </a:r>
            <a:r>
              <a:rPr lang="hu-HU" sz="1000" dirty="0" smtClean="0">
                <a:latin typeface="+mj-lt"/>
              </a:rPr>
              <a:t> VWC&lt;</a:t>
            </a:r>
            <a:r>
              <a:rPr lang="hu-HU" sz="1000" dirty="0" err="1" smtClean="0">
                <a:latin typeface="+mj-lt"/>
              </a:rPr>
              <a:t>VWCfc</a:t>
            </a:r>
            <a:r>
              <a:rPr lang="hu-HU" sz="1000" dirty="0" smtClean="0">
                <a:latin typeface="+mj-lt"/>
              </a:rPr>
              <a:t> </a:t>
            </a:r>
            <a:r>
              <a:rPr lang="hu-HU" sz="1000" dirty="0" smtClean="0">
                <a:latin typeface="Arial"/>
                <a:cs typeface="Arial"/>
              </a:rPr>
              <a:t>→ </a:t>
            </a:r>
            <a:r>
              <a:rPr lang="hu-HU" sz="1000" dirty="0" err="1" smtClean="0"/>
              <a:t>VWC</a:t>
            </a:r>
            <a:r>
              <a:rPr lang="hu-HU" sz="1000" dirty="0" smtClean="0"/>
              <a:t>=</a:t>
            </a:r>
            <a:r>
              <a:rPr lang="hu-HU" sz="1000" dirty="0" err="1" smtClean="0"/>
              <a:t>VWCfc</a:t>
            </a:r>
            <a:r>
              <a:rPr lang="hu-HU" sz="1000" dirty="0" smtClean="0"/>
              <a:t> </a:t>
            </a:r>
            <a:endParaRPr lang="hu-HU" sz="1000" dirty="0" smtClean="0">
              <a:latin typeface="+mj-lt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GW_</a:t>
            </a:r>
            <a:r>
              <a:rPr kumimoji="0" lang="hu-HU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waterlogging</a:t>
            </a:r>
            <a:r>
              <a:rPr kumimoji="0" lang="hu-H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(</a:t>
            </a:r>
            <a:r>
              <a:rPr kumimoji="0" lang="hu-HU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negative</a:t>
            </a:r>
            <a:r>
              <a:rPr kumimoji="0" lang="hu-H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GWD </a:t>
            </a:r>
            <a:r>
              <a:rPr kumimoji="0" lang="hu-HU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data</a:t>
            </a:r>
            <a:r>
              <a:rPr kumimoji="0" lang="hu-H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GWeff</a:t>
            </a:r>
            <a:r>
              <a:rPr kumimoji="0" lang="hu-H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[10]:</a:t>
            </a:r>
            <a:r>
              <a:rPr kumimoji="0" lang="hu-HU" sz="1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hu-H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</a:t>
            </a:r>
            <a:r>
              <a:rPr kumimoji="0" lang="hu-HU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z</a:t>
            </a:r>
            <a:r>
              <a:rPr kumimoji="0" lang="hu-HU" sz="10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low</a:t>
            </a:r>
            <a:r>
              <a:rPr kumimoji="0" lang="hu-HU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-GWD</a:t>
            </a:r>
            <a:r>
              <a:rPr kumimoji="0" lang="hu-H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)/</a:t>
            </a:r>
            <a:r>
              <a:rPr kumimoji="0" lang="hu-HU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dz</a:t>
            </a:r>
            <a:endParaRPr kumimoji="0" lang="hu-HU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u-HU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6</a:t>
            </a:r>
            <a:r>
              <a:rPr kumimoji="0" lang="en-GB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. </a:t>
            </a:r>
            <a:r>
              <a:rPr kumimoji="0" lang="en-GB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infiltANDpond</a:t>
            </a:r>
            <a:endParaRPr kumimoji="0" lang="hu-HU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waterFromAbove</a:t>
            </a:r>
            <a:r>
              <a:rPr kumimoji="0" lang="hu-H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= </a:t>
            </a:r>
            <a:r>
              <a:rPr kumimoji="0" lang="hu-HU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prcp</a:t>
            </a:r>
            <a:r>
              <a:rPr kumimoji="0" lang="hu-H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_</a:t>
            </a:r>
            <a:r>
              <a:rPr kumimoji="0" lang="hu-HU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to</a:t>
            </a:r>
            <a:r>
              <a:rPr kumimoji="0" lang="hu-H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_</a:t>
            </a:r>
            <a:r>
              <a:rPr kumimoji="0" lang="hu-HU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soilSurface</a:t>
            </a:r>
            <a:r>
              <a:rPr kumimoji="0" lang="hu-H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+ </a:t>
            </a:r>
            <a:r>
              <a:rPr kumimoji="0" lang="hu-HU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snoww</a:t>
            </a:r>
            <a:r>
              <a:rPr kumimoji="0" lang="hu-H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_</a:t>
            </a:r>
            <a:r>
              <a:rPr kumimoji="0" lang="hu-HU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to</a:t>
            </a:r>
            <a:r>
              <a:rPr kumimoji="0" lang="hu-H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_</a:t>
            </a:r>
            <a:r>
              <a:rPr kumimoji="0" lang="hu-HU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soilw</a:t>
            </a:r>
            <a:r>
              <a:rPr kumimoji="0" lang="hu-H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+ </a:t>
            </a:r>
            <a:r>
              <a:rPr kumimoji="0" lang="hu-HU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canopyw</a:t>
            </a:r>
            <a:r>
              <a:rPr kumimoji="0" lang="hu-H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_</a:t>
            </a:r>
            <a:r>
              <a:rPr kumimoji="0" lang="hu-HU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to</a:t>
            </a:r>
            <a:r>
              <a:rPr kumimoji="0" lang="hu-H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_</a:t>
            </a:r>
            <a:r>
              <a:rPr kumimoji="0" lang="hu-HU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soilw</a:t>
            </a:r>
            <a:r>
              <a:rPr kumimoji="0" lang="hu-H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+ IRG_</a:t>
            </a:r>
            <a:r>
              <a:rPr kumimoji="0" lang="hu-HU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to</a:t>
            </a:r>
            <a:r>
              <a:rPr kumimoji="0" lang="hu-H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_</a:t>
            </a:r>
            <a:r>
              <a:rPr kumimoji="0" lang="hu-HU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soilSurface</a:t>
            </a:r>
            <a:endParaRPr kumimoji="0" lang="hu-HU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soilwEXTRA</a:t>
            </a:r>
            <a:r>
              <a:rPr kumimoji="0" lang="hu-H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: </a:t>
            </a: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amount of water which can still fits into the soil</a:t>
            </a:r>
            <a:endParaRPr kumimoji="0" lang="hu-HU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lvl="0" indent="-342900">
              <a:lnSpc>
                <a:spcPct val="120000"/>
              </a:lnSpc>
              <a:spcAft>
                <a:spcPts val="300"/>
              </a:spcAft>
            </a:pPr>
            <a:r>
              <a:rPr kumimoji="0" lang="hu-HU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pondw</a:t>
            </a:r>
            <a:r>
              <a:rPr kumimoji="0" lang="hu-H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_</a:t>
            </a:r>
            <a:r>
              <a:rPr kumimoji="0" lang="hu-HU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to</a:t>
            </a:r>
            <a:r>
              <a:rPr kumimoji="0" lang="hu-H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_</a:t>
            </a:r>
            <a:r>
              <a:rPr kumimoji="0" lang="hu-HU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soilw</a:t>
            </a:r>
            <a:r>
              <a:rPr kumimoji="0" lang="hu-H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:</a:t>
            </a:r>
            <a:r>
              <a:rPr kumimoji="0" lang="hu-HU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based</a:t>
            </a:r>
            <a:r>
              <a:rPr kumimoji="0" lang="hu-H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hu-HU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on</a:t>
            </a:r>
            <a:r>
              <a:rPr kumimoji="0" lang="hu-H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PONDW and </a:t>
            </a:r>
            <a:r>
              <a:rPr lang="hu-HU" sz="1000" dirty="0" err="1" smtClean="0"/>
              <a:t>soilwEXTRA</a:t>
            </a:r>
            <a:endParaRPr kumimoji="0" lang="hu-HU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16000" marR="0" lvl="0" indent="-1440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PONDW </a:t>
            </a: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update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infiltPOT</a:t>
            </a:r>
            <a:endParaRPr kumimoji="0" lang="hu-HU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pondwEVP</a:t>
            </a:r>
            <a:endParaRPr kumimoji="0" lang="hu-HU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16000" marR="0" lvl="1" indent="-1440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PONDW </a:t>
            </a:r>
            <a:r>
              <a:rPr kumimoji="0" lang="hu-HU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update, </a:t>
            </a:r>
            <a:r>
              <a:rPr kumimoji="0" lang="hu-HU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soilwEVP</a:t>
            </a:r>
            <a:r>
              <a:rPr kumimoji="0" lang="hu-HU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hu-HU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udapte</a:t>
            </a:r>
            <a:r>
              <a:rPr kumimoji="0" lang="hu-HU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hu-HU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if</a:t>
            </a:r>
            <a:r>
              <a:rPr kumimoji="0" lang="hu-HU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hu-HU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necessíary</a:t>
            </a:r>
            <a:r>
              <a:rPr kumimoji="0" lang="hu-HU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(</a:t>
            </a:r>
            <a:r>
              <a:rPr kumimoji="0" lang="hu-HU" sz="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potEVP</a:t>
            </a:r>
            <a:r>
              <a:rPr kumimoji="0" lang="hu-HU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soilw</a:t>
            </a:r>
            <a:r>
              <a:rPr kumimoji="0" lang="hu-H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_</a:t>
            </a:r>
            <a:r>
              <a:rPr kumimoji="0" lang="hu-HU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to</a:t>
            </a:r>
            <a:r>
              <a:rPr kumimoji="0" lang="hu-H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_</a:t>
            </a:r>
            <a:r>
              <a:rPr kumimoji="0" lang="hu-HU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pondw</a:t>
            </a:r>
            <a:r>
              <a:rPr kumimoji="0" lang="hu-H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(</a:t>
            </a:r>
            <a:r>
              <a:rPr kumimoji="0" lang="hu-HU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waterFromAbove</a:t>
            </a:r>
            <a:r>
              <a:rPr kumimoji="0" lang="hu-H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&gt; </a:t>
            </a:r>
            <a:r>
              <a:rPr kumimoji="0" lang="hu-HU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soilwEXTRA</a:t>
            </a:r>
            <a:r>
              <a:rPr kumimoji="0" lang="hu-H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u-HU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1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7. tipping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percol: </a:t>
            </a:r>
            <a:r>
              <a:rPr kumimoji="0" lang="hu-HU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based</a:t>
            </a:r>
            <a:r>
              <a:rPr kumimoji="0" lang="hu-H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hu-HU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on</a:t>
            </a:r>
            <a:r>
              <a:rPr kumimoji="0" lang="hu-H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DRAIN</a:t>
            </a:r>
          </a:p>
          <a:p>
            <a:pPr marL="216000" indent="-144000">
              <a:lnSpc>
                <a:spcPct val="120000"/>
              </a:lnSpc>
              <a:spcAft>
                <a:spcPts val="300"/>
              </a:spcAft>
              <a:buFont typeface="Arial" pitchFamily="34" charset="0"/>
              <a:buChar char="•"/>
            </a:pPr>
            <a:r>
              <a:rPr lang="hu-HU" sz="800" dirty="0" err="1" smtClean="0">
                <a:latin typeface="+mj-lt"/>
              </a:rPr>
              <a:t>GWeff</a:t>
            </a:r>
            <a:r>
              <a:rPr lang="hu-HU" sz="800" dirty="0" smtClean="0">
                <a:latin typeface="+mj-lt"/>
              </a:rPr>
              <a:t> &gt; 0: percol=0</a:t>
            </a:r>
          </a:p>
          <a:p>
            <a:pPr marL="216000" indent="-144000">
              <a:lnSpc>
                <a:spcPct val="120000"/>
              </a:lnSpc>
              <a:spcAft>
                <a:spcPts val="300"/>
              </a:spcAft>
              <a:buFont typeface="Arial" pitchFamily="34" charset="0"/>
              <a:buChar char="•"/>
            </a:pPr>
            <a:r>
              <a:rPr lang="hu-HU" sz="800" dirty="0" err="1" smtClean="0">
                <a:latin typeface="+mj-lt"/>
              </a:rPr>
              <a:t>saturation</a:t>
            </a:r>
            <a:r>
              <a:rPr lang="hu-HU" sz="800" dirty="0" smtClean="0">
                <a:latin typeface="+mj-lt"/>
              </a:rPr>
              <a:t>: </a:t>
            </a:r>
            <a:r>
              <a:rPr lang="hu-HU" sz="800" dirty="0" err="1" smtClean="0">
                <a:latin typeface="+mj-lt"/>
              </a:rPr>
              <a:t>Gwrecharde</a:t>
            </a:r>
            <a:r>
              <a:rPr lang="hu-HU" sz="800" dirty="0" smtClean="0">
                <a:latin typeface="+mj-lt"/>
              </a:rPr>
              <a:t>=DRAIN, percol=0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diffus</a:t>
            </a:r>
            <a:endParaRPr kumimoji="0" lang="hu-HU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16000" marR="0" lvl="0" indent="-144000" fontAlgn="auto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sz="800" dirty="0" err="1" smtClean="0">
                <a:latin typeface="+mj-lt"/>
              </a:rPr>
              <a:t>GWeff</a:t>
            </a:r>
            <a:r>
              <a:rPr lang="hu-HU" sz="800" dirty="0" smtClean="0">
                <a:latin typeface="+mj-lt"/>
              </a:rPr>
              <a:t>[</a:t>
            </a:r>
            <a:r>
              <a:rPr lang="hu-HU" sz="800" dirty="0" err="1" smtClean="0">
                <a:latin typeface="+mj-lt"/>
              </a:rPr>
              <a:t>layer</a:t>
            </a:r>
            <a:r>
              <a:rPr lang="hu-HU" sz="800" dirty="0" smtClean="0">
                <a:latin typeface="+mj-lt"/>
              </a:rPr>
              <a:t>+1] =</a:t>
            </a:r>
            <a:r>
              <a:rPr lang="hu-HU" sz="800" dirty="0" err="1" smtClean="0">
                <a:latin typeface="+mj-lt"/>
              </a:rPr>
              <a:t>1</a:t>
            </a:r>
            <a:r>
              <a:rPr lang="hu-HU" sz="800" dirty="0" smtClean="0">
                <a:latin typeface="+mj-lt"/>
              </a:rPr>
              <a:t>: </a:t>
            </a:r>
            <a:r>
              <a:rPr lang="hu-HU" sz="800" dirty="0" err="1" smtClean="0">
                <a:latin typeface="+mj-lt"/>
              </a:rPr>
              <a:t>Gwdischarge</a:t>
            </a:r>
            <a:r>
              <a:rPr lang="hu-HU" sz="800" dirty="0" smtClean="0">
                <a:latin typeface="+mj-lt"/>
              </a:rPr>
              <a:t> = </a:t>
            </a:r>
            <a:r>
              <a:rPr lang="hu-HU" sz="800" dirty="0" err="1" smtClean="0">
                <a:latin typeface="+mj-lt"/>
              </a:rPr>
              <a:t>diffus</a:t>
            </a:r>
            <a:r>
              <a:rPr lang="hu-HU" sz="800" dirty="0" smtClean="0">
                <a:latin typeface="+mj-lt"/>
              </a:rPr>
              <a:t>[</a:t>
            </a:r>
            <a:r>
              <a:rPr lang="hu-HU" sz="800" dirty="0" err="1" smtClean="0">
                <a:latin typeface="+mj-lt"/>
              </a:rPr>
              <a:t>layer</a:t>
            </a:r>
            <a:r>
              <a:rPr lang="hu-HU" sz="800" dirty="0" smtClean="0">
                <a:latin typeface="+mj-lt"/>
              </a:rPr>
              <a:t>]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u-HU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wflux</a:t>
            </a:r>
            <a:r>
              <a:rPr kumimoji="0" lang="hu-H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=percol+</a:t>
            </a:r>
            <a:r>
              <a:rPr kumimoji="0" lang="hu-HU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diffus</a:t>
            </a:r>
            <a:endParaRPr kumimoji="0" lang="hu-HU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hu-HU" sz="1000" dirty="0" err="1" smtClean="0">
                <a:latin typeface="+mj-lt"/>
              </a:rPr>
              <a:t>special</a:t>
            </a:r>
            <a:r>
              <a:rPr lang="hu-HU" sz="1000" dirty="0" smtClean="0">
                <a:latin typeface="+mj-lt"/>
              </a:rPr>
              <a:t> </a:t>
            </a:r>
            <a:r>
              <a:rPr lang="hu-HU" sz="1000" dirty="0" err="1" smtClean="0">
                <a:latin typeface="+mj-lt"/>
              </a:rPr>
              <a:t>bottom</a:t>
            </a:r>
            <a:r>
              <a:rPr lang="hu-HU" sz="1000" dirty="0" smtClean="0">
                <a:latin typeface="+mj-lt"/>
              </a:rPr>
              <a:t> </a:t>
            </a:r>
            <a:r>
              <a:rPr lang="hu-HU" sz="1000" dirty="0" err="1" smtClean="0">
                <a:latin typeface="+mj-lt"/>
              </a:rPr>
              <a:t>boundary</a:t>
            </a:r>
            <a:r>
              <a:rPr lang="hu-HU" sz="1000" dirty="0" smtClean="0">
                <a:latin typeface="+mj-lt"/>
              </a:rPr>
              <a:t> </a:t>
            </a:r>
            <a:r>
              <a:rPr lang="hu-HU" sz="1000" dirty="0" err="1" smtClean="0">
                <a:latin typeface="+mj-lt"/>
              </a:rPr>
              <a:t>layer</a:t>
            </a:r>
            <a:r>
              <a:rPr lang="hu-HU" sz="1000" dirty="0" smtClean="0">
                <a:latin typeface="+mj-lt"/>
              </a:rPr>
              <a:t>:</a:t>
            </a:r>
          </a:p>
          <a:p>
            <a:pPr marL="216000" indent="-144000">
              <a:lnSpc>
                <a:spcPct val="120000"/>
              </a:lnSpc>
              <a:spcAft>
                <a:spcPts val="300"/>
              </a:spcAft>
              <a:buFont typeface="Arial" pitchFamily="34" charset="0"/>
              <a:buChar char="•"/>
            </a:pPr>
            <a:r>
              <a:rPr lang="hu-HU" sz="800" dirty="0" err="1" smtClean="0">
                <a:latin typeface="+mj-lt"/>
              </a:rPr>
              <a:t>wflux</a:t>
            </a:r>
            <a:r>
              <a:rPr lang="hu-HU" sz="800" dirty="0" smtClean="0">
                <a:latin typeface="+mj-lt"/>
              </a:rPr>
              <a:t>[10]=</a:t>
            </a:r>
            <a:r>
              <a:rPr lang="hu-HU" sz="800" dirty="0" err="1" smtClean="0">
                <a:latin typeface="+mj-lt"/>
              </a:rPr>
              <a:t>wflux</a:t>
            </a:r>
            <a:r>
              <a:rPr lang="hu-HU" sz="800" dirty="0" smtClean="0">
                <a:latin typeface="+mj-lt"/>
              </a:rPr>
              <a:t>[9]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u-HU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u-HU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 </a:t>
            </a:r>
            <a:endParaRPr kumimoji="0" lang="hu-HU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 </a:t>
            </a:r>
            <a:endParaRPr kumimoji="0" lang="hu-HU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hu-H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1160</TotalTime>
  <Words>512</Words>
  <Application>Microsoft Office PowerPoint</Application>
  <PresentationFormat>Diavetítés a képernyőre (4:3 oldalarány)</PresentationFormat>
  <Paragraphs>174</Paragraphs>
  <Slides>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4" baseType="lpstr">
      <vt:lpstr>Office-téma</vt:lpstr>
      <vt:lpstr>1. dia</vt:lpstr>
      <vt:lpstr>Legend</vt:lpstr>
      <vt:lpstr>Sequence of routines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user</dc:creator>
  <cp:lastModifiedBy>user</cp:lastModifiedBy>
  <cp:revision>12</cp:revision>
  <dcterms:created xsi:type="dcterms:W3CDTF">2022-10-09T12:49:01Z</dcterms:created>
  <dcterms:modified xsi:type="dcterms:W3CDTF">2022-10-14T08:51:30Z</dcterms:modified>
</cp:coreProperties>
</file>